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407" r:id="rId14"/>
    <p:sldId id="373" r:id="rId15"/>
    <p:sldId id="374" r:id="rId16"/>
    <p:sldId id="375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572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92D665A-A7C4-49FA-BB6B-826F1D4E7F76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886670"/>
            <a:ext cx="8839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arrays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Insertion</a:t>
            </a:r>
            <a:r>
              <a:rPr lang="en-US" sz="2000" dirty="0" smtClean="0"/>
              <a:t> – 	Insert an element P at index location k 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Algorithm Insert(A[N], k, 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Set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While(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&gt;k)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               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]=A[i-1]  //shift toward right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               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=i-1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A[k]=P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N=N+1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Time complexity  in best case =O(1) (When k is N i.e. insert at last )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Time complexity  in worst case =O(n) (When k is 0 i.e. insert at first)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b="1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b="1" dirty="0" smtClean="0"/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sz="2000" b="1" dirty="0" smtClean="0"/>
          </a:p>
          <a:p>
            <a:r>
              <a:rPr lang="en-US" dirty="0" smtClean="0"/>
              <a:t>	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arrays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Deletion</a:t>
            </a:r>
            <a:r>
              <a:rPr lang="en-US" sz="2000" dirty="0" smtClean="0"/>
              <a:t> – 	Remove an element from index location k.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Algorithm Delete(A[N],k)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Set D=A[k]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err="1" smtClean="0"/>
              <a:t>i</a:t>
            </a:r>
            <a:r>
              <a:rPr lang="en-US" sz="2000" b="1" dirty="0" smtClean="0"/>
              <a:t>=k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While(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&lt;=N-2)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               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]=A[i+1] //shift left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               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=i+1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N=N-1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Return D//</a:t>
            </a:r>
          </a:p>
          <a:p>
            <a:pPr marL="457200" indent="-457200">
              <a:lnSpc>
                <a:spcPct val="150000"/>
              </a:lnSpc>
            </a:pPr>
            <a:endParaRPr lang="en-US" sz="2000" b="1" dirty="0" smtClean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Time complexity  in best case =O(1) (When k is N-1 i.e. delete last element)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Time complexity  in worst case =O(n) (When k is 0 i.e. delete first element)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b="1" dirty="0" smtClean="0"/>
          </a:p>
          <a:p>
            <a:r>
              <a:rPr lang="en-US" dirty="0" smtClean="0"/>
              <a:t>	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4488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Sparse Matrix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762000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Most of the elements are zero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If not sparse then it is called dense matrix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As many of its elements are zero, we can save space by storing only non-zero elements.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A sparse matrix can be represented by using following TWO representations:</a:t>
            </a:r>
          </a:p>
          <a:p>
            <a:r>
              <a:rPr lang="en-US" dirty="0" smtClean="0"/>
              <a:t>      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1. Triplet Representation  or Array representation </a:t>
            </a:r>
          </a:p>
          <a:p>
            <a:r>
              <a:rPr lang="en-US" sz="2000" b="1" dirty="0" smtClean="0"/>
              <a:t>                 </a:t>
            </a:r>
          </a:p>
          <a:p>
            <a:r>
              <a:rPr lang="en-US" sz="2000" b="1" dirty="0" smtClean="0"/>
              <a:t> 2. Linked Representation  (To be discussed later)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4488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Sparse Matrix representation using array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762000"/>
            <a:ext cx="883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b="1" u="sng" dirty="0" smtClean="0"/>
              <a:t>Example: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76400" y="1524000"/>
          <a:ext cx="2743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4478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non-zero entries = 3</a:t>
            </a:r>
          </a:p>
          <a:p>
            <a:r>
              <a:rPr lang="en-US" dirty="0" smtClean="0"/>
              <a:t>Number of zero entries	= 13</a:t>
            </a:r>
          </a:p>
          <a:p>
            <a:r>
              <a:rPr lang="en-US" dirty="0" smtClean="0"/>
              <a:t>Elements to be stored = 16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10800000">
            <a:off x="2819400" y="3352800"/>
            <a:ext cx="3810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4231640"/>
          <a:ext cx="2209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600"/>
                <a:gridCol w="736600"/>
                <a:gridCol w="73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48200" y="4572000"/>
            <a:ext cx="4343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Only non-zero elements: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&lt;row, </a:t>
            </a:r>
            <a:r>
              <a:rPr lang="en-US" b="1" dirty="0" err="1" smtClean="0"/>
              <a:t>col</a:t>
            </a:r>
            <a:r>
              <a:rPr lang="en-US" b="1" dirty="0" smtClean="0"/>
              <a:t>, element&gt;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Elements to be stored = 12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6200" y="34290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rows(m)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200400" y="33528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cols(n)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28800" y="4038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</p:cNvCxnSpPr>
          <p:nvPr/>
        </p:nvCxnSpPr>
        <p:spPr>
          <a:xfrm rot="5400000">
            <a:off x="3120536" y="4071913"/>
            <a:ext cx="351351" cy="344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81600" y="3048000"/>
            <a:ext cx="1828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non-zero entries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886200" y="38862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2286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Let see one more example –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5400000">
            <a:off x="4838700" y="3009900"/>
            <a:ext cx="381000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" y="2052320"/>
          <a:ext cx="378822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71"/>
                <a:gridCol w="631371"/>
                <a:gridCol w="631371"/>
                <a:gridCol w="631371"/>
                <a:gridCol w="631371"/>
                <a:gridCol w="6313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867400" y="182880"/>
          <a:ext cx="2438400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</a:tblGrid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04800" y="914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Number of non-zero entries = 16</a:t>
            </a:r>
          </a:p>
          <a:p>
            <a:r>
              <a:rPr lang="en-US" dirty="0" smtClean="0"/>
              <a:t>Number of zero entries	= 26</a:t>
            </a:r>
          </a:p>
          <a:p>
            <a:r>
              <a:rPr lang="en-US" dirty="0" smtClean="0"/>
              <a:t>Elements to be stored = 42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152400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Elements  = 51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" y="5105400"/>
            <a:ext cx="50292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Number of non-zero entries = k</a:t>
            </a:r>
          </a:p>
          <a:p>
            <a:r>
              <a:rPr lang="en-US" dirty="0" smtClean="0"/>
              <a:t>Number of rows 		= m</a:t>
            </a:r>
          </a:p>
          <a:p>
            <a:r>
              <a:rPr lang="en-US" dirty="0" smtClean="0"/>
              <a:t>Number of columns 	= n</a:t>
            </a:r>
          </a:p>
          <a:p>
            <a:r>
              <a:rPr lang="en-US" b="1" dirty="0" smtClean="0"/>
              <a:t>Condition</a:t>
            </a:r>
            <a:r>
              <a:rPr lang="en-US" dirty="0" smtClean="0"/>
              <a:t>: </a:t>
            </a:r>
            <a:r>
              <a:rPr lang="en-US" sz="2000" b="1" dirty="0" smtClean="0">
                <a:solidFill>
                  <a:srgbClr val="C00000"/>
                </a:solidFill>
              </a:rPr>
              <a:t>3(k+1) &lt; m*n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advantages: </a:t>
            </a:r>
          </a:p>
          <a:p>
            <a:pPr lvl="1" fontAlgn="base"/>
            <a:r>
              <a:rPr lang="en-US" sz="2400" b="1" dirty="0" smtClean="0"/>
              <a:t>Storage: </a:t>
            </a:r>
            <a:r>
              <a:rPr lang="en-US" sz="2400" dirty="0" smtClean="0"/>
              <a:t>There are lesser non-zero elements than zeros and thus lesser memory can be used to store only non-zero elements.</a:t>
            </a:r>
          </a:p>
          <a:p>
            <a:pPr lvl="1" fontAlgn="base"/>
            <a:r>
              <a:rPr lang="en-US" sz="2400" b="1" dirty="0" smtClean="0"/>
              <a:t>Computing time:</a:t>
            </a:r>
            <a:r>
              <a:rPr lang="en-US" sz="2400" dirty="0" smtClean="0"/>
              <a:t> Computing time can be saved by logically designing a data structure traversing only non-zero elements.</a:t>
            </a:r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Advantages of Sparse Matrices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259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1828800"/>
          <a:ext cx="2438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</a:tblGrid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40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3886200"/>
            <a:ext cx="411240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</a:p>
          <a:p>
            <a:r>
              <a:rPr lang="en-US" dirty="0" smtClean="0"/>
              <a:t>Here</a:t>
            </a:r>
          </a:p>
          <a:p>
            <a:r>
              <a:rPr lang="en-US" dirty="0" smtClean="0"/>
              <a:t>Number of non-zero entries = k=7</a:t>
            </a:r>
          </a:p>
          <a:p>
            <a:r>
              <a:rPr lang="en-US" dirty="0" smtClean="0"/>
              <a:t>Number of rows 		= m=5</a:t>
            </a:r>
          </a:p>
          <a:p>
            <a:r>
              <a:rPr lang="en-US" dirty="0" smtClean="0"/>
              <a:t>Number of columns 	= n=6</a:t>
            </a:r>
          </a:p>
          <a:p>
            <a:r>
              <a:rPr lang="en-US" b="1" dirty="0" smtClean="0"/>
              <a:t>Condition</a:t>
            </a:r>
            <a:r>
              <a:rPr lang="en-US" dirty="0" smtClean="0"/>
              <a:t>: </a:t>
            </a:r>
            <a:r>
              <a:rPr lang="en-US" sz="2000" b="1" dirty="0" smtClean="0">
                <a:solidFill>
                  <a:srgbClr val="C00000"/>
                </a:solidFill>
              </a:rPr>
              <a:t>3(k+1) &lt; m*n=3(7+1)&lt;30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762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there any space benefit after converting below matrix in triplet form? If YES then represent it.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 overview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990600"/>
            <a:ext cx="891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</a:t>
            </a:r>
            <a:r>
              <a:rPr lang="en-US" sz="2000" dirty="0" smtClean="0"/>
              <a:t>Collection of homogeneous data elements stored at contiguous memory location</a:t>
            </a:r>
          </a:p>
          <a:p>
            <a:r>
              <a:rPr lang="en-US" sz="2000" b="1" u="sng" dirty="0" smtClean="0"/>
              <a:t>For 1D array: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Let </a:t>
            </a:r>
            <a:r>
              <a:rPr lang="en-US" sz="2000" b="1" dirty="0" smtClean="0">
                <a:solidFill>
                  <a:srgbClr val="FF0000"/>
                </a:solidFill>
              </a:rPr>
              <a:t>ARR[</a:t>
            </a:r>
            <a:r>
              <a:rPr lang="en-US" sz="2000" b="1" dirty="0" err="1" smtClean="0">
                <a:solidFill>
                  <a:srgbClr val="FF0000"/>
                </a:solidFill>
              </a:rPr>
              <a:t>lb,ub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r>
              <a:rPr lang="en-US" sz="2000" dirty="0" smtClean="0"/>
              <a:t> be an array where </a:t>
            </a:r>
            <a:r>
              <a:rPr lang="en-US" sz="2000" b="1" dirty="0" smtClean="0">
                <a:solidFill>
                  <a:srgbClr val="FF0000"/>
                </a:solidFill>
              </a:rPr>
              <a:t>lb</a:t>
            </a:r>
            <a:r>
              <a:rPr lang="en-US" sz="2000" dirty="0" smtClean="0"/>
              <a:t> and </a:t>
            </a:r>
            <a:r>
              <a:rPr lang="en-US" sz="2000" b="1" dirty="0" err="1" smtClean="0">
                <a:solidFill>
                  <a:srgbClr val="FF0000"/>
                </a:solidFill>
              </a:rPr>
              <a:t>ub</a:t>
            </a:r>
            <a:r>
              <a:rPr lang="en-US" sz="2000" dirty="0" smtClean="0"/>
              <a:t> are values of lowest index and largest index . 	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then size of array (n) =</a:t>
            </a:r>
            <a:r>
              <a:rPr lang="en-US" sz="2000" dirty="0" err="1" smtClean="0"/>
              <a:t>ub</a:t>
            </a:r>
            <a:r>
              <a:rPr lang="en-US" sz="2000" dirty="0" smtClean="0"/>
              <a:t> – lb + 1 </a:t>
            </a:r>
          </a:p>
          <a:p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To access an element in array, we write </a:t>
            </a:r>
          </a:p>
          <a:p>
            <a:r>
              <a:rPr lang="en-US" sz="2000" dirty="0" smtClean="0"/>
              <a:t>        	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name_array</a:t>
            </a:r>
            <a:r>
              <a:rPr lang="en-US" sz="2000" dirty="0" smtClean="0"/>
              <a:t>[subscript]    	like ARR[</a:t>
            </a:r>
            <a:r>
              <a:rPr lang="en-US" sz="2000" dirty="0" err="1" smtClean="0"/>
              <a:t>i</a:t>
            </a:r>
            <a:r>
              <a:rPr lang="en-US" sz="2000" dirty="0" smtClean="0"/>
              <a:t>]  </a:t>
            </a:r>
          </a:p>
          <a:p>
            <a:r>
              <a:rPr lang="en-US" sz="2000" dirty="0" smtClean="0"/>
              <a:t>		OR   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name_array</a:t>
            </a:r>
            <a:r>
              <a:rPr lang="en-US" sz="2000" dirty="0" smtClean="0"/>
              <a:t>(subscript)  	 like ARR(</a:t>
            </a:r>
            <a:r>
              <a:rPr lang="en-US" sz="2000" dirty="0" err="1" smtClean="0"/>
              <a:t>i</a:t>
            </a:r>
            <a:r>
              <a:rPr lang="en-US" sz="2000" dirty="0" smtClean="0"/>
              <a:t>)   </a:t>
            </a:r>
          </a:p>
          <a:p>
            <a:r>
              <a:rPr lang="en-US" sz="2000" dirty="0" smtClean="0"/>
              <a:t>		OR      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name_array</a:t>
            </a:r>
            <a:r>
              <a:rPr lang="en-US" sz="2000" baseline="-25000" dirty="0" err="1" smtClean="0"/>
              <a:t>subscript</a:t>
            </a:r>
            <a:r>
              <a:rPr lang="en-US" sz="2000" baseline="-25000" dirty="0" smtClean="0"/>
              <a:t>	</a:t>
            </a:r>
            <a:r>
              <a:rPr lang="en-US" sz="2000" dirty="0" smtClean="0"/>
              <a:t>like </a:t>
            </a:r>
            <a:r>
              <a:rPr lang="en-US" sz="2000" dirty="0" err="1" smtClean="0"/>
              <a:t>ARR</a:t>
            </a:r>
            <a:r>
              <a:rPr lang="en-US" sz="2000" baseline="-25000" dirty="0" err="1" smtClean="0"/>
              <a:t>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" y="762000"/>
            <a:ext cx="8839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Address of first element of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 is known as base address – </a:t>
            </a:r>
            <a:r>
              <a:rPr lang="en-US" sz="2000" b="1" dirty="0" smtClean="0"/>
              <a:t>base(a)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Address of </a:t>
            </a:r>
            <a:r>
              <a:rPr lang="en-US" sz="2000" dirty="0" err="1" smtClean="0"/>
              <a:t>k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element is given by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loc(a[k]) = base(a) + w * (k - lb) </a:t>
            </a:r>
            <a:r>
              <a:rPr lang="en-US" sz="2000" dirty="0" smtClean="0"/>
              <a:t>where </a:t>
            </a:r>
            <a:r>
              <a:rPr lang="en-US" sz="2000" dirty="0" smtClean="0">
                <a:solidFill>
                  <a:srgbClr val="FF0000"/>
                </a:solidFill>
              </a:rPr>
              <a:t>w</a:t>
            </a:r>
            <a:r>
              <a:rPr lang="en-US" sz="2000" dirty="0" smtClean="0"/>
              <a:t> is number of bytes per element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w can be determined by data types of the element.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E.g. for </a:t>
            </a:r>
            <a:r>
              <a:rPr lang="en-US" sz="2000" dirty="0" err="1" smtClean="0"/>
              <a:t>int</a:t>
            </a:r>
            <a:r>
              <a:rPr lang="en-US" sz="2000" dirty="0" smtClean="0"/>
              <a:t> w=4 , for double w=8, for char w=1, and for long double w = 10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If lb=0 (C ,C++ has array indexing 0 to n-1)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loc(a[k]) = base(a) + w * k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Note:  To access any element in array constant time is needed because other elements scanning is not required.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Memory representation of 1D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" y="609600"/>
            <a:ext cx="8915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Two subscripts are needed to access any element.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Let </a:t>
            </a:r>
            <a:r>
              <a:rPr lang="en-US" sz="2000" b="1" dirty="0" smtClean="0">
                <a:solidFill>
                  <a:srgbClr val="C00000"/>
                </a:solidFill>
              </a:rPr>
              <a:t>m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n</a:t>
            </a:r>
            <a:r>
              <a:rPr lang="en-US" sz="2000" dirty="0" smtClean="0"/>
              <a:t> are the number of rows and columns in array then,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b="1" dirty="0" smtClean="0"/>
              <a:t>Size of 2D array = m x n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To access an element in array, we write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	</a:t>
            </a:r>
            <a:r>
              <a:rPr lang="en-US" sz="2000" dirty="0" err="1" smtClean="0"/>
              <a:t>name_array</a:t>
            </a:r>
            <a:r>
              <a:rPr lang="en-US" sz="2000" dirty="0" smtClean="0"/>
              <a:t>[</a:t>
            </a:r>
            <a:r>
              <a:rPr lang="en-US" sz="2000" dirty="0" err="1" smtClean="0"/>
              <a:t>rsubscript</a:t>
            </a:r>
            <a:r>
              <a:rPr lang="en-US" sz="2000" dirty="0" smtClean="0"/>
              <a:t>][</a:t>
            </a:r>
            <a:r>
              <a:rPr lang="en-US" sz="2000" dirty="0" err="1" smtClean="0"/>
              <a:t>csubscript</a:t>
            </a:r>
            <a:r>
              <a:rPr lang="en-US" sz="2000" dirty="0" smtClean="0"/>
              <a:t>]   like ARR[</a:t>
            </a:r>
            <a:r>
              <a:rPr lang="en-US" sz="2000" dirty="0" err="1" smtClean="0"/>
              <a:t>i</a:t>
            </a:r>
            <a:r>
              <a:rPr lang="en-US" sz="2000" dirty="0" smtClean="0"/>
              <a:t>][j]  // C, C++ style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OR   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err="1" smtClean="0"/>
              <a:t>name_array</a:t>
            </a:r>
            <a:r>
              <a:rPr lang="en-US" sz="2000" dirty="0" smtClean="0"/>
              <a:t>(</a:t>
            </a:r>
            <a:r>
              <a:rPr lang="en-US" sz="2000" dirty="0" err="1" smtClean="0"/>
              <a:t>rsubscript</a:t>
            </a:r>
            <a:r>
              <a:rPr lang="en-US" sz="2000" dirty="0" smtClean="0"/>
              <a:t>, </a:t>
            </a:r>
            <a:r>
              <a:rPr lang="en-US" sz="2000" dirty="0" err="1" smtClean="0"/>
              <a:t>csubscript</a:t>
            </a:r>
            <a:r>
              <a:rPr lang="en-US" sz="2000" dirty="0" smtClean="0"/>
              <a:t>) like ARR(</a:t>
            </a:r>
            <a:r>
              <a:rPr lang="en-US" sz="2000" dirty="0" err="1" smtClean="0"/>
              <a:t>i,j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OR     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err="1" smtClean="0"/>
              <a:t>name_array</a:t>
            </a:r>
            <a:r>
              <a:rPr lang="en-US" sz="2000" baseline="-25000" dirty="0" err="1" smtClean="0"/>
              <a:t>rsubscript</a:t>
            </a:r>
            <a:r>
              <a:rPr lang="en-US" sz="2000" baseline="-25000" dirty="0" smtClean="0"/>
              <a:t> </a:t>
            </a:r>
            <a:r>
              <a:rPr lang="en-US" sz="2000" baseline="-25000" dirty="0" err="1" smtClean="0"/>
              <a:t>c</a:t>
            </a:r>
            <a:r>
              <a:rPr lang="en-US" baseline="-25000" dirty="0" err="1" smtClean="0"/>
              <a:t>subscript</a:t>
            </a:r>
            <a:r>
              <a:rPr lang="en-US" baseline="-25000" dirty="0" smtClean="0"/>
              <a:t>		</a:t>
            </a:r>
            <a:r>
              <a:rPr lang="en-US" dirty="0" smtClean="0"/>
              <a:t> like </a:t>
            </a:r>
            <a:r>
              <a:rPr lang="en-US" dirty="0" err="1" smtClean="0"/>
              <a:t>ARR</a:t>
            </a:r>
            <a:r>
              <a:rPr lang="en-US" baseline="-25000" dirty="0" err="1" smtClean="0"/>
              <a:t>i,j</a:t>
            </a:r>
            <a:endParaRPr lang="en-US" baseline="-25000" dirty="0" smtClean="0"/>
          </a:p>
          <a:p>
            <a:pPr>
              <a:lnSpc>
                <a:spcPct val="150000"/>
              </a:lnSpc>
            </a:pPr>
            <a:r>
              <a:rPr lang="en-US" baseline="-25000" dirty="0" smtClean="0"/>
              <a:t>		</a:t>
            </a:r>
            <a:r>
              <a:rPr lang="en-US" sz="2000" dirty="0" smtClean="0"/>
              <a:t>OR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err="1" smtClean="0"/>
              <a:t>name_array</a:t>
            </a:r>
            <a:r>
              <a:rPr lang="en-US" sz="2000" dirty="0" smtClean="0"/>
              <a:t>[</a:t>
            </a:r>
            <a:r>
              <a:rPr lang="en-US" sz="2000" dirty="0" err="1" smtClean="0"/>
              <a:t>rsubscript</a:t>
            </a:r>
            <a:r>
              <a:rPr lang="en-US" sz="2000" dirty="0" smtClean="0"/>
              <a:t>, </a:t>
            </a:r>
            <a:r>
              <a:rPr lang="en-US" sz="2000" dirty="0" err="1" smtClean="0"/>
              <a:t>csubscript</a:t>
            </a:r>
            <a:r>
              <a:rPr lang="en-US" sz="2000" dirty="0" smtClean="0"/>
              <a:t>]</a:t>
            </a:r>
            <a:r>
              <a:rPr lang="en-US" dirty="0" smtClean="0"/>
              <a:t> like ARR[</a:t>
            </a:r>
            <a:r>
              <a:rPr lang="en-US" dirty="0" err="1" smtClean="0"/>
              <a:t>i,j</a:t>
            </a:r>
            <a:r>
              <a:rPr lang="en-US" dirty="0" smtClean="0"/>
              <a:t>]    used in PASCAL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2D array (Matrices)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30480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6096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Two ways: Row major order and column major order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u="sng" dirty="0" smtClean="0"/>
              <a:t>Row major order: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Let </a:t>
            </a:r>
            <a:r>
              <a:rPr lang="en-US" sz="2000" b="1" dirty="0" smtClean="0">
                <a:solidFill>
                  <a:srgbClr val="C00000"/>
                </a:solidFill>
              </a:rPr>
              <a:t>w</a:t>
            </a:r>
            <a:r>
              <a:rPr lang="en-US" sz="2000" dirty="0" smtClean="0"/>
              <a:t> be number of bytes per element, </a:t>
            </a:r>
            <a:r>
              <a:rPr lang="en-US" sz="2000" b="1" dirty="0" err="1" smtClean="0">
                <a:solidFill>
                  <a:srgbClr val="C00000"/>
                </a:solidFill>
              </a:rPr>
              <a:t>lbc</a:t>
            </a:r>
            <a:r>
              <a:rPr lang="en-US" sz="2000" dirty="0" smtClean="0"/>
              <a:t> is lower bound of columns and </a:t>
            </a:r>
            <a:r>
              <a:rPr lang="en-US" sz="2000" b="1" dirty="0" err="1" smtClean="0">
                <a:solidFill>
                  <a:srgbClr val="C00000"/>
                </a:solidFill>
              </a:rPr>
              <a:t>lbr</a:t>
            </a:r>
            <a:r>
              <a:rPr lang="en-US" sz="2000" dirty="0" smtClean="0"/>
              <a:t> is lower bound of rows.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Address of element of </a:t>
            </a:r>
            <a:r>
              <a:rPr lang="en-US" sz="2000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row and </a:t>
            </a:r>
            <a:r>
              <a:rPr lang="en-US" sz="2000" dirty="0" err="1" smtClean="0"/>
              <a:t>j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column  of an array of </a:t>
            </a:r>
            <a:r>
              <a:rPr lang="en-US" sz="2000" dirty="0" err="1" smtClean="0"/>
              <a:t>mxn</a:t>
            </a:r>
            <a:r>
              <a:rPr lang="en-US" sz="2000" dirty="0" smtClean="0"/>
              <a:t> size is given by,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loc(a[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] [j]) = base(a) + w * [n*(i - </a:t>
            </a:r>
            <a:r>
              <a:rPr lang="en-US" sz="2000" b="1" dirty="0" err="1" smtClean="0">
                <a:solidFill>
                  <a:srgbClr val="C00000"/>
                </a:solidFill>
              </a:rPr>
              <a:t>lbr</a:t>
            </a:r>
            <a:r>
              <a:rPr lang="en-US" sz="2000" b="1" dirty="0" smtClean="0">
                <a:solidFill>
                  <a:srgbClr val="C00000"/>
                </a:solidFill>
              </a:rPr>
              <a:t>) + (j - </a:t>
            </a:r>
            <a:r>
              <a:rPr lang="en-US" sz="2000" b="1" dirty="0" err="1" smtClean="0">
                <a:solidFill>
                  <a:srgbClr val="C00000"/>
                </a:solidFill>
              </a:rPr>
              <a:t>lbc</a:t>
            </a:r>
            <a:r>
              <a:rPr lang="en-US" sz="2000" b="1" dirty="0" smtClean="0">
                <a:solidFill>
                  <a:srgbClr val="C00000"/>
                </a:solidFill>
              </a:rPr>
              <a:t>)]</a:t>
            </a:r>
            <a:r>
              <a:rPr lang="en-US" sz="2000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 loc(a[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] [j]) = base(a) + w * [n* 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  + j ] </a:t>
            </a:r>
            <a:r>
              <a:rPr lang="en-US" sz="2000" dirty="0" smtClean="0"/>
              <a:t>		In C/C++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42672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5029200"/>
            <a:ext cx="3810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9600" y="4495800"/>
            <a:ext cx="4419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loc[2][1] 	= 2013 + 4* [ 4 * 2 + 1]</a:t>
            </a:r>
          </a:p>
          <a:p>
            <a:r>
              <a:rPr lang="en-US" dirty="0" smtClean="0"/>
              <a:t>	= 2013 + 4 * 9</a:t>
            </a:r>
          </a:p>
          <a:p>
            <a:r>
              <a:rPr lang="en-US" dirty="0" smtClean="0"/>
              <a:t>	= 2049</a:t>
            </a:r>
          </a:p>
          <a:p>
            <a:endParaRPr lang="en-US" dirty="0" smtClean="0"/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NOTE: </a:t>
            </a:r>
            <a:r>
              <a:rPr lang="en-US" dirty="0" smtClean="0">
                <a:solidFill>
                  <a:srgbClr val="FF0000"/>
                </a:solidFill>
              </a:rPr>
              <a:t>C/C++ uses row major order for 2D arrays.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343400"/>
            <a:ext cx="2362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4724400"/>
            <a:ext cx="2362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5105400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Memory representation of 2D Array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9527" y="4343400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Let base(a) =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30480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2400" y="762000"/>
            <a:ext cx="8534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 smtClean="0"/>
              <a:t>Column major order: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In a 2D array of size </a:t>
            </a:r>
            <a:r>
              <a:rPr lang="en-US" sz="2000" dirty="0" err="1" smtClean="0"/>
              <a:t>mxn</a:t>
            </a:r>
            <a:r>
              <a:rPr lang="en-US" sz="2000" dirty="0" smtClean="0"/>
              <a:t>,  let </a:t>
            </a:r>
            <a:r>
              <a:rPr lang="en-US" sz="2000" b="1" dirty="0" smtClean="0">
                <a:solidFill>
                  <a:srgbClr val="C00000"/>
                </a:solidFill>
              </a:rPr>
              <a:t>w</a:t>
            </a:r>
            <a:r>
              <a:rPr lang="en-US" sz="2000" dirty="0" smtClean="0"/>
              <a:t> be number of bytes per element, </a:t>
            </a:r>
            <a:r>
              <a:rPr lang="en-US" sz="2000" b="1" dirty="0" err="1" smtClean="0">
                <a:solidFill>
                  <a:srgbClr val="C00000"/>
                </a:solidFill>
              </a:rPr>
              <a:t>lbc</a:t>
            </a:r>
            <a:r>
              <a:rPr lang="en-US" sz="2000" dirty="0" smtClean="0"/>
              <a:t> is lower bound of columns and </a:t>
            </a:r>
            <a:r>
              <a:rPr lang="en-US" sz="2000" b="1" dirty="0" err="1" smtClean="0">
                <a:solidFill>
                  <a:srgbClr val="C00000"/>
                </a:solidFill>
              </a:rPr>
              <a:t>lbr</a:t>
            </a:r>
            <a:r>
              <a:rPr lang="en-US" sz="2000" dirty="0" smtClean="0"/>
              <a:t> is lower bound of rows.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Address of the element at </a:t>
            </a:r>
            <a:r>
              <a:rPr lang="en-US" sz="2000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row and </a:t>
            </a:r>
            <a:r>
              <a:rPr lang="en-US" sz="2000" dirty="0" err="1" smtClean="0"/>
              <a:t>j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column is given by,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loc(a[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] [j]) = base(a) + w * [m*(j - </a:t>
            </a:r>
            <a:r>
              <a:rPr lang="en-US" sz="2000" b="1" dirty="0" err="1" smtClean="0">
                <a:solidFill>
                  <a:srgbClr val="C00000"/>
                </a:solidFill>
              </a:rPr>
              <a:t>lbc</a:t>
            </a:r>
            <a:r>
              <a:rPr lang="en-US" sz="2000" b="1" dirty="0" smtClean="0">
                <a:solidFill>
                  <a:srgbClr val="C00000"/>
                </a:solidFill>
              </a:rPr>
              <a:t>) + (i - </a:t>
            </a:r>
            <a:r>
              <a:rPr lang="en-US" sz="2000" b="1" dirty="0" err="1" smtClean="0">
                <a:solidFill>
                  <a:srgbClr val="C00000"/>
                </a:solidFill>
              </a:rPr>
              <a:t>lbr</a:t>
            </a:r>
            <a:r>
              <a:rPr lang="en-US" sz="2000" b="1" dirty="0" smtClean="0">
                <a:solidFill>
                  <a:srgbClr val="C00000"/>
                </a:solidFill>
              </a:rPr>
              <a:t>)]	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	 loc(a[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] [j]) = base(a) + w * [m* j  + i ] </a:t>
            </a:r>
            <a:r>
              <a:rPr lang="en-US" sz="2000" dirty="0" smtClean="0"/>
              <a:t>		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42672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5029200"/>
            <a:ext cx="3810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9600" y="4648200"/>
            <a:ext cx="4419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loc[2][1] 	= 2013 + 4 * [ 5 * 1 + 2]</a:t>
            </a:r>
          </a:p>
          <a:p>
            <a:r>
              <a:rPr lang="en-US" dirty="0" smtClean="0"/>
              <a:t>	= 2013 + 4 * 7</a:t>
            </a:r>
          </a:p>
          <a:p>
            <a:r>
              <a:rPr lang="en-US" dirty="0" smtClean="0"/>
              <a:t>	= 2041</a:t>
            </a:r>
          </a:p>
          <a:p>
            <a:endParaRPr lang="en-US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NOTE:  </a:t>
            </a:r>
            <a:r>
              <a:rPr lang="en-US" sz="2000" dirty="0" smtClean="0">
                <a:solidFill>
                  <a:srgbClr val="FF0000"/>
                </a:solidFill>
              </a:rPr>
              <a:t>Pascal,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Fortran and </a:t>
            </a:r>
            <a:r>
              <a:rPr lang="en-US" dirty="0" err="1" smtClean="0">
                <a:solidFill>
                  <a:srgbClr val="FF0000"/>
                </a:solidFill>
              </a:rPr>
              <a:t>Matlab</a:t>
            </a:r>
            <a:r>
              <a:rPr lang="en-US" dirty="0" smtClean="0">
                <a:solidFill>
                  <a:srgbClr val="FF0000"/>
                </a:solidFill>
              </a:rPr>
              <a:t> use column major order for 2D arrays.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1600" y="4343400"/>
            <a:ext cx="381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4343400"/>
            <a:ext cx="381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Memory representation of 2D Array 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9600" y="4191000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Let base(a) =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	</a:t>
            </a:r>
          </a:p>
          <a:p>
            <a:pPr>
              <a:buNone/>
            </a:pPr>
            <a:r>
              <a:rPr lang="en-US" sz="2000" b="1" dirty="0" smtClean="0"/>
              <a:t>	double  percentage[50];</a:t>
            </a:r>
          </a:p>
          <a:p>
            <a:pPr>
              <a:buNone/>
            </a:pPr>
            <a:r>
              <a:rPr lang="en-US" sz="2000" dirty="0" smtClean="0"/>
              <a:t>	If this array </a:t>
            </a:r>
            <a:r>
              <a:rPr lang="en-US" sz="2000" b="1" dirty="0" smtClean="0"/>
              <a:t>percentage </a:t>
            </a:r>
            <a:r>
              <a:rPr lang="en-US" sz="2000" dirty="0" smtClean="0"/>
              <a:t>is stored in memory starting from address </a:t>
            </a:r>
            <a:r>
              <a:rPr lang="en-US" sz="2000" b="1" dirty="0" smtClean="0"/>
              <a:t>3000</a:t>
            </a:r>
            <a:r>
              <a:rPr lang="en-US" sz="2000" dirty="0" smtClean="0"/>
              <a:t>.  then what will be the address of  </a:t>
            </a:r>
            <a:r>
              <a:rPr lang="en-US" sz="2000" b="1" dirty="0" smtClean="0"/>
              <a:t>percentage[20]</a:t>
            </a:r>
            <a:r>
              <a:rPr lang="en-US" sz="2000" dirty="0" smtClean="0"/>
              <a:t> element.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0A683BAB-7F92-4B36-BE6B-F9BDB0C9F1E5}" type="datetime1">
              <a:rPr lang="en-US" smtClean="0"/>
              <a:pPr/>
              <a:t>8/18/2023</a:t>
            </a:fld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4A7BC-51F5-462C-BA4E-AD833B2A7F4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2438400"/>
            <a:ext cx="3733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Ans</a:t>
            </a:r>
            <a:r>
              <a:rPr lang="en-US" dirty="0">
                <a:solidFill>
                  <a:srgbClr val="FF0000"/>
                </a:solidFill>
              </a:rPr>
              <a:t>: 3000+20*8= 3160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800" y="3429000"/>
            <a:ext cx="12287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Ans:400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0618" y="2971800"/>
            <a:ext cx="350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What will be size of array in bytes?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arrays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Traversing</a:t>
            </a:r>
            <a:r>
              <a:rPr lang="en-US" sz="2000" dirty="0" smtClean="0"/>
              <a:t> – 	Visiting each element exactly once. Complexity is O(n)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Insertion</a:t>
            </a:r>
            <a:r>
              <a:rPr lang="en-US" sz="2000" dirty="0" smtClean="0"/>
              <a:t> – 	Insert an element at given position. Complexity is O(n)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Deletion</a:t>
            </a:r>
            <a:r>
              <a:rPr lang="en-US" sz="2000" dirty="0" smtClean="0"/>
              <a:t> – 	Remove an element from given position. Complexity is O(n)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Searching </a:t>
            </a:r>
            <a:r>
              <a:rPr lang="en-US" sz="2000" dirty="0" smtClean="0"/>
              <a:t>– 	1. Linear Search	2. Binary Search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Sorting</a:t>
            </a:r>
            <a:r>
              <a:rPr lang="en-US" sz="2000" dirty="0" smtClean="0"/>
              <a:t> – 	Arrange the elements of array on some logical order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1. Bubble sort	2. Insertion sort	3. Selection sort	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4. Quick sort	5. Merge sort</a:t>
            </a:r>
          </a:p>
          <a:p>
            <a:r>
              <a:rPr lang="en-US" dirty="0" smtClean="0"/>
              <a:t>	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arrays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Traversing</a:t>
            </a:r>
            <a:r>
              <a:rPr lang="en-US" sz="2000" dirty="0" smtClean="0"/>
              <a:t> – 	Traversing an array A of size N.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Algorithm Traverse(A,N)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Set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While(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                Print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/>
              <a:t>               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=i+1</a:t>
            </a:r>
          </a:p>
          <a:p>
            <a:pPr marL="457200" indent="-457200">
              <a:lnSpc>
                <a:spcPct val="150000"/>
              </a:lnSpc>
            </a:pPr>
            <a:endParaRPr lang="en-US" sz="2000" b="1" dirty="0" smtClean="0"/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Time complexity  in best case =O(n)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Time complexity  in worst case =O(n)</a:t>
            </a:r>
          </a:p>
          <a:p>
            <a:pPr marL="457200" indent="-457200">
              <a:lnSpc>
                <a:spcPct val="150000"/>
              </a:lnSpc>
            </a:pPr>
            <a:endParaRPr lang="en-US" sz="2000" b="1" dirty="0" smtClean="0"/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sz="2000" b="1" dirty="0" smtClean="0"/>
          </a:p>
          <a:p>
            <a:r>
              <a:rPr lang="en-US" dirty="0" smtClean="0"/>
              <a:t>	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8292</TotalTime>
  <Words>725</Words>
  <Application>Microsoft Office PowerPoint</Application>
  <PresentationFormat>On-screen Show (4:3)</PresentationFormat>
  <Paragraphs>356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kunjbihari.meena</cp:lastModifiedBy>
  <cp:revision>364</cp:revision>
  <dcterms:created xsi:type="dcterms:W3CDTF">2013-01-01T04:30:55Z</dcterms:created>
  <dcterms:modified xsi:type="dcterms:W3CDTF">2023-08-18T09:06:19Z</dcterms:modified>
</cp:coreProperties>
</file>