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7315200" cy="9601200"/>
  <p:embeddedFontLst>
    <p:embeddedFont>
      <p:font typeface="Calibri" pitchFamily="34" charset="0"/>
      <p:regular r:id="rId42"/>
      <p:bold r:id="rId43"/>
      <p:italic r:id="rId44"/>
      <p:boldItalic r:id="rId45"/>
    </p:embeddedFont>
    <p:embeddedFont>
      <p:font typeface="Arimo" charset="0"/>
      <p:regular r:id="rId46"/>
      <p:bold r:id="rId47"/>
      <p:italic r:id="rId48"/>
      <p:boldItalic r:id="rId49"/>
    </p:embeddedFont>
    <p:embeddedFont>
      <p:font typeface="Consolas"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wCk/58L1yfz9B5Yj3SRUhDahmz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888EFA4-681F-41A3-9753-8F945616F50C}">
  <a:tblStyle styleId="{A888EFA4-681F-41A3-9753-8F945616F50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D2F457-2AAE-45FE-AF1C-14B68249C85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25" tIns="48300" rIns="96625" bIns="483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1:notes"/>
          <p:cNvSpPr txBox="1">
            <a:spLocks noGrp="1"/>
          </p:cNvSpPr>
          <p:nvPr>
            <p:ph type="body" idx="1"/>
          </p:nvPr>
        </p:nvSpPr>
        <p:spPr>
          <a:xfrm>
            <a:off x="731520" y="4560570"/>
            <a:ext cx="5852160" cy="4320540"/>
          </a:xfrm>
          <a:prstGeom prst="rect">
            <a:avLst/>
          </a:prstGeom>
          <a:noFill/>
          <a:ln>
            <a:noFill/>
          </a:ln>
        </p:spPr>
        <p:txBody>
          <a:bodyPr spcFirstLastPara="1" wrap="square" lIns="96625" tIns="48300" rIns="96625" bIns="48300" anchor="t" anchorCtr="0">
            <a:normAutofit/>
          </a:bodyPr>
          <a:lstStyle/>
          <a:p>
            <a:pPr marL="0" lvl="0" indent="0" algn="l" rtl="0">
              <a:spcBef>
                <a:spcPts val="0"/>
              </a:spcBef>
              <a:spcAft>
                <a:spcPts val="0"/>
              </a:spcAft>
              <a:buNone/>
            </a:pPr>
            <a:endParaRPr/>
          </a:p>
        </p:txBody>
      </p:sp>
      <p:sp>
        <p:nvSpPr>
          <p:cNvPr id="191" name="Google Shape;191;p11:notes"/>
          <p:cNvSpPr txBox="1">
            <a:spLocks noGrp="1"/>
          </p:cNvSpPr>
          <p:nvPr>
            <p:ph type="sldNum" idx="12"/>
          </p:nvPr>
        </p:nvSpPr>
        <p:spPr>
          <a:xfrm>
            <a:off x="4143587" y="9119474"/>
            <a:ext cx="3169920" cy="480060"/>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52" name="Google Shape;25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60" name="Google Shape;260;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293" name="Google Shape;293;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01" name="Google Shape;301;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2: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12" name="Google Shape;312;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3: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20" name="Google Shape;320;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4: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29" name="Google Shape;329;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38" name="Google Shape;338;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47" name="Google Shape;347;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73" name="Google Shape;373;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81" name="Google Shape;381;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1: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89" name="Google Shape;38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2: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397" name="Google Shape;397;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3: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23" name="Google Shape;423;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5: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39" name="Google Shape;439;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6: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47" name="Google Shape;447;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7: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55" name="Google Shape;455;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472" name="Google Shape;472;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731520" y="4560570"/>
            <a:ext cx="5852160" cy="4320540"/>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9"/>
          <p:cNvSpPr>
            <a:spLocks noGrp="1"/>
          </p:cNvSpPr>
          <p:nvPr>
            <p:ph type="pic" idx="2"/>
          </p:nvPr>
        </p:nvSpPr>
        <p:spPr>
          <a:xfrm>
            <a:off x="1792288" y="612775"/>
            <a:ext cx="5486400" cy="4114800"/>
          </a:xfrm>
          <a:prstGeom prst="rect">
            <a:avLst/>
          </a:prstGeom>
          <a:noFill/>
          <a:ln>
            <a:noFill/>
          </a:ln>
        </p:spPr>
      </p:sp>
      <p:sp>
        <p:nvSpPr>
          <p:cNvPr id="68" name="Google Shape;68;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p:nvPr/>
        </p:nvSpPr>
        <p:spPr>
          <a:xfrm>
            <a:off x="152400" y="152400"/>
            <a:ext cx="8839200" cy="6553200"/>
          </a:xfrm>
          <a:prstGeom prst="roundRect">
            <a:avLst>
              <a:gd name="adj" fmla="val 3984"/>
            </a:avLst>
          </a:prstGeom>
          <a:solidFill>
            <a:schemeClr val="lt1"/>
          </a:solidFill>
          <a:ln w="381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
          <p:cNvSpPr txBox="1"/>
          <p:nvPr/>
        </p:nvSpPr>
        <p:spPr>
          <a:xfrm>
            <a:off x="152400" y="2886670"/>
            <a:ext cx="8839200" cy="923330"/>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FFFFFF"/>
                </a:solidFill>
                <a:latin typeface="Calibri"/>
                <a:ea typeface="Calibri"/>
                <a:cs typeface="Calibri"/>
                <a:sym typeface="Calibri"/>
              </a:rPr>
              <a:t>Linked List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0"/>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10"/>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End of linked list (Appending node)</a:t>
            </a:r>
            <a:endParaRPr sz="2800">
              <a:solidFill>
                <a:srgbClr val="538CD5"/>
              </a:solidFill>
              <a:latin typeface="Arimo"/>
              <a:ea typeface="Arimo"/>
              <a:cs typeface="Arimo"/>
              <a:sym typeface="Arimo"/>
            </a:endParaRPr>
          </a:p>
        </p:txBody>
      </p:sp>
      <p:sp>
        <p:nvSpPr>
          <p:cNvPr id="186" name="Google Shape;186;p10"/>
          <p:cNvSpPr txBox="1"/>
          <p:nvPr/>
        </p:nvSpPr>
        <p:spPr>
          <a:xfrm>
            <a:off x="228600" y="685800"/>
            <a:ext cx="8610600" cy="20313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i="1">
                <a:solidFill>
                  <a:schemeClr val="dk1"/>
                </a:solidFill>
                <a:latin typeface="Calibri"/>
                <a:ea typeface="Calibri"/>
                <a:cs typeface="Calibri"/>
                <a:sym typeface="Calibri"/>
              </a:rPr>
              <a:t>Append node in a Linked List: </a:t>
            </a:r>
            <a:r>
              <a:rPr lang="en-US" sz="1800" i="1">
                <a:solidFill>
                  <a:schemeClr val="dk1"/>
                </a:solidFill>
                <a:latin typeface="Calibri"/>
                <a:ea typeface="Calibri"/>
                <a:cs typeface="Calibri"/>
                <a:sym typeface="Calibri"/>
              </a:rPr>
              <a:t>Below</a:t>
            </a:r>
            <a:r>
              <a:rPr lang="en-US" sz="1800">
                <a:solidFill>
                  <a:schemeClr val="dk1"/>
                </a:solidFill>
                <a:latin typeface="Calibri"/>
                <a:ea typeface="Calibri"/>
                <a:cs typeface="Calibri"/>
                <a:sym typeface="Calibri"/>
              </a:rPr>
              <a:t> function adds the node at the end of linked list. </a:t>
            </a:r>
            <a:r>
              <a:rPr lang="en-US" sz="1800" b="1">
                <a:solidFill>
                  <a:srgbClr val="FF0000"/>
                </a:solidFill>
                <a:latin typeface="Calibri"/>
                <a:ea typeface="Calibri"/>
                <a:cs typeface="Calibri"/>
                <a:sym typeface="Calibri"/>
              </a:rPr>
              <a:t>New_Node </a:t>
            </a:r>
            <a:r>
              <a:rPr lang="en-US" sz="1800">
                <a:solidFill>
                  <a:schemeClr val="dk1"/>
                </a:solidFill>
                <a:latin typeface="Calibri"/>
                <a:ea typeface="Calibri"/>
                <a:cs typeface="Calibri"/>
                <a:sym typeface="Calibri"/>
              </a:rPr>
              <a:t>is the node to be appended and Temp is temporary pointer. START is the pointer pointing to starting of list and info is the information of node.    </a:t>
            </a:r>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0"/>
          <p:cNvSpPr txBox="1"/>
          <p:nvPr/>
        </p:nvSpPr>
        <p:spPr>
          <a:xfrm>
            <a:off x="228600" y="2133600"/>
            <a:ext cx="8534400" cy="3785652"/>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Append_List(START, info)</a:t>
            </a:r>
            <a:r>
              <a:rPr lang="en-US" sz="1800" b="1">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New_Node, *Temp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 Allocate memory   </a:t>
            </a:r>
            <a:r>
              <a:rPr lang="en-US" sz="1800" b="1">
                <a:solidFill>
                  <a:srgbClr val="FF0000"/>
                </a:solidFill>
                <a:latin typeface="Calibri"/>
                <a:ea typeface="Calibri"/>
                <a:cs typeface="Calibri"/>
                <a:sym typeface="Calibri"/>
              </a:rPr>
              <a:t>\\allocate memory for new node</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INFO =info     </a:t>
            </a:r>
            <a:r>
              <a:rPr lang="en-US" sz="1800" b="1">
                <a:solidFill>
                  <a:srgbClr val="FF0000"/>
                </a:solidFill>
                <a:latin typeface="Calibri"/>
                <a:ea typeface="Calibri"/>
                <a:cs typeface="Calibri"/>
                <a:sym typeface="Calibri"/>
              </a:rPr>
              <a:t>\\put info in INFO field of new node</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NEXT = </a:t>
            </a:r>
            <a:r>
              <a:rPr lang="en-US" sz="1800" b="1" i="1">
                <a:solidFill>
                  <a:schemeClr val="dk1"/>
                </a:solidFill>
                <a:latin typeface="Calibri"/>
                <a:ea typeface="Calibri"/>
                <a:cs typeface="Calibri"/>
                <a:sym typeface="Calibri"/>
              </a:rPr>
              <a:t>NULL   </a:t>
            </a:r>
            <a:r>
              <a:rPr lang="en-US" sz="1800" b="1" i="1">
                <a:solidFill>
                  <a:srgbClr val="FF0000"/>
                </a:solidFill>
                <a:latin typeface="Calibri"/>
                <a:ea typeface="Calibri"/>
                <a:cs typeface="Calibri"/>
                <a:sym typeface="Calibri"/>
              </a:rPr>
              <a:t>\\</a:t>
            </a:r>
            <a:r>
              <a:rPr lang="en-US" sz="1800" b="1">
                <a:solidFill>
                  <a:srgbClr val="FF0000"/>
                </a:solidFill>
                <a:latin typeface="Calibri"/>
                <a:ea typeface="Calibri"/>
                <a:cs typeface="Calibri"/>
                <a:sym typeface="Calibri"/>
              </a:rPr>
              <a:t>make it last node by keeping NULL in NEXT field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(START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  if there is no node in list then make new node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START = New_Node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Else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While (Temp -&gt; NEXT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 Temp -&gt;NEXT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-&gt; NEXT =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sz="18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1"/>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1"/>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given location of linked list</a:t>
            </a:r>
            <a:endParaRPr sz="2800">
              <a:solidFill>
                <a:srgbClr val="538CD5"/>
              </a:solidFill>
              <a:latin typeface="Arimo"/>
              <a:ea typeface="Arimo"/>
              <a:cs typeface="Arimo"/>
              <a:sym typeface="Arimo"/>
            </a:endParaRPr>
          </a:p>
        </p:txBody>
      </p:sp>
      <p:sp>
        <p:nvSpPr>
          <p:cNvPr id="196" name="Google Shape;196;p11"/>
          <p:cNvSpPr txBox="1"/>
          <p:nvPr/>
        </p:nvSpPr>
        <p:spPr>
          <a:xfrm>
            <a:off x="304800" y="838200"/>
            <a:ext cx="8534400" cy="5632311"/>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InsertAt_Given_Loc(START, info, Loc)</a:t>
            </a:r>
            <a:r>
              <a:rPr lang="en-US" sz="1800" b="1">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 Temp=START,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(Loc &lt;1)</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Print “invalid location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 Allocate memory</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INFO = info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(Loc==1) 	</a:t>
            </a:r>
            <a:r>
              <a:rPr lang="en-US" sz="1800" b="1">
                <a:solidFill>
                  <a:srgbClr val="FF0000"/>
                </a:solidFill>
                <a:latin typeface="Calibri"/>
                <a:ea typeface="Calibri"/>
                <a:cs typeface="Calibri"/>
                <a:sym typeface="Calibri"/>
              </a:rPr>
              <a:t>// if Loc is 1 that means insert at first position</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New_node -&gt; NEXT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START =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For (i=1; i&lt;Loc-1 &amp;&amp; Temp!=NULL; i++)</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 Temp -&gt; NEXT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(Temp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//if Loc is greater than number of nodes+1</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Print “Loc is greater than number of nodes+1”</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Free(New_node) </a:t>
            </a:r>
            <a:r>
              <a:rPr lang="en-US" sz="1800" b="1">
                <a:solidFill>
                  <a:srgbClr val="FF0000"/>
                </a:solidFill>
                <a:latin typeface="Calibri"/>
                <a:ea typeface="Calibri"/>
                <a:cs typeface="Calibri"/>
                <a:sym typeface="Calibri"/>
              </a:rPr>
              <a:t>// delete the New_node memory</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New_node -&gt; NEXT = Temp -&gt; NEXT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-&gt; NEXT =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500"/>
                                        <p:tgtEl>
                                          <p:spTgt spid="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2"/>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2"/>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a:t>
            </a:r>
            <a:endParaRPr sz="2800">
              <a:solidFill>
                <a:srgbClr val="538CD5"/>
              </a:solidFill>
              <a:latin typeface="Arimo"/>
              <a:ea typeface="Arimo"/>
              <a:cs typeface="Arimo"/>
              <a:sym typeface="Arimo"/>
            </a:endParaRPr>
          </a:p>
        </p:txBody>
      </p:sp>
      <p:sp>
        <p:nvSpPr>
          <p:cNvPr id="204" name="Google Shape;204;p12"/>
          <p:cNvSpPr txBox="1"/>
          <p:nvPr/>
        </p:nvSpPr>
        <p:spPr>
          <a:xfrm>
            <a:off x="228600" y="685800"/>
            <a:ext cx="8610600" cy="41088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Three ways to delete a node from linked list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Delete from beginning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Delete from the end</a:t>
            </a:r>
            <a:endParaRPr/>
          </a:p>
          <a:p>
            <a:pPr marL="342900" marR="0" lvl="0" indent="-342900" algn="l" rtl="0">
              <a:lnSpc>
                <a:spcPct val="150000"/>
              </a:lnSpc>
              <a:spcBef>
                <a:spcPts val="0"/>
              </a:spcBef>
              <a:spcAft>
                <a:spcPts val="0"/>
              </a:spcAft>
              <a:buNone/>
            </a:pPr>
            <a:r>
              <a:rPr lang="en-US" sz="1800" b="1" i="1">
                <a:solidFill>
                  <a:schemeClr val="dk1"/>
                </a:solidFill>
                <a:latin typeface="Calibri"/>
                <a:ea typeface="Calibri"/>
                <a:cs typeface="Calibri"/>
                <a:sym typeface="Calibri"/>
              </a:rPr>
              <a:t>3.   Delete node from specified location</a:t>
            </a:r>
            <a:endParaRPr/>
          </a:p>
          <a:p>
            <a:pPr marL="342900" marR="0" lvl="0" indent="-342900" algn="l" rtl="0">
              <a:lnSpc>
                <a:spcPct val="150000"/>
              </a:lnSpc>
              <a:spcBef>
                <a:spcPts val="0"/>
              </a:spcBef>
              <a:spcAft>
                <a:spcPts val="0"/>
              </a:spcAft>
              <a:buNone/>
            </a:pPr>
            <a:endParaRPr sz="1800">
              <a:solidFill>
                <a:srgbClr val="FF0000"/>
              </a:solidFill>
              <a:latin typeface="Calibri"/>
              <a:ea typeface="Calibri"/>
              <a:cs typeface="Calibri"/>
              <a:sym typeface="Calibri"/>
            </a:endParaRPr>
          </a:p>
          <a:p>
            <a:pPr marL="342900" marR="0" lvl="0" indent="-342900" algn="l" rtl="0">
              <a:lnSpc>
                <a:spcPct val="150000"/>
              </a:lnSpc>
              <a:spcBef>
                <a:spcPts val="0"/>
              </a:spcBef>
              <a:spcAft>
                <a:spcPts val="0"/>
              </a:spcAft>
              <a:buNone/>
            </a:pPr>
            <a:r>
              <a:rPr lang="en-US" sz="1800">
                <a:solidFill>
                  <a:srgbClr val="FF0000"/>
                </a:solidFill>
                <a:latin typeface="Calibri"/>
                <a:ea typeface="Calibri"/>
                <a:cs typeface="Calibri"/>
                <a:sym typeface="Calibri"/>
              </a:rPr>
              <a:t>NOTE: Deletion could be done on the basis of given data. Here, first find that node and then delete it.</a:t>
            </a:r>
            <a:endParaRPr/>
          </a:p>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3"/>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13"/>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from the beginning of linked list</a:t>
            </a:r>
            <a:endParaRPr sz="2800">
              <a:solidFill>
                <a:srgbClr val="538CD5"/>
              </a:solidFill>
              <a:latin typeface="Arimo"/>
              <a:ea typeface="Arimo"/>
              <a:cs typeface="Arimo"/>
              <a:sym typeface="Arimo"/>
            </a:endParaRPr>
          </a:p>
        </p:txBody>
      </p:sp>
      <p:sp>
        <p:nvSpPr>
          <p:cNvPr id="212" name="Google Shape;212;p13"/>
          <p:cNvSpPr txBox="1"/>
          <p:nvPr/>
        </p:nvSpPr>
        <p:spPr>
          <a:xfrm>
            <a:off x="228600" y="685800"/>
            <a:ext cx="8610600" cy="161582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algorithm deletes the node from the starting of linked list. </a:t>
            </a:r>
            <a:r>
              <a:rPr lang="en-US" sz="1800" b="1">
                <a:solidFill>
                  <a:srgbClr val="FF0000"/>
                </a:solidFill>
                <a:latin typeface="Calibri"/>
                <a:ea typeface="Calibri"/>
                <a:cs typeface="Calibri"/>
                <a:sym typeface="Calibri"/>
              </a:rPr>
              <a:t>Temp</a:t>
            </a:r>
            <a:r>
              <a:rPr lang="en-US" sz="1800">
                <a:solidFill>
                  <a:schemeClr val="dk1"/>
                </a:solidFill>
                <a:latin typeface="Calibri"/>
                <a:ea typeface="Calibri"/>
                <a:cs typeface="Calibri"/>
                <a:sym typeface="Calibri"/>
              </a:rPr>
              <a:t> is temporary pointer. </a:t>
            </a:r>
            <a:r>
              <a:rPr lang="en-US" sz="1800" b="1">
                <a:solidFill>
                  <a:srgbClr val="FF0000"/>
                </a:solidFill>
                <a:latin typeface="Calibri"/>
                <a:ea typeface="Calibri"/>
                <a:cs typeface="Calibri"/>
                <a:sym typeface="Calibri"/>
              </a:rPr>
              <a:t>START</a:t>
            </a:r>
            <a:r>
              <a:rPr lang="en-US" sz="1800">
                <a:solidFill>
                  <a:schemeClr val="dk1"/>
                </a:solidFill>
                <a:latin typeface="Calibri"/>
                <a:ea typeface="Calibri"/>
                <a:cs typeface="Calibri"/>
                <a:sym typeface="Calibri"/>
              </a:rPr>
              <a:t> is the pointer pointing to starting of list. </a:t>
            </a:r>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3"/>
          <p:cNvSpPr txBox="1"/>
          <p:nvPr/>
        </p:nvSpPr>
        <p:spPr>
          <a:xfrm>
            <a:off x="304800" y="1752600"/>
            <a:ext cx="8382000" cy="2308324"/>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DeleteBeg_List(START)</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Temp =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START ==</a:t>
            </a:r>
            <a:r>
              <a:rPr lang="en-US" sz="1800" b="1" i="1">
                <a:solidFill>
                  <a:schemeClr val="dk1"/>
                </a:solidFill>
                <a:latin typeface="Calibri"/>
                <a:ea typeface="Calibri"/>
                <a:cs typeface="Calibri"/>
                <a:sym typeface="Calibri"/>
              </a:rPr>
              <a:t>NULL</a:t>
            </a:r>
            <a:endParaRPr/>
          </a:p>
          <a:p>
            <a:pPr marL="342900" marR="0" lvl="0" indent="-342900" algn="l" rtl="0">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            Print “Empty Linked List”</a:t>
            </a:r>
            <a:endParaRPr/>
          </a:p>
          <a:p>
            <a:pPr marL="342900" marR="0" lvl="0" indent="-342900" algn="l" rtl="0">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 	 Return </a:t>
            </a:r>
            <a:r>
              <a:rPr lang="en-US" sz="1800" b="1">
                <a:solidFill>
                  <a:schemeClr val="dk1"/>
                </a:solidFill>
                <a:latin typeface="Calibri"/>
                <a:ea typeface="Calibri"/>
                <a:cs typeface="Calibri"/>
                <a:sym typeface="Calibri"/>
              </a:rPr>
              <a:t>START</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START = START -&gt; NEXT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Free 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Return START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4"/>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14"/>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from the End of linked list</a:t>
            </a:r>
            <a:endParaRPr sz="2800">
              <a:solidFill>
                <a:srgbClr val="538CD5"/>
              </a:solidFill>
              <a:latin typeface="Arimo"/>
              <a:ea typeface="Arimo"/>
              <a:cs typeface="Arimo"/>
              <a:sym typeface="Arimo"/>
            </a:endParaRPr>
          </a:p>
        </p:txBody>
      </p:sp>
      <p:sp>
        <p:nvSpPr>
          <p:cNvPr id="221" name="Google Shape;221;p14"/>
          <p:cNvSpPr txBox="1"/>
          <p:nvPr/>
        </p:nvSpPr>
        <p:spPr>
          <a:xfrm>
            <a:off x="228600" y="685800"/>
            <a:ext cx="8610600"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algorithm deletes the node from the end of the linked list. </a:t>
            </a:r>
            <a:r>
              <a:rPr lang="en-US" sz="1800" b="1">
                <a:solidFill>
                  <a:srgbClr val="FF0000"/>
                </a:solidFill>
                <a:latin typeface="Calibri"/>
                <a:ea typeface="Calibri"/>
                <a:cs typeface="Calibri"/>
                <a:sym typeface="Calibri"/>
              </a:rPr>
              <a:t>PREV </a:t>
            </a:r>
            <a:r>
              <a:rPr lang="en-US" sz="1800">
                <a:solidFill>
                  <a:schemeClr val="dk1"/>
                </a:solidFill>
                <a:latin typeface="Calibri"/>
                <a:ea typeface="Calibri"/>
                <a:cs typeface="Calibri"/>
                <a:sym typeface="Calibri"/>
              </a:rPr>
              <a:t>and </a:t>
            </a:r>
            <a:r>
              <a:rPr lang="en-US" sz="1800" b="1">
                <a:solidFill>
                  <a:srgbClr val="FF0000"/>
                </a:solidFill>
                <a:latin typeface="Calibri"/>
                <a:ea typeface="Calibri"/>
                <a:cs typeface="Calibri"/>
                <a:sym typeface="Calibri"/>
              </a:rPr>
              <a:t>Temp1</a:t>
            </a:r>
            <a:r>
              <a:rPr lang="en-US" sz="1800">
                <a:solidFill>
                  <a:schemeClr val="dk1"/>
                </a:solidFill>
                <a:latin typeface="Calibri"/>
                <a:ea typeface="Calibri"/>
                <a:cs typeface="Calibri"/>
                <a:sym typeface="Calibri"/>
              </a:rPr>
              <a:t> are temporary pointers. </a:t>
            </a:r>
            <a:r>
              <a:rPr lang="en-US" sz="1800" b="1">
                <a:solidFill>
                  <a:srgbClr val="FF0000"/>
                </a:solidFill>
                <a:latin typeface="Calibri"/>
                <a:ea typeface="Calibri"/>
                <a:cs typeface="Calibri"/>
                <a:sym typeface="Calibri"/>
              </a:rPr>
              <a:t>START</a:t>
            </a:r>
            <a:r>
              <a:rPr lang="en-US" sz="1800">
                <a:solidFill>
                  <a:schemeClr val="dk1"/>
                </a:solidFill>
                <a:latin typeface="Calibri"/>
                <a:ea typeface="Calibri"/>
                <a:cs typeface="Calibri"/>
                <a:sym typeface="Calibri"/>
              </a:rPr>
              <a:t> is the pointer pointing to starting of list. </a:t>
            </a:r>
            <a:endParaRPr sz="1800">
              <a:solidFill>
                <a:schemeClr val="dk1"/>
              </a:solidFill>
              <a:latin typeface="Calibri"/>
              <a:ea typeface="Calibri"/>
              <a:cs typeface="Calibri"/>
              <a:sym typeface="Calibri"/>
            </a:endParaRPr>
          </a:p>
        </p:txBody>
      </p:sp>
      <p:sp>
        <p:nvSpPr>
          <p:cNvPr id="222" name="Google Shape;222;p14"/>
          <p:cNvSpPr txBox="1"/>
          <p:nvPr/>
        </p:nvSpPr>
        <p:spPr>
          <a:xfrm>
            <a:off x="304800" y="1620083"/>
            <a:ext cx="8382000" cy="4524315"/>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DeleteEnd_List(START)</a:t>
            </a:r>
            <a:r>
              <a:rPr lang="en-US" sz="180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 PREV, *Temp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Temp=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START==</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//checking Empty Linked list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Print “Empty Linked List”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If(START-&gt;NEXT==NULL) </a:t>
            </a:r>
            <a:r>
              <a:rPr lang="en-US" sz="1800" b="1">
                <a:solidFill>
                  <a:srgbClr val="FF0000"/>
                </a:solidFill>
                <a:latin typeface="Calibri"/>
                <a:ea typeface="Calibri"/>
                <a:cs typeface="Calibri"/>
                <a:sym typeface="Calibri"/>
              </a:rPr>
              <a:t>// check single node list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START=NULL</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Free 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While (Temp-&gt; NEXT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PREV=Temp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 Temp -&gt; NEXT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PREV-&gt; NEXT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Free TemP</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START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p:tgtEl>
                                          <p:spTgt spid="2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5"/>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9" name="Google Shape;229;p15"/>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from specified location of linked list</a:t>
            </a:r>
            <a:endParaRPr sz="2800">
              <a:solidFill>
                <a:srgbClr val="538CD5"/>
              </a:solidFill>
              <a:latin typeface="Arimo"/>
              <a:ea typeface="Arimo"/>
              <a:cs typeface="Arimo"/>
              <a:sym typeface="Arimo"/>
            </a:endParaRPr>
          </a:p>
        </p:txBody>
      </p:sp>
      <p:sp>
        <p:nvSpPr>
          <p:cNvPr id="230" name="Google Shape;230;p15"/>
          <p:cNvSpPr txBox="1"/>
          <p:nvPr/>
        </p:nvSpPr>
        <p:spPr>
          <a:xfrm>
            <a:off x="228600" y="685801"/>
            <a:ext cx="861060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This algorithm deletes the node from the specified location of linked list. </a:t>
            </a:r>
            <a:r>
              <a:rPr lang="en-US" sz="1800" b="1">
                <a:solidFill>
                  <a:srgbClr val="FF0000"/>
                </a:solidFill>
                <a:latin typeface="Calibri"/>
                <a:ea typeface="Calibri"/>
                <a:cs typeface="Calibri"/>
                <a:sym typeface="Calibri"/>
              </a:rPr>
              <a:t>Loc</a:t>
            </a:r>
            <a:r>
              <a:rPr lang="en-US" sz="1800">
                <a:solidFill>
                  <a:schemeClr val="dk1"/>
                </a:solidFill>
                <a:latin typeface="Calibri"/>
                <a:ea typeface="Calibri"/>
                <a:cs typeface="Calibri"/>
                <a:sym typeface="Calibri"/>
              </a:rPr>
              <a:t> is the numbered location from where node is to be deleted.</a:t>
            </a:r>
            <a:endParaRPr sz="1800">
              <a:solidFill>
                <a:schemeClr val="dk1"/>
              </a:solidFill>
              <a:latin typeface="Calibri"/>
              <a:ea typeface="Calibri"/>
              <a:cs typeface="Calibri"/>
              <a:sym typeface="Calibri"/>
            </a:endParaRPr>
          </a:p>
        </p:txBody>
      </p:sp>
      <p:sp>
        <p:nvSpPr>
          <p:cNvPr id="231" name="Google Shape;231;p15"/>
          <p:cNvSpPr txBox="1"/>
          <p:nvPr/>
        </p:nvSpPr>
        <p:spPr>
          <a:xfrm>
            <a:off x="152400" y="1295400"/>
            <a:ext cx="8763000" cy="5078313"/>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a:solidFill>
                  <a:schemeClr val="dk1"/>
                </a:solidFill>
                <a:latin typeface="Calibri"/>
                <a:ea typeface="Calibri"/>
                <a:cs typeface="Calibri"/>
                <a:sym typeface="Calibri"/>
              </a:rPr>
              <a:t>DeleteFromLoc_List</a:t>
            </a:r>
            <a:r>
              <a:rPr lang="en-US" sz="1800" b="1" i="1" dirty="0">
                <a:solidFill>
                  <a:schemeClr val="dk1"/>
                </a:solidFill>
                <a:latin typeface="Calibri"/>
                <a:ea typeface="Calibri"/>
                <a:cs typeface="Calibri"/>
                <a:sym typeface="Calibri"/>
              </a:rPr>
              <a:t>(START, Loc)</a:t>
            </a: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a:t>
            </a:r>
            <a:r>
              <a:rPr lang="en-US" sz="1800" b="1" dirty="0" err="1">
                <a:solidFill>
                  <a:schemeClr val="dk1"/>
                </a:solidFill>
                <a:latin typeface="Calibri"/>
                <a:ea typeface="Calibri"/>
                <a:cs typeface="Calibri"/>
                <a:sym typeface="Calibri"/>
              </a:rPr>
              <a:t>Prev</a:t>
            </a:r>
            <a:r>
              <a:rPr lang="en-US" sz="1800" b="1" dirty="0">
                <a:solidFill>
                  <a:schemeClr val="dk1"/>
                </a:solidFill>
                <a:latin typeface="Calibri"/>
                <a:ea typeface="Calibri"/>
                <a:cs typeface="Calibri"/>
                <a:sym typeface="Calibri"/>
              </a:rPr>
              <a:t>=START, *Temp=START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START==</a:t>
            </a:r>
            <a:r>
              <a:rPr lang="en-US" sz="1800" b="1" i="1" dirty="0">
                <a:solidFill>
                  <a:schemeClr val="dk1"/>
                </a:solidFill>
                <a:latin typeface="Calibri"/>
                <a:ea typeface="Calibri"/>
                <a:cs typeface="Calibri"/>
                <a:sym typeface="Calibri"/>
              </a:rPr>
              <a:t>NULL</a:t>
            </a:r>
            <a:r>
              <a:rPr lang="en-US" sz="1800" b="1" dirty="0">
                <a:solidFill>
                  <a:schemeClr val="dk1"/>
                </a:solidFill>
                <a:latin typeface="Calibri"/>
                <a:ea typeface="Calibri"/>
                <a:cs typeface="Calibri"/>
                <a:sym typeface="Calibri"/>
              </a:rPr>
              <a:t> || Loc&lt;=0 </a:t>
            </a:r>
            <a:r>
              <a:rPr lang="en-US" sz="1800" b="1" dirty="0">
                <a:solidFill>
                  <a:srgbClr val="FF0000"/>
                </a:solidFill>
                <a:latin typeface="Calibri"/>
                <a:ea typeface="Calibri"/>
                <a:cs typeface="Calibri"/>
                <a:sym typeface="Calibri"/>
              </a:rPr>
              <a:t>//checking Empty Linked list or invalid loc</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Print “Empty Linked List or invalid loc”</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Return START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If(Loc==1) </a:t>
            </a:r>
            <a:r>
              <a:rPr lang="en-US" sz="1800" b="1" dirty="0">
                <a:solidFill>
                  <a:srgbClr val="FF0000"/>
                </a:solidFill>
                <a:latin typeface="Calibri"/>
                <a:ea typeface="Calibri"/>
                <a:cs typeface="Calibri"/>
                <a:sym typeface="Calibri"/>
              </a:rPr>
              <a:t>// Delete first 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START= START-&gt;NEXT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Free Temp</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Return START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For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 1 ;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&lt;= Loc – 1 &amp;&amp; Temp!=NULL ; </a:t>
            </a:r>
            <a:r>
              <a:rPr lang="en-US" sz="1800" b="1" dirty="0" err="1">
                <a:solidFill>
                  <a:schemeClr val="dk1"/>
                </a:solidFill>
                <a:latin typeface="Calibri"/>
                <a:ea typeface="Calibri"/>
                <a:cs typeface="Calibri"/>
                <a:sym typeface="Calibri"/>
              </a:rPr>
              <a:t>i</a:t>
            </a:r>
            <a:r>
              <a:rPr lang="en-US" sz="1800" b="1"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Prev</a:t>
            </a:r>
            <a:r>
              <a:rPr lang="en-US" sz="1800" b="1" dirty="0">
                <a:solidFill>
                  <a:schemeClr val="dk1"/>
                </a:solidFill>
                <a:latin typeface="Calibri"/>
                <a:ea typeface="Calibri"/>
                <a:cs typeface="Calibri"/>
                <a:sym typeface="Calibri"/>
              </a:rPr>
              <a:t> = Temp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Temp = Temp-&gt;NEXT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If Temp == NULL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Print "Loc is greater than the total number of nodes"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Return START </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Prev</a:t>
            </a:r>
            <a:r>
              <a:rPr lang="en-US" sz="1800" b="1" dirty="0">
                <a:solidFill>
                  <a:schemeClr val="dk1"/>
                </a:solidFill>
                <a:latin typeface="Calibri"/>
                <a:ea typeface="Calibri"/>
                <a:cs typeface="Calibri"/>
                <a:sym typeface="Calibri"/>
              </a:rPr>
              <a:t>-&gt;NEXT = Temp-&gt;NEXT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Free Temp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Return START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500"/>
                                        <p:tgtEl>
                                          <p:spTgt spid="2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6"/>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6"/>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Searching element in singly linked list</a:t>
            </a:r>
            <a:endParaRPr sz="2800">
              <a:solidFill>
                <a:srgbClr val="538CD5"/>
              </a:solidFill>
              <a:latin typeface="Arimo"/>
              <a:ea typeface="Arimo"/>
              <a:cs typeface="Arimo"/>
              <a:sym typeface="Arimo"/>
            </a:endParaRPr>
          </a:p>
        </p:txBody>
      </p:sp>
      <p:sp>
        <p:nvSpPr>
          <p:cNvPr id="239" name="Google Shape;239;p16"/>
          <p:cNvSpPr txBox="1"/>
          <p:nvPr/>
        </p:nvSpPr>
        <p:spPr>
          <a:xfrm>
            <a:off x="152400" y="914400"/>
            <a:ext cx="8839200" cy="1200329"/>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Only linear search – As there is no efficient way to find out the middle of linked list.</a:t>
            </a:r>
            <a:endParaRPr/>
          </a:p>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algorithm searches the node in linked list. If element is found then return address of the node, otherwise  return NULL.  </a:t>
            </a:r>
            <a:endParaRPr sz="1800">
              <a:solidFill>
                <a:schemeClr val="dk1"/>
              </a:solidFill>
              <a:latin typeface="Calibri"/>
              <a:ea typeface="Calibri"/>
              <a:cs typeface="Calibri"/>
              <a:sym typeface="Calibri"/>
            </a:endParaRPr>
          </a:p>
        </p:txBody>
      </p:sp>
      <p:sp>
        <p:nvSpPr>
          <p:cNvPr id="240" name="Google Shape;240;p16"/>
          <p:cNvSpPr txBox="1"/>
          <p:nvPr/>
        </p:nvSpPr>
        <p:spPr>
          <a:xfrm>
            <a:off x="381000" y="2133600"/>
            <a:ext cx="8382000" cy="2308324"/>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Search_List(START,info)</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Temp = 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While (Temp != </a:t>
            </a:r>
            <a:r>
              <a:rPr lang="en-US" sz="1800" b="1" i="1">
                <a:solidFill>
                  <a:schemeClr val="dk1"/>
                </a:solidFill>
                <a:latin typeface="Calibri"/>
                <a:ea typeface="Calibri"/>
                <a:cs typeface="Calibri"/>
                <a:sym typeface="Calibri"/>
              </a:rPr>
              <a:t>NULL</a:t>
            </a:r>
            <a:r>
              <a:rPr lang="en-US" sz="1800" b="1">
                <a:solidFill>
                  <a:schemeClr val="dk1"/>
                </a:solidFill>
                <a:latin typeface="Calibri"/>
                <a:ea typeface="Calibri"/>
                <a:cs typeface="Calibri"/>
                <a:sym typeface="Calibri"/>
              </a:rPr>
              <a: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if (Temp-&gt;INFO == info)</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Return Temp</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Temp = Temp -&gt; NEXT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Return  NULL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500"/>
                                        <p:tgtEl>
                                          <p:spTgt spid="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7"/>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7"/>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Reverse the singly linked list</a:t>
            </a:r>
            <a:endParaRPr sz="2800">
              <a:solidFill>
                <a:srgbClr val="538CD5"/>
              </a:solidFill>
              <a:latin typeface="Arimo"/>
              <a:ea typeface="Arimo"/>
              <a:cs typeface="Arimo"/>
              <a:sym typeface="Arimo"/>
            </a:endParaRPr>
          </a:p>
        </p:txBody>
      </p:sp>
      <p:sp>
        <p:nvSpPr>
          <p:cNvPr id="248" name="Google Shape;248;p17"/>
          <p:cNvSpPr txBox="1"/>
          <p:nvPr/>
        </p:nvSpPr>
        <p:spPr>
          <a:xfrm>
            <a:off x="152400" y="753070"/>
            <a:ext cx="8839200"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algorithm reverses the linked list. </a:t>
            </a:r>
            <a:r>
              <a:rPr lang="en-US" sz="1800" b="1">
                <a:solidFill>
                  <a:srgbClr val="FF0000"/>
                </a:solidFill>
                <a:latin typeface="Calibri"/>
                <a:ea typeface="Calibri"/>
                <a:cs typeface="Calibri"/>
                <a:sym typeface="Calibri"/>
              </a:rPr>
              <a:t>Pnode, Cnode, </a:t>
            </a:r>
            <a:r>
              <a:rPr lang="en-US" sz="1800">
                <a:solidFill>
                  <a:schemeClr val="dk1"/>
                </a:solidFill>
                <a:latin typeface="Calibri"/>
                <a:ea typeface="Calibri"/>
                <a:cs typeface="Calibri"/>
                <a:sym typeface="Calibri"/>
              </a:rPr>
              <a:t>and</a:t>
            </a:r>
            <a:r>
              <a:rPr lang="en-US" sz="1800" b="1">
                <a:solidFill>
                  <a:srgbClr val="FF0000"/>
                </a:solidFill>
                <a:latin typeface="Calibri"/>
                <a:ea typeface="Calibri"/>
                <a:cs typeface="Calibri"/>
                <a:sym typeface="Calibri"/>
              </a:rPr>
              <a:t> Nnode </a:t>
            </a:r>
            <a:r>
              <a:rPr lang="en-US" sz="1800">
                <a:solidFill>
                  <a:schemeClr val="dk1"/>
                </a:solidFill>
                <a:latin typeface="Calibri"/>
                <a:ea typeface="Calibri"/>
                <a:cs typeface="Calibri"/>
                <a:sym typeface="Calibri"/>
              </a:rPr>
              <a:t>are temporary pointers. </a:t>
            </a:r>
            <a:r>
              <a:rPr lang="en-US" sz="1800" b="1">
                <a:solidFill>
                  <a:srgbClr val="FF0000"/>
                </a:solidFill>
                <a:latin typeface="Calibri"/>
                <a:ea typeface="Calibri"/>
                <a:cs typeface="Calibri"/>
                <a:sym typeface="Calibri"/>
              </a:rPr>
              <a:t>START </a:t>
            </a:r>
            <a:r>
              <a:rPr lang="en-US" sz="1800">
                <a:solidFill>
                  <a:schemeClr val="dk1"/>
                </a:solidFill>
                <a:latin typeface="Calibri"/>
                <a:ea typeface="Calibri"/>
                <a:cs typeface="Calibri"/>
                <a:sym typeface="Calibri"/>
              </a:rPr>
              <a:t>is the pointer pointing to starting  node of the linked list.</a:t>
            </a:r>
            <a:endParaRPr sz="1800">
              <a:solidFill>
                <a:schemeClr val="dk1"/>
              </a:solidFill>
              <a:latin typeface="Calibri"/>
              <a:ea typeface="Calibri"/>
              <a:cs typeface="Calibri"/>
              <a:sym typeface="Calibri"/>
            </a:endParaRPr>
          </a:p>
        </p:txBody>
      </p:sp>
      <p:sp>
        <p:nvSpPr>
          <p:cNvPr id="249" name="Google Shape;249;p17"/>
          <p:cNvSpPr txBox="1"/>
          <p:nvPr/>
        </p:nvSpPr>
        <p:spPr>
          <a:xfrm>
            <a:off x="228600" y="1828800"/>
            <a:ext cx="8382000" cy="3970277"/>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a:solidFill>
                  <a:schemeClr val="dk1"/>
                </a:solidFill>
                <a:latin typeface="Calibri"/>
                <a:ea typeface="Calibri"/>
                <a:cs typeface="Calibri"/>
                <a:sym typeface="Calibri"/>
              </a:rPr>
              <a:t>Reverse_List</a:t>
            </a:r>
            <a:r>
              <a:rPr lang="en-US" sz="1800" b="1" i="1" dirty="0">
                <a:solidFill>
                  <a:schemeClr val="dk1"/>
                </a:solidFill>
                <a:latin typeface="Calibri"/>
                <a:ea typeface="Calibri"/>
                <a:cs typeface="Calibri"/>
                <a:sym typeface="Calibri"/>
              </a:rPr>
              <a:t>(START)</a:t>
            </a:r>
            <a:r>
              <a:rPr lang="en-US" sz="1800" b="1" dirty="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a:t>
            </a: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Pnode</a:t>
            </a: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START==NULL </a:t>
            </a:r>
            <a:r>
              <a:rPr lang="en-US" sz="1800" b="1" dirty="0">
                <a:solidFill>
                  <a:srgbClr val="FF0000"/>
                </a:solidFill>
                <a:latin typeface="Calibri"/>
                <a:ea typeface="Calibri"/>
                <a:cs typeface="Calibri"/>
                <a:sym typeface="Calibri"/>
              </a:rPr>
              <a:t>// check Empty linked list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Return</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=START</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Nnode</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-&gt;NEXT</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-&gt; NEXT =NULL</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While (</a:t>
            </a:r>
            <a:r>
              <a:rPr lang="en-US" sz="1800" b="1" dirty="0" err="1">
                <a:solidFill>
                  <a:schemeClr val="dk1"/>
                </a:solidFill>
                <a:latin typeface="Calibri"/>
                <a:ea typeface="Calibri"/>
                <a:cs typeface="Calibri"/>
                <a:sym typeface="Calibri"/>
              </a:rPr>
              <a:t>Nnode</a:t>
            </a:r>
            <a:r>
              <a:rPr lang="en-US" sz="1800" b="1" dirty="0">
                <a:solidFill>
                  <a:schemeClr val="dk1"/>
                </a:solidFill>
                <a:latin typeface="Calibri"/>
                <a:ea typeface="Calibri"/>
                <a:cs typeface="Calibri"/>
                <a:sym typeface="Calibri"/>
              </a:rPr>
              <a:t> != </a:t>
            </a:r>
            <a:r>
              <a:rPr lang="en-US" sz="1800" b="1" i="1" dirty="0">
                <a:solidFill>
                  <a:schemeClr val="dk1"/>
                </a:solidFill>
                <a:latin typeface="Calibri"/>
                <a:ea typeface="Calibri"/>
                <a:cs typeface="Calibri"/>
                <a:sym typeface="Calibri"/>
              </a:rPr>
              <a:t>NULL</a:t>
            </a:r>
            <a:r>
              <a:rPr lang="en-US" sz="1800" b="1" dirty="0">
                <a:solidFill>
                  <a:schemeClr val="dk1"/>
                </a:solidFill>
                <a:latin typeface="Calibri"/>
                <a:ea typeface="Calibri"/>
                <a:cs typeface="Calibri"/>
                <a:sym typeface="Calibri"/>
              </a:rPr>
              <a: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Pnode</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Cnode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Nnode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Nnode</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Nnode</a:t>
            </a:r>
            <a:r>
              <a:rPr lang="en-US" sz="1800" b="1" dirty="0">
                <a:solidFill>
                  <a:schemeClr val="dk1"/>
                </a:solidFill>
                <a:latin typeface="Calibri"/>
                <a:ea typeface="Calibri"/>
                <a:cs typeface="Calibri"/>
                <a:sym typeface="Calibri"/>
              </a:rPr>
              <a:t> -&gt;NEXT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Cnode</a:t>
            </a:r>
            <a:r>
              <a:rPr lang="en-US" sz="1800" b="1" dirty="0">
                <a:solidFill>
                  <a:schemeClr val="dk1"/>
                </a:solidFill>
                <a:latin typeface="Calibri"/>
                <a:ea typeface="Calibri"/>
                <a:cs typeface="Calibri"/>
                <a:sym typeface="Calibri"/>
              </a:rPr>
              <a:t> -&gt; NEXT = </a:t>
            </a:r>
            <a:r>
              <a:rPr lang="en-US" sz="1800" b="1" dirty="0" err="1">
                <a:solidFill>
                  <a:schemeClr val="dk1"/>
                </a:solidFill>
                <a:latin typeface="Calibri"/>
                <a:ea typeface="Calibri"/>
                <a:cs typeface="Calibri"/>
                <a:sym typeface="Calibri"/>
              </a:rPr>
              <a:t>Pnode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START = </a:t>
            </a:r>
            <a:r>
              <a:rPr lang="en-US" sz="1800" b="1" dirty="0" err="1" smtClean="0">
                <a:solidFill>
                  <a:schemeClr val="dk1"/>
                </a:solidFill>
                <a:latin typeface="Calibri"/>
                <a:ea typeface="Calibri"/>
                <a:cs typeface="Calibri"/>
                <a:sym typeface="Calibri"/>
              </a:rPr>
              <a:t>Cnode</a:t>
            </a:r>
            <a:endParaRPr lang="en-US" sz="1800" b="1" dirty="0" smtClean="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smtClean="0">
                <a:solidFill>
                  <a:schemeClr val="dk1"/>
                </a:solidFill>
                <a:latin typeface="Calibri"/>
                <a:ea typeface="Calibri"/>
                <a:cs typeface="Calibri"/>
                <a:sym typeface="Calibri"/>
              </a:rPr>
              <a:t>Return START</a:t>
            </a:r>
            <a:endParaRPr sz="1800" b="1">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8"/>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8"/>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8"/>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Arrays Vs. Linked List</a:t>
            </a:r>
            <a:endParaRPr sz="2800">
              <a:solidFill>
                <a:srgbClr val="538CD5"/>
              </a:solidFill>
              <a:latin typeface="Arimo"/>
              <a:ea typeface="Arimo"/>
              <a:cs typeface="Arimo"/>
              <a:sym typeface="Arimo"/>
            </a:endParaRPr>
          </a:p>
        </p:txBody>
      </p:sp>
      <p:graphicFrame>
        <p:nvGraphicFramePr>
          <p:cNvPr id="257" name="Google Shape;257;p18"/>
          <p:cNvGraphicFramePr/>
          <p:nvPr/>
        </p:nvGraphicFramePr>
        <p:xfrm>
          <a:off x="304800" y="685800"/>
          <a:ext cx="8610600" cy="6119910"/>
        </p:xfrm>
        <a:graphic>
          <a:graphicData uri="http://schemas.openxmlformats.org/drawingml/2006/table">
            <a:tbl>
              <a:tblPr firstRow="1" bandRow="1">
                <a:noFill/>
                <a:tableStyleId>{1FD2F457-2AAE-45FE-AF1C-14B68249C853}</a:tableStyleId>
              </a:tblPr>
              <a:tblGrid>
                <a:gridCol w="4305300"/>
                <a:gridCol w="4305300"/>
              </a:tblGrid>
              <a:tr h="434000">
                <a:tc>
                  <a:txBody>
                    <a:bodyPr/>
                    <a:lstStyle/>
                    <a:p>
                      <a:pPr marL="0" marR="0" lvl="0" indent="0" algn="ctr" rtl="0">
                        <a:spcBef>
                          <a:spcPts val="0"/>
                        </a:spcBef>
                        <a:spcAft>
                          <a:spcPts val="0"/>
                        </a:spcAft>
                        <a:buNone/>
                      </a:pPr>
                      <a:r>
                        <a:rPr lang="en-US" sz="2400"/>
                        <a:t>Array</a:t>
                      </a:r>
                      <a:endParaRPr sz="2400"/>
                    </a:p>
                  </a:txBody>
                  <a:tcPr marL="91450" marR="91450" marT="45725" marB="45725"/>
                </a:tc>
                <a:tc>
                  <a:txBody>
                    <a:bodyPr/>
                    <a:lstStyle/>
                    <a:p>
                      <a:pPr marL="0" marR="0" lvl="0" indent="0" algn="ctr" rtl="0">
                        <a:spcBef>
                          <a:spcPts val="0"/>
                        </a:spcBef>
                        <a:spcAft>
                          <a:spcPts val="0"/>
                        </a:spcAft>
                        <a:buNone/>
                      </a:pPr>
                      <a:r>
                        <a:rPr lang="en-US" sz="2400"/>
                        <a:t>Linked List</a:t>
                      </a:r>
                      <a:endParaRPr sz="2400"/>
                    </a:p>
                  </a:txBody>
                  <a:tcPr marL="91450" marR="91450" marT="45725" marB="45725"/>
                </a:tc>
              </a:tr>
              <a:tr h="607600">
                <a:tc>
                  <a:txBody>
                    <a:bodyPr/>
                    <a:lstStyle/>
                    <a:p>
                      <a:pPr marL="0" marR="0" lvl="0" indent="0" algn="l" rtl="0">
                        <a:spcBef>
                          <a:spcPts val="0"/>
                        </a:spcBef>
                        <a:spcAft>
                          <a:spcPts val="0"/>
                        </a:spcAft>
                        <a:buNone/>
                      </a:pPr>
                      <a:r>
                        <a:rPr lang="en-US" sz="1800"/>
                        <a:t>Elements stored at contiguous memory locations.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Elements stored at discrete memory locations. </a:t>
                      </a:r>
                      <a:endParaRPr sz="1800"/>
                    </a:p>
                  </a:txBody>
                  <a:tcPr marL="91450" marR="91450" marT="45725" marB="45725"/>
                </a:tc>
              </a:tr>
              <a:tr h="694400">
                <a:tc>
                  <a:txBody>
                    <a:bodyPr/>
                    <a:lstStyle/>
                    <a:p>
                      <a:pPr marL="0" marR="0" lvl="0" indent="0" algn="l" rtl="0">
                        <a:spcBef>
                          <a:spcPts val="0"/>
                        </a:spcBef>
                        <a:spcAft>
                          <a:spcPts val="0"/>
                        </a:spcAft>
                        <a:buNone/>
                      </a:pPr>
                      <a:r>
                        <a:rPr lang="en-US" sz="1800"/>
                        <a:t>Size of array is static and can not be changed at later stage if need arise.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No fixed size, can grow and shrink very efficiently</a:t>
                      </a:r>
                      <a:endParaRPr sz="1800"/>
                    </a:p>
                  </a:txBody>
                  <a:tcPr marL="91450" marR="91450" marT="45725" marB="45725"/>
                </a:tc>
              </a:tr>
              <a:tr h="1388825">
                <a:tc>
                  <a:txBody>
                    <a:bodyPr/>
                    <a:lstStyle/>
                    <a:p>
                      <a:pPr marL="0" marR="0" lvl="0" indent="-114300" algn="l" rtl="0">
                        <a:spcBef>
                          <a:spcPts val="0"/>
                        </a:spcBef>
                        <a:spcAft>
                          <a:spcPts val="0"/>
                        </a:spcAft>
                        <a:buClr>
                          <a:schemeClr val="dk1"/>
                        </a:buClr>
                        <a:buSzPts val="1800"/>
                        <a:buFont typeface="Noto Sans Symbols"/>
                        <a:buChar char="⮚"/>
                      </a:pPr>
                      <a:r>
                        <a:rPr lang="en-US" sz="1800"/>
                        <a:t>Array elements can be randomly accessed using </a:t>
                      </a:r>
                      <a:r>
                        <a:rPr lang="en-US" sz="1800" b="1"/>
                        <a:t>subscript variable. </a:t>
                      </a:r>
                      <a:endParaRPr sz="1800"/>
                    </a:p>
                    <a:p>
                      <a:pPr marL="0" marR="0" lvl="0" indent="0" algn="l" rtl="0">
                        <a:spcBef>
                          <a:spcPts val="0"/>
                        </a:spcBef>
                        <a:spcAft>
                          <a:spcPts val="0"/>
                        </a:spcAft>
                        <a:buNone/>
                      </a:pPr>
                      <a:r>
                        <a:rPr lang="en-US" sz="1800"/>
                        <a:t>e.g.  a[0],a[1],a[3]  etc.</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Noto Sans Symbols"/>
                        <a:buNone/>
                      </a:pPr>
                      <a:r>
                        <a:rPr lang="en-US" sz="1800"/>
                        <a:t>Random access of any node is not possible in linked list we have to traverse through the linked list for accessing element. So </a:t>
                      </a:r>
                      <a:r>
                        <a:rPr lang="en-US" sz="1800" b="1"/>
                        <a:t>O(n) </a:t>
                      </a:r>
                      <a:r>
                        <a:rPr lang="en-US" sz="1800"/>
                        <a:t>time is required for accessing particular element .</a:t>
                      </a:r>
                      <a:endParaRPr/>
                    </a:p>
                  </a:txBody>
                  <a:tcPr marL="91450" marR="91450" marT="45725" marB="45725"/>
                </a:tc>
              </a:tr>
              <a:tr h="868000">
                <a:tc>
                  <a:txBody>
                    <a:bodyPr/>
                    <a:lstStyle/>
                    <a:p>
                      <a:pPr marL="0" marR="0" lvl="0" indent="0" algn="l" rtl="0">
                        <a:spcBef>
                          <a:spcPts val="0"/>
                        </a:spcBef>
                        <a:spcAft>
                          <a:spcPts val="0"/>
                        </a:spcAft>
                        <a:buNone/>
                      </a:pPr>
                      <a:r>
                        <a:rPr lang="en-US" sz="1800"/>
                        <a:t>Searching – </a:t>
                      </a:r>
                      <a:endParaRPr/>
                    </a:p>
                    <a:p>
                      <a:pPr marL="0" marR="0" lvl="0" indent="0" algn="l" rtl="0">
                        <a:spcBef>
                          <a:spcPts val="0"/>
                        </a:spcBef>
                        <a:spcAft>
                          <a:spcPts val="0"/>
                        </a:spcAft>
                        <a:buNone/>
                      </a:pPr>
                      <a:r>
                        <a:rPr lang="en-US" sz="1800"/>
                        <a:t>Unsorted list – Linear O(n)</a:t>
                      </a:r>
                      <a:endParaRPr/>
                    </a:p>
                    <a:p>
                      <a:pPr marL="0" marR="0" lvl="0" indent="0" algn="l" rtl="0">
                        <a:lnSpc>
                          <a:spcPct val="100000"/>
                        </a:lnSpc>
                        <a:spcBef>
                          <a:spcPts val="0"/>
                        </a:spcBef>
                        <a:spcAft>
                          <a:spcPts val="0"/>
                        </a:spcAft>
                        <a:buClr>
                          <a:schemeClr val="dk1"/>
                        </a:buClr>
                        <a:buSzPts val="1800"/>
                        <a:buFont typeface="Calibri"/>
                        <a:buNone/>
                      </a:pPr>
                      <a:r>
                        <a:rPr lang="en-US" sz="1800"/>
                        <a:t>Sorted list – Binary O(log</a:t>
                      </a:r>
                      <a:r>
                        <a:rPr lang="en-US" sz="1800" baseline="-25000"/>
                        <a:t>2</a:t>
                      </a:r>
                      <a:r>
                        <a:rPr lang="en-US" sz="1800"/>
                        <a:t>n)</a:t>
                      </a:r>
                      <a:endParaRPr sz="1800"/>
                    </a:p>
                  </a:txBody>
                  <a:tcPr marL="91450" marR="91450" marT="45725" marB="45725"/>
                </a:tc>
                <a:tc>
                  <a:txBody>
                    <a:bodyPr/>
                    <a:lstStyle/>
                    <a:p>
                      <a:pPr marL="0" marR="0" lvl="0" indent="0" algn="l" rtl="0">
                        <a:spcBef>
                          <a:spcPts val="0"/>
                        </a:spcBef>
                        <a:spcAft>
                          <a:spcPts val="0"/>
                        </a:spcAft>
                        <a:buNone/>
                      </a:pPr>
                      <a:r>
                        <a:rPr lang="en-US" sz="1800"/>
                        <a:t>Searching – Only Linear O(n)</a:t>
                      </a:r>
                      <a:endParaRPr sz="1800"/>
                    </a:p>
                  </a:txBody>
                  <a:tcPr marL="91450" marR="91450" marT="45725" marB="45725"/>
                </a:tc>
              </a:tr>
              <a:tr h="975375">
                <a:tc>
                  <a:txBody>
                    <a:bodyPr/>
                    <a:lstStyle/>
                    <a:p>
                      <a:pPr marL="0" marR="0" lvl="0" indent="0" algn="l" rtl="0">
                        <a:spcBef>
                          <a:spcPts val="0"/>
                        </a:spcBef>
                        <a:spcAft>
                          <a:spcPts val="0"/>
                        </a:spcAft>
                        <a:buNone/>
                      </a:pPr>
                      <a:r>
                        <a:rPr lang="en-US" sz="1800"/>
                        <a:t>Insertion – </a:t>
                      </a:r>
                      <a:endParaRPr/>
                    </a:p>
                    <a:p>
                      <a:pPr marL="0" marR="0" lvl="0" indent="0" algn="l" rtl="0">
                        <a:spcBef>
                          <a:spcPts val="0"/>
                        </a:spcBef>
                        <a:spcAft>
                          <a:spcPts val="0"/>
                        </a:spcAft>
                        <a:buNone/>
                      </a:pPr>
                      <a:r>
                        <a:rPr lang="en-US" sz="1800"/>
                        <a:t>Shift all element one position right,</a:t>
                      </a:r>
                      <a:endParaRPr/>
                    </a:p>
                    <a:p>
                      <a:pPr marL="0" marR="0" lvl="0" indent="0" algn="l" rtl="0">
                        <a:spcBef>
                          <a:spcPts val="0"/>
                        </a:spcBef>
                        <a:spcAft>
                          <a:spcPts val="0"/>
                        </a:spcAft>
                        <a:buNone/>
                      </a:pPr>
                      <a:r>
                        <a:rPr lang="en-US" sz="1800"/>
                        <a:t>Less efficient than in linked list</a:t>
                      </a:r>
                      <a:endParaRPr sz="1800"/>
                    </a:p>
                  </a:txBody>
                  <a:tcPr marL="91450" marR="91450" marT="45725" marB="45725"/>
                </a:tc>
                <a:tc>
                  <a:txBody>
                    <a:bodyPr/>
                    <a:lstStyle/>
                    <a:p>
                      <a:pPr marL="0" marR="0" lvl="0" indent="0" algn="l" rtl="0">
                        <a:spcBef>
                          <a:spcPts val="0"/>
                        </a:spcBef>
                        <a:spcAft>
                          <a:spcPts val="0"/>
                        </a:spcAft>
                        <a:buNone/>
                      </a:pPr>
                      <a:r>
                        <a:rPr lang="en-US" sz="1800"/>
                        <a:t>Insertion –</a:t>
                      </a:r>
                      <a:endParaRPr/>
                    </a:p>
                    <a:p>
                      <a:pPr marL="0" marR="0" lvl="0" indent="0" algn="l" rtl="0">
                        <a:spcBef>
                          <a:spcPts val="0"/>
                        </a:spcBef>
                        <a:spcAft>
                          <a:spcPts val="0"/>
                        </a:spcAft>
                        <a:buNone/>
                      </a:pPr>
                      <a:r>
                        <a:rPr lang="en-US" sz="1800"/>
                        <a:t>Only some pointers need to be managed, more efficient than in array</a:t>
                      </a:r>
                      <a:endParaRPr sz="1800"/>
                    </a:p>
                  </a:txBody>
                  <a:tcPr marL="91450" marR="91450" marT="45725" marB="45725"/>
                </a:tc>
              </a:tr>
              <a:tr h="975375">
                <a:tc>
                  <a:txBody>
                    <a:bodyPr/>
                    <a:lstStyle/>
                    <a:p>
                      <a:pPr marL="0" marR="0" lvl="0" indent="0" algn="l" rtl="0">
                        <a:spcBef>
                          <a:spcPts val="0"/>
                        </a:spcBef>
                        <a:spcAft>
                          <a:spcPts val="0"/>
                        </a:spcAft>
                        <a:buNone/>
                      </a:pPr>
                      <a:r>
                        <a:rPr lang="en-US" sz="1800"/>
                        <a:t>Deletion – Shift all element one position left, Less efficient than in linked list</a:t>
                      </a:r>
                      <a:endParaRPr sz="1800"/>
                    </a:p>
                  </a:txBody>
                  <a:tcPr marL="91450" marR="91450" marT="45725" marB="45725"/>
                </a:tc>
                <a:tc>
                  <a:txBody>
                    <a:bodyPr/>
                    <a:lstStyle/>
                    <a:p>
                      <a:pPr marL="0" marR="0" lvl="0" indent="0" algn="l" rtl="0">
                        <a:spcBef>
                          <a:spcPts val="0"/>
                        </a:spcBef>
                        <a:spcAft>
                          <a:spcPts val="0"/>
                        </a:spcAft>
                        <a:buNone/>
                      </a:pPr>
                      <a:r>
                        <a:rPr lang="en-US" sz="1800"/>
                        <a:t>Deletion – Only some pointers need to be managed, more efficient than in array</a:t>
                      </a:r>
                      <a:endParaRPr sz="1800"/>
                    </a:p>
                  </a:txBody>
                  <a:tcPr marL="91450" marR="91450" marT="45725" marB="457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9"/>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19"/>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Doubly Linked list</a:t>
            </a:r>
            <a:endParaRPr sz="2800">
              <a:solidFill>
                <a:srgbClr val="538CD5"/>
              </a:solidFill>
              <a:latin typeface="Arimo"/>
              <a:ea typeface="Arimo"/>
              <a:cs typeface="Arimo"/>
              <a:sym typeface="Arimo"/>
            </a:endParaRPr>
          </a:p>
        </p:txBody>
      </p:sp>
      <p:sp>
        <p:nvSpPr>
          <p:cNvPr id="265" name="Google Shape;265;p19"/>
          <p:cNvSpPr txBox="1"/>
          <p:nvPr/>
        </p:nvSpPr>
        <p:spPr>
          <a:xfrm>
            <a:off x="152400" y="914400"/>
            <a:ext cx="8839200"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Each node have three fields – 	1. Information    2. Pointer to next node  </a:t>
            </a:r>
            <a:endParaRPr/>
          </a:p>
          <a:p>
            <a:pPr marL="3657600" marR="0" lvl="8" indent="0" algn="l" rtl="0">
              <a:lnSpc>
                <a:spcPct val="150000"/>
              </a:lnSpc>
              <a:spcBef>
                <a:spcPts val="0"/>
              </a:spcBef>
              <a:spcAft>
                <a:spcPts val="0"/>
              </a:spcAft>
              <a:buNone/>
            </a:pPr>
            <a:r>
              <a:rPr lang="en-US" sz="1800" b="0" i="0" u="none" strike="noStrike" cap="none">
                <a:solidFill>
                  <a:schemeClr val="dk1"/>
                </a:solidFill>
                <a:latin typeface="Calibri"/>
                <a:ea typeface="Calibri"/>
                <a:cs typeface="Calibri"/>
                <a:sym typeface="Calibri"/>
              </a:rPr>
              <a:t>3. Pointer to previous node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66" name="Google Shape;266;p19"/>
          <p:cNvGraphicFramePr/>
          <p:nvPr/>
        </p:nvGraphicFramePr>
        <p:xfrm>
          <a:off x="304800" y="5791200"/>
          <a:ext cx="838200" cy="370850"/>
        </p:xfrm>
        <a:graphic>
          <a:graphicData uri="http://schemas.openxmlformats.org/drawingml/2006/table">
            <a:tbl>
              <a:tblPr firstRow="1" bandRow="1">
                <a:noFill/>
                <a:tableStyleId>{A888EFA4-681F-41A3-9753-8F945616F50C}</a:tableStyleId>
              </a:tblPr>
              <a:tblGrid>
                <a:gridCol w="838200"/>
              </a:tblGrid>
              <a:tr h="370850">
                <a:tc>
                  <a:txBody>
                    <a:bodyPr/>
                    <a:lstStyle/>
                    <a:p>
                      <a:pPr marL="0" marR="0" lvl="0" indent="0" algn="l" rtl="0">
                        <a:spcBef>
                          <a:spcPts val="0"/>
                        </a:spcBef>
                        <a:spcAft>
                          <a:spcPts val="0"/>
                        </a:spcAft>
                        <a:buNone/>
                      </a:pPr>
                      <a:r>
                        <a:rPr lang="en-US" sz="1800"/>
                        <a:t>START</a:t>
                      </a:r>
                      <a:endParaRPr sz="1800"/>
                    </a:p>
                  </a:txBody>
                  <a:tcPr marL="91450" marR="91450" marT="45725" marB="45725"/>
                </a:tc>
              </a:tr>
            </a:tbl>
          </a:graphicData>
        </a:graphic>
      </p:graphicFrame>
      <p:grpSp>
        <p:nvGrpSpPr>
          <p:cNvPr id="267" name="Google Shape;267;p19"/>
          <p:cNvGrpSpPr/>
          <p:nvPr/>
        </p:nvGrpSpPr>
        <p:grpSpPr>
          <a:xfrm>
            <a:off x="685800" y="4648200"/>
            <a:ext cx="609600" cy="1143000"/>
            <a:chOff x="685800" y="4648200"/>
            <a:chExt cx="609600" cy="1143000"/>
          </a:xfrm>
        </p:grpSpPr>
        <p:cxnSp>
          <p:nvCxnSpPr>
            <p:cNvPr id="268" name="Google Shape;268;p19"/>
            <p:cNvCxnSpPr/>
            <p:nvPr/>
          </p:nvCxnSpPr>
          <p:spPr>
            <a:xfrm rot="10800000">
              <a:off x="685800" y="4648200"/>
              <a:ext cx="0" cy="11430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269" name="Google Shape;269;p19"/>
            <p:cNvCxnSpPr/>
            <p:nvPr/>
          </p:nvCxnSpPr>
          <p:spPr>
            <a:xfrm>
              <a:off x="685800" y="4648200"/>
              <a:ext cx="609600" cy="0"/>
            </a:xfrm>
            <a:prstGeom prst="straightConnector1">
              <a:avLst/>
            </a:prstGeom>
            <a:noFill/>
            <a:ln w="25400" cap="flat" cmpd="sng">
              <a:solidFill>
                <a:schemeClr val="accent4"/>
              </a:solidFill>
              <a:prstDash val="solid"/>
              <a:round/>
              <a:headEnd type="none" w="sm" len="sm"/>
              <a:tailEnd type="stealth" w="med" len="med"/>
            </a:ln>
            <a:effectLst>
              <a:outerShdw blurRad="40000" dist="20000" dir="5400000" rotWithShape="0">
                <a:srgbClr val="000000">
                  <a:alpha val="37647"/>
                </a:srgbClr>
              </a:outerShdw>
            </a:effectLst>
          </p:spPr>
        </p:cxnSp>
      </p:grpSp>
      <p:sp>
        <p:nvSpPr>
          <p:cNvPr id="270" name="Google Shape;270;p19"/>
          <p:cNvSpPr txBox="1"/>
          <p:nvPr/>
        </p:nvSpPr>
        <p:spPr>
          <a:xfrm>
            <a:off x="228600" y="1730276"/>
            <a:ext cx="82296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Representation of node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struct Node{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struct Node *PREV;</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INFO;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struct Node *NEXT;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typedef struct Node  Node;</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For head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Node  *START, *END</a:t>
            </a:r>
            <a:endParaRPr sz="1800">
              <a:solidFill>
                <a:schemeClr val="dk1"/>
              </a:solidFill>
              <a:latin typeface="Calibri"/>
              <a:ea typeface="Calibri"/>
              <a:cs typeface="Calibri"/>
              <a:sym typeface="Calibri"/>
            </a:endParaRPr>
          </a:p>
        </p:txBody>
      </p:sp>
      <p:graphicFrame>
        <p:nvGraphicFramePr>
          <p:cNvPr id="271" name="Google Shape;271;p19"/>
          <p:cNvGraphicFramePr/>
          <p:nvPr/>
        </p:nvGraphicFramePr>
        <p:xfrm>
          <a:off x="1295400" y="4419600"/>
          <a:ext cx="1295400" cy="370850"/>
        </p:xfrm>
        <a:graphic>
          <a:graphicData uri="http://schemas.openxmlformats.org/drawingml/2006/table">
            <a:tbl>
              <a:tblPr firstRow="1" bandRow="1">
                <a:noFill/>
                <a:tableStyleId>{A888EFA4-681F-41A3-9753-8F945616F50C}</a:tableStyleId>
              </a:tblPr>
              <a:tblGrid>
                <a:gridCol w="431800"/>
                <a:gridCol w="431800"/>
                <a:gridCol w="431800"/>
              </a:tblGrid>
              <a:tr h="370850">
                <a:tc>
                  <a:txBody>
                    <a:bodyPr/>
                    <a:lstStyle/>
                    <a:p>
                      <a:pPr marL="0" marR="0" lvl="0" indent="0" algn="l" rtl="0">
                        <a:spcBef>
                          <a:spcPts val="0"/>
                        </a:spcBef>
                        <a:spcAft>
                          <a:spcPts val="0"/>
                        </a:spcAft>
                        <a:buNone/>
                      </a:pPr>
                      <a:r>
                        <a:rPr lang="en-US" sz="1800"/>
                        <a:t>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272" name="Google Shape;272;p19"/>
          <p:cNvGraphicFramePr/>
          <p:nvPr/>
        </p:nvGraphicFramePr>
        <p:xfrm>
          <a:off x="3124200" y="4419600"/>
          <a:ext cx="1371600" cy="370850"/>
        </p:xfrm>
        <a:graphic>
          <a:graphicData uri="http://schemas.openxmlformats.org/drawingml/2006/table">
            <a:tbl>
              <a:tblPr firstRow="1" bandRow="1">
                <a:noFill/>
                <a:tableStyleId>{A888EFA4-681F-41A3-9753-8F945616F50C}</a:tableStyleId>
              </a:tblPr>
              <a:tblGrid>
                <a:gridCol w="457200"/>
                <a:gridCol w="457200"/>
                <a:gridCol w="457200"/>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273" name="Google Shape;273;p19"/>
          <p:cNvGraphicFramePr/>
          <p:nvPr/>
        </p:nvGraphicFramePr>
        <p:xfrm>
          <a:off x="4953000" y="4419600"/>
          <a:ext cx="1143000" cy="370850"/>
        </p:xfrm>
        <a:graphic>
          <a:graphicData uri="http://schemas.openxmlformats.org/drawingml/2006/table">
            <a:tbl>
              <a:tblPr firstRow="1" bandRow="1">
                <a:noFill/>
                <a:tableStyleId>{A888EFA4-681F-41A3-9753-8F945616F50C}</a:tableStyleId>
              </a:tblPr>
              <a:tblGrid>
                <a:gridCol w="381000"/>
                <a:gridCol w="381000"/>
                <a:gridCol w="381000"/>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274" name="Google Shape;274;p19"/>
          <p:cNvGraphicFramePr/>
          <p:nvPr/>
        </p:nvGraphicFramePr>
        <p:xfrm>
          <a:off x="6553200" y="4419600"/>
          <a:ext cx="1143000" cy="370850"/>
        </p:xfrm>
        <a:graphic>
          <a:graphicData uri="http://schemas.openxmlformats.org/drawingml/2006/table">
            <a:tbl>
              <a:tblPr firstRow="1" bandRow="1">
                <a:noFill/>
                <a:tableStyleId>{A888EFA4-681F-41A3-9753-8F945616F50C}</a:tableStyleId>
              </a:tblPr>
              <a:tblGrid>
                <a:gridCol w="381000"/>
                <a:gridCol w="381000"/>
                <a:gridCol w="381000"/>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N</a:t>
                      </a:r>
                      <a:endParaRPr sz="1800"/>
                    </a:p>
                  </a:txBody>
                  <a:tcPr marL="91450" marR="91450" marT="45725" marB="45725"/>
                </a:tc>
              </a:tr>
            </a:tbl>
          </a:graphicData>
        </a:graphic>
      </p:graphicFrame>
      <p:cxnSp>
        <p:nvCxnSpPr>
          <p:cNvPr id="275" name="Google Shape;275;p19"/>
          <p:cNvCxnSpPr/>
          <p:nvPr/>
        </p:nvCxnSpPr>
        <p:spPr>
          <a:xfrm>
            <a:off x="2438400" y="4648200"/>
            <a:ext cx="838200" cy="1588"/>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76" name="Google Shape;276;p19"/>
          <p:cNvCxnSpPr/>
          <p:nvPr/>
        </p:nvCxnSpPr>
        <p:spPr>
          <a:xfrm>
            <a:off x="4267200" y="4648200"/>
            <a:ext cx="838200" cy="1588"/>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77" name="Google Shape;277;p19"/>
          <p:cNvCxnSpPr/>
          <p:nvPr/>
        </p:nvCxnSpPr>
        <p:spPr>
          <a:xfrm>
            <a:off x="5943600" y="4648200"/>
            <a:ext cx="838200" cy="1588"/>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78" name="Google Shape;278;p19"/>
          <p:cNvGrpSpPr/>
          <p:nvPr/>
        </p:nvGrpSpPr>
        <p:grpSpPr>
          <a:xfrm>
            <a:off x="1371600" y="3886200"/>
            <a:ext cx="2094931" cy="713096"/>
            <a:chOff x="1371600" y="3605283"/>
            <a:chExt cx="2094931" cy="994013"/>
          </a:xfrm>
        </p:grpSpPr>
        <p:cxnSp>
          <p:nvCxnSpPr>
            <p:cNvPr id="279" name="Google Shape;279;p19"/>
            <p:cNvCxnSpPr/>
            <p:nvPr/>
          </p:nvCxnSpPr>
          <p:spPr>
            <a:xfrm flipH="1">
              <a:off x="1371600" y="4191000"/>
              <a:ext cx="1137" cy="2240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0" name="Google Shape;280;p19"/>
            <p:cNvSpPr/>
            <p:nvPr/>
          </p:nvSpPr>
          <p:spPr>
            <a:xfrm>
              <a:off x="1378424" y="3605283"/>
              <a:ext cx="2088107" cy="994013"/>
            </a:xfrm>
            <a:custGeom>
              <a:avLst/>
              <a:gdLst/>
              <a:ahLst/>
              <a:cxnLst/>
              <a:rect l="l" t="t" r="r" b="b"/>
              <a:pathLst>
                <a:path w="2088107" h="994013" extrusionOk="0">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1" name="Google Shape;281;p19"/>
          <p:cNvGrpSpPr/>
          <p:nvPr/>
        </p:nvGrpSpPr>
        <p:grpSpPr>
          <a:xfrm>
            <a:off x="3200400" y="3886200"/>
            <a:ext cx="2018731" cy="765413"/>
            <a:chOff x="1371600" y="3605283"/>
            <a:chExt cx="2094931" cy="994013"/>
          </a:xfrm>
        </p:grpSpPr>
        <p:cxnSp>
          <p:nvCxnSpPr>
            <p:cNvPr id="282" name="Google Shape;282;p19"/>
            <p:cNvCxnSpPr/>
            <p:nvPr/>
          </p:nvCxnSpPr>
          <p:spPr>
            <a:xfrm flipH="1">
              <a:off x="1371600" y="4191000"/>
              <a:ext cx="1137" cy="2240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3" name="Google Shape;283;p19"/>
            <p:cNvSpPr/>
            <p:nvPr/>
          </p:nvSpPr>
          <p:spPr>
            <a:xfrm>
              <a:off x="1378424" y="3605283"/>
              <a:ext cx="2088107" cy="994013"/>
            </a:xfrm>
            <a:custGeom>
              <a:avLst/>
              <a:gdLst/>
              <a:ahLst/>
              <a:cxnLst/>
              <a:rect l="l" t="t" r="r" b="b"/>
              <a:pathLst>
                <a:path w="2088107" h="994013" extrusionOk="0">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4" name="Google Shape;284;p19"/>
          <p:cNvGrpSpPr/>
          <p:nvPr/>
        </p:nvGrpSpPr>
        <p:grpSpPr>
          <a:xfrm>
            <a:off x="5029200" y="3886200"/>
            <a:ext cx="1790131" cy="689213"/>
            <a:chOff x="1371600" y="3605283"/>
            <a:chExt cx="2094931" cy="994013"/>
          </a:xfrm>
        </p:grpSpPr>
        <p:cxnSp>
          <p:nvCxnSpPr>
            <p:cNvPr id="285" name="Google Shape;285;p19"/>
            <p:cNvCxnSpPr/>
            <p:nvPr/>
          </p:nvCxnSpPr>
          <p:spPr>
            <a:xfrm flipH="1">
              <a:off x="1371600" y="4191000"/>
              <a:ext cx="1137" cy="22405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6" name="Google Shape;286;p19"/>
            <p:cNvSpPr/>
            <p:nvPr/>
          </p:nvSpPr>
          <p:spPr>
            <a:xfrm>
              <a:off x="1378424" y="3605283"/>
              <a:ext cx="2088107" cy="994013"/>
            </a:xfrm>
            <a:custGeom>
              <a:avLst/>
              <a:gdLst/>
              <a:ahLst/>
              <a:cxnLst/>
              <a:rect l="l" t="t" r="r" b="b"/>
              <a:pathLst>
                <a:path w="2088107" h="994013" extrusionOk="0">
                  <a:moveTo>
                    <a:pt x="0" y="584580"/>
                  </a:moveTo>
                  <a:cubicBezTo>
                    <a:pt x="212677" y="292290"/>
                    <a:pt x="425355" y="0"/>
                    <a:pt x="736979" y="38669"/>
                  </a:cubicBezTo>
                  <a:cubicBezTo>
                    <a:pt x="1048603" y="77338"/>
                    <a:pt x="1651379" y="657368"/>
                    <a:pt x="1869743" y="816592"/>
                  </a:cubicBezTo>
                  <a:cubicBezTo>
                    <a:pt x="2088107" y="975816"/>
                    <a:pt x="2067635" y="984914"/>
                    <a:pt x="2047164" y="994013"/>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87" name="Google Shape;287;p19"/>
          <p:cNvGrpSpPr/>
          <p:nvPr/>
        </p:nvGrpSpPr>
        <p:grpSpPr>
          <a:xfrm>
            <a:off x="7620000" y="4572000"/>
            <a:ext cx="838200" cy="1143000"/>
            <a:chOff x="304800" y="4572000"/>
            <a:chExt cx="381000" cy="1143000"/>
          </a:xfrm>
        </p:grpSpPr>
        <p:cxnSp>
          <p:nvCxnSpPr>
            <p:cNvPr id="288" name="Google Shape;288;p19"/>
            <p:cNvCxnSpPr/>
            <p:nvPr/>
          </p:nvCxnSpPr>
          <p:spPr>
            <a:xfrm rot="10800000">
              <a:off x="685800" y="4572000"/>
              <a:ext cx="0" cy="11430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289" name="Google Shape;289;p19"/>
            <p:cNvCxnSpPr/>
            <p:nvPr/>
          </p:nvCxnSpPr>
          <p:spPr>
            <a:xfrm rot="10800000">
              <a:off x="304800" y="4572000"/>
              <a:ext cx="381000" cy="0"/>
            </a:xfrm>
            <a:prstGeom prst="straightConnector1">
              <a:avLst/>
            </a:prstGeom>
            <a:noFill/>
            <a:ln w="25400" cap="flat" cmpd="sng">
              <a:solidFill>
                <a:schemeClr val="accent4"/>
              </a:solidFill>
              <a:prstDash val="solid"/>
              <a:round/>
              <a:headEnd type="none" w="sm" len="sm"/>
              <a:tailEnd type="stealth" w="med" len="med"/>
            </a:ln>
            <a:effectLst>
              <a:outerShdw blurRad="40000" dist="20000" dir="5400000" rotWithShape="0">
                <a:srgbClr val="000000">
                  <a:alpha val="37647"/>
                </a:srgbClr>
              </a:outerShdw>
            </a:effectLst>
          </p:spPr>
        </p:cxnSp>
      </p:grpSp>
      <p:graphicFrame>
        <p:nvGraphicFramePr>
          <p:cNvPr id="290" name="Google Shape;290;p19"/>
          <p:cNvGraphicFramePr/>
          <p:nvPr/>
        </p:nvGraphicFramePr>
        <p:xfrm>
          <a:off x="8077200" y="5725160"/>
          <a:ext cx="838200" cy="370850"/>
        </p:xfrm>
        <a:graphic>
          <a:graphicData uri="http://schemas.openxmlformats.org/drawingml/2006/table">
            <a:tbl>
              <a:tblPr firstRow="1" bandRow="1">
                <a:noFill/>
                <a:tableStyleId>{A888EFA4-681F-41A3-9753-8F945616F50C}</a:tableStyleId>
              </a:tblPr>
              <a:tblGrid>
                <a:gridCol w="838200"/>
              </a:tblGrid>
              <a:tr h="370850">
                <a:tc>
                  <a:txBody>
                    <a:bodyPr/>
                    <a:lstStyle/>
                    <a:p>
                      <a:pPr marL="0" marR="0" lvl="0" indent="0" algn="l" rtl="0">
                        <a:spcBef>
                          <a:spcPts val="0"/>
                        </a:spcBef>
                        <a:spcAft>
                          <a:spcPts val="0"/>
                        </a:spcAft>
                        <a:buNone/>
                      </a:pPr>
                      <a:r>
                        <a:rPr lang="en-US" sz="1800"/>
                        <a:t>END</a:t>
                      </a:r>
                      <a:endParaRPr sz="1800"/>
                    </a:p>
                  </a:txBody>
                  <a:tcPr marL="91450" marR="91450" marT="45725" marB="457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2"/>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Basics</a:t>
            </a:r>
            <a:endParaRPr sz="2800">
              <a:solidFill>
                <a:srgbClr val="538CD5"/>
              </a:solidFill>
              <a:latin typeface="Arimo"/>
              <a:ea typeface="Arimo"/>
              <a:cs typeface="Arimo"/>
              <a:sym typeface="Arimo"/>
            </a:endParaRPr>
          </a:p>
        </p:txBody>
      </p:sp>
      <p:sp>
        <p:nvSpPr>
          <p:cNvPr id="98" name="Google Shape;98;p2"/>
          <p:cNvSpPr txBox="1"/>
          <p:nvPr/>
        </p:nvSpPr>
        <p:spPr>
          <a:xfrm>
            <a:off x="152400" y="914400"/>
            <a:ext cx="8839200" cy="4247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1" u="sng">
                <a:solidFill>
                  <a:schemeClr val="dk1"/>
                </a:solidFill>
                <a:latin typeface="Calibri"/>
                <a:ea typeface="Calibri"/>
                <a:cs typeface="Calibri"/>
                <a:sym typeface="Calibri"/>
              </a:rPr>
              <a:t>Linked List </a:t>
            </a:r>
            <a:r>
              <a:rPr lang="en-US" sz="1800">
                <a:solidFill>
                  <a:schemeClr val="dk1"/>
                </a:solidFill>
                <a:latin typeface="Calibri"/>
                <a:ea typeface="Calibri"/>
                <a:cs typeface="Calibri"/>
                <a:sym typeface="Calibri"/>
              </a:rPr>
              <a:t>– </a:t>
            </a:r>
            <a:endParaRPr/>
          </a:p>
          <a:p>
            <a:pPr marL="0" marR="0" lvl="0" indent="-1143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It is a collection of similar data elements stored at discrete memory locations and connected by a pointer (link). Hence size can grow or shrink at any point of time.</a:t>
            </a:r>
            <a:endParaRPr/>
          </a:p>
          <a:p>
            <a:pPr marL="0" marR="0" lvl="0" indent="-1143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Data elements are called </a:t>
            </a:r>
            <a:r>
              <a:rPr lang="en-US" sz="1800" b="1">
                <a:solidFill>
                  <a:schemeClr val="dk1"/>
                </a:solidFill>
                <a:latin typeface="Calibri"/>
                <a:ea typeface="Calibri"/>
                <a:cs typeface="Calibri"/>
                <a:sym typeface="Calibri"/>
              </a:rPr>
              <a:t>nodes</a:t>
            </a:r>
            <a:endParaRPr/>
          </a:p>
          <a:p>
            <a:pPr marL="0" marR="0" lvl="0" indent="0" algn="l" rtl="0">
              <a:lnSpc>
                <a:spcPct val="150000"/>
              </a:lnSpc>
              <a:spcBef>
                <a:spcPts val="0"/>
              </a:spcBef>
              <a:spcAft>
                <a:spcPts val="0"/>
              </a:spcAft>
              <a:buNone/>
            </a:pPr>
            <a:r>
              <a:rPr lang="en-US" sz="1800" b="1">
                <a:solidFill>
                  <a:schemeClr val="dk1"/>
                </a:solidFill>
                <a:latin typeface="Calibri"/>
                <a:ea typeface="Calibri"/>
                <a:cs typeface="Calibri"/>
                <a:sym typeface="Calibri"/>
              </a:rPr>
              <a:t>      Types –</a:t>
            </a:r>
            <a:endParaRPr/>
          </a:p>
          <a:p>
            <a:pPr marL="800100" marR="0" lvl="1" indent="-342900" algn="l" rtl="0">
              <a:lnSpc>
                <a:spcPct val="15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Linear linked list or singly linked list  or one way list</a:t>
            </a:r>
            <a:endParaRPr/>
          </a:p>
          <a:p>
            <a:pPr marL="800100" marR="0" lvl="1" indent="-342900" algn="l" rtl="0">
              <a:lnSpc>
                <a:spcPct val="15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Doubly linked list or two way list</a:t>
            </a:r>
            <a:endParaRPr/>
          </a:p>
          <a:p>
            <a:pPr marL="800100" marR="0" lvl="1" indent="-342900" algn="l" rtl="0">
              <a:lnSpc>
                <a:spcPct val="15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Circular linked list</a:t>
            </a:r>
            <a:endParaRPr/>
          </a:p>
          <a:p>
            <a:pPr marL="800100" marR="0" lvl="1" indent="-342900" algn="l" rtl="0">
              <a:lnSpc>
                <a:spcPct val="15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Header linked list</a:t>
            </a:r>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0"/>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0"/>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Creating a doubly linked list</a:t>
            </a:r>
            <a:endParaRPr sz="2800">
              <a:solidFill>
                <a:srgbClr val="538CD5"/>
              </a:solidFill>
              <a:latin typeface="Arimo"/>
              <a:ea typeface="Arimo"/>
              <a:cs typeface="Arimo"/>
              <a:sym typeface="Arimo"/>
            </a:endParaRPr>
          </a:p>
        </p:txBody>
      </p:sp>
      <p:sp>
        <p:nvSpPr>
          <p:cNvPr id="298" name="Google Shape;298;p20"/>
          <p:cNvSpPr txBox="1"/>
          <p:nvPr/>
        </p:nvSpPr>
        <p:spPr>
          <a:xfrm>
            <a:off x="304800" y="914400"/>
            <a:ext cx="8610600" cy="13388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Node *START, *END</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START= </a:t>
            </a:r>
            <a:r>
              <a:rPr lang="en-US" sz="1800" i="1">
                <a:solidFill>
                  <a:schemeClr val="dk1"/>
                </a:solidFill>
                <a:latin typeface="Calibri"/>
                <a:ea typeface="Calibri"/>
                <a:cs typeface="Calibri"/>
                <a:sym typeface="Calibri"/>
              </a:rPr>
              <a:t>NULL</a:t>
            </a:r>
            <a:r>
              <a:rPr lang="en-US" sz="1800">
                <a:solidFill>
                  <a:schemeClr val="dk1"/>
                </a:solidFill>
                <a:latin typeface="Calibri"/>
                <a:ea typeface="Calibri"/>
                <a:cs typeface="Calibri"/>
                <a:sym typeface="Calibri"/>
              </a:rPr>
              <a: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END = </a:t>
            </a:r>
            <a:r>
              <a:rPr lang="en-US" sz="1800" i="1">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1"/>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1"/>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21"/>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Traversing of Doubly linked list</a:t>
            </a:r>
            <a:endParaRPr sz="2800">
              <a:solidFill>
                <a:srgbClr val="538CD5"/>
              </a:solidFill>
              <a:latin typeface="Arimo"/>
              <a:ea typeface="Arimo"/>
              <a:cs typeface="Arimo"/>
              <a:sym typeface="Arimo"/>
            </a:endParaRPr>
          </a:p>
        </p:txBody>
      </p:sp>
      <p:sp>
        <p:nvSpPr>
          <p:cNvPr id="306" name="Google Shape;306;p21"/>
          <p:cNvSpPr txBox="1"/>
          <p:nvPr/>
        </p:nvSpPr>
        <p:spPr>
          <a:xfrm>
            <a:off x="228600" y="685800"/>
            <a:ext cx="8763000" cy="161582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This function visits each node of linked list only once. </a:t>
            </a:r>
            <a:r>
              <a:rPr lang="en-US" sz="1800" b="1">
                <a:solidFill>
                  <a:srgbClr val="FF0000"/>
                </a:solidFill>
                <a:latin typeface="Calibri"/>
                <a:ea typeface="Calibri"/>
                <a:cs typeface="Calibri"/>
                <a:sym typeface="Calibri"/>
              </a:rPr>
              <a:t>Temp</a:t>
            </a:r>
            <a:r>
              <a:rPr lang="en-US" sz="1800">
                <a:solidFill>
                  <a:schemeClr val="dk1"/>
                </a:solidFill>
                <a:latin typeface="Calibri"/>
                <a:ea typeface="Calibri"/>
                <a:cs typeface="Calibri"/>
                <a:sym typeface="Calibri"/>
              </a:rPr>
              <a:t> is a temporary pointer to node. </a:t>
            </a:r>
            <a:r>
              <a:rPr lang="en-US" sz="1800" b="1">
                <a:solidFill>
                  <a:srgbClr val="FF0000"/>
                </a:solidFill>
                <a:latin typeface="Calibri"/>
                <a:ea typeface="Calibri"/>
                <a:cs typeface="Calibri"/>
                <a:sym typeface="Calibri"/>
              </a:rPr>
              <a:t>START</a:t>
            </a:r>
            <a:r>
              <a:rPr lang="en-US" sz="1800">
                <a:solidFill>
                  <a:schemeClr val="dk1"/>
                </a:solidFill>
                <a:latin typeface="Calibri"/>
                <a:ea typeface="Calibri"/>
                <a:cs typeface="Calibri"/>
                <a:sym typeface="Calibri"/>
              </a:rPr>
              <a:t> and </a:t>
            </a:r>
            <a:r>
              <a:rPr lang="en-US" sz="1800" b="1">
                <a:solidFill>
                  <a:srgbClr val="FF0000"/>
                </a:solidFill>
                <a:latin typeface="Calibri"/>
                <a:ea typeface="Calibri"/>
                <a:cs typeface="Calibri"/>
                <a:sym typeface="Calibri"/>
              </a:rPr>
              <a:t>END </a:t>
            </a:r>
            <a:r>
              <a:rPr lang="en-US" sz="1800">
                <a:solidFill>
                  <a:schemeClr val="dk1"/>
                </a:solidFill>
                <a:latin typeface="Calibri"/>
                <a:ea typeface="Calibri"/>
                <a:cs typeface="Calibri"/>
                <a:sym typeface="Calibri"/>
              </a:rPr>
              <a:t>are the pointers pointing to starting of list and end of list respectively.</a:t>
            </a:r>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21"/>
          <p:cNvSpPr txBox="1"/>
          <p:nvPr/>
        </p:nvSpPr>
        <p:spPr>
          <a:xfrm>
            <a:off x="304800" y="1676400"/>
            <a:ext cx="8382000" cy="2031325"/>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Traverse_Dlist_Forward(START)</a:t>
            </a:r>
            <a:r>
              <a:rPr lang="en-US" sz="180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Node *Temp</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Temp = START</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While (Temp != </a:t>
            </a:r>
            <a:r>
              <a:rPr lang="en-US" sz="1800" i="1">
                <a:solidFill>
                  <a:schemeClr val="dk1"/>
                </a:solidFill>
                <a:latin typeface="Calibri"/>
                <a:ea typeface="Calibri"/>
                <a:cs typeface="Calibri"/>
                <a:sym typeface="Calibri"/>
              </a:rPr>
              <a:t>NULL</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Print Temp -&gt; INFO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Temp = Temp -&gt; NEXT</a:t>
            </a:r>
            <a:endParaRPr sz="1800" i="1">
              <a:solidFill>
                <a:schemeClr val="dk1"/>
              </a:solidFill>
              <a:latin typeface="Calibri"/>
              <a:ea typeface="Calibri"/>
              <a:cs typeface="Calibri"/>
              <a:sym typeface="Calibri"/>
            </a:endParaRPr>
          </a:p>
          <a:p>
            <a:pPr marL="342900" marR="0" lvl="0" indent="-34290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1"/>
          <p:cNvSpPr txBox="1"/>
          <p:nvPr/>
        </p:nvSpPr>
        <p:spPr>
          <a:xfrm>
            <a:off x="304800" y="4572000"/>
            <a:ext cx="8382000" cy="2031325"/>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Traverse_Dlist_Backward(END)</a:t>
            </a:r>
            <a:r>
              <a:rPr lang="en-US" sz="180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Node *Temp</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Temp = END</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While (Temp != </a:t>
            </a:r>
            <a:r>
              <a:rPr lang="en-US" sz="1800" i="1">
                <a:solidFill>
                  <a:schemeClr val="dk1"/>
                </a:solidFill>
                <a:latin typeface="Calibri"/>
                <a:ea typeface="Calibri"/>
                <a:cs typeface="Calibri"/>
                <a:sym typeface="Calibri"/>
              </a:rPr>
              <a:t>NULL</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Print Temp -&gt; INFO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Temp = Temp -&gt; PREV</a:t>
            </a:r>
            <a:endParaRPr sz="1800" i="1">
              <a:solidFill>
                <a:schemeClr val="dk1"/>
              </a:solidFill>
              <a:latin typeface="Calibri"/>
              <a:ea typeface="Calibri"/>
              <a:cs typeface="Calibri"/>
              <a:sym typeface="Calibri"/>
            </a:endParaRPr>
          </a:p>
          <a:p>
            <a:pPr marL="342900" marR="0" lvl="0" indent="-34290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1"/>
          <p:cNvSpPr txBox="1"/>
          <p:nvPr/>
        </p:nvSpPr>
        <p:spPr>
          <a:xfrm>
            <a:off x="381000" y="3657600"/>
            <a:ext cx="28194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a:p>
            <a:pPr marL="0" marR="0" lvl="0" indent="0" algn="l" rtl="0">
              <a:spcBef>
                <a:spcPts val="0"/>
              </a:spcBef>
              <a:spcAft>
                <a:spcPts val="0"/>
              </a:spcAft>
              <a:buNone/>
            </a:pPr>
            <a:r>
              <a:rPr lang="en-US" sz="2000">
                <a:solidFill>
                  <a:srgbClr val="FF0000"/>
                </a:solidFill>
                <a:latin typeface="Calibri"/>
                <a:ea typeface="Calibri"/>
                <a:cs typeface="Calibri"/>
                <a:sym typeface="Calibri"/>
              </a:rPr>
              <a:t>OR (from last to first) </a:t>
            </a:r>
            <a:endParaRPr sz="20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500"/>
                                        <p:tgtEl>
                                          <p:spTgt spid="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2"/>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2"/>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22"/>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a:r>
            <a:endParaRPr sz="2800">
              <a:solidFill>
                <a:srgbClr val="538CD5"/>
              </a:solidFill>
              <a:latin typeface="Arimo"/>
              <a:ea typeface="Arimo"/>
              <a:cs typeface="Arimo"/>
              <a:sym typeface="Arimo"/>
            </a:endParaRPr>
          </a:p>
        </p:txBody>
      </p:sp>
      <p:sp>
        <p:nvSpPr>
          <p:cNvPr id="317" name="Google Shape;317;p22"/>
          <p:cNvSpPr txBox="1"/>
          <p:nvPr/>
        </p:nvSpPr>
        <p:spPr>
          <a:xfrm>
            <a:off x="228600" y="685800"/>
            <a:ext cx="8610600" cy="32778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Three ways to insert a node into doubly linked list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beginning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the end (also known as appending)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specified location</a:t>
            </a:r>
            <a:endParaRPr/>
          </a:p>
          <a:p>
            <a:pPr marL="342900" marR="0" lvl="0" indent="-34290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3"/>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3"/>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p23"/>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beginning of Doubly linked list</a:t>
            </a:r>
            <a:endParaRPr sz="2800">
              <a:solidFill>
                <a:srgbClr val="538CD5"/>
              </a:solidFill>
              <a:latin typeface="Arimo"/>
              <a:ea typeface="Arimo"/>
              <a:cs typeface="Arimo"/>
              <a:sym typeface="Arimo"/>
            </a:endParaRPr>
          </a:p>
        </p:txBody>
      </p:sp>
      <p:sp>
        <p:nvSpPr>
          <p:cNvPr id="325" name="Google Shape;325;p23"/>
          <p:cNvSpPr txBox="1"/>
          <p:nvPr/>
        </p:nvSpPr>
        <p:spPr>
          <a:xfrm>
            <a:off x="228600" y="685800"/>
            <a:ext cx="8610600"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function adds the node at the starting of linked list. </a:t>
            </a:r>
            <a:r>
              <a:rPr lang="en-US" sz="1800" b="1">
                <a:solidFill>
                  <a:srgbClr val="FF0000"/>
                </a:solidFill>
                <a:latin typeface="Calibri"/>
                <a:ea typeface="Calibri"/>
                <a:cs typeface="Calibri"/>
                <a:sym typeface="Calibri"/>
              </a:rPr>
              <a:t>New_node</a:t>
            </a:r>
            <a:r>
              <a:rPr lang="en-US" sz="1800">
                <a:solidFill>
                  <a:schemeClr val="dk1"/>
                </a:solidFill>
                <a:latin typeface="Calibri"/>
                <a:ea typeface="Calibri"/>
                <a:cs typeface="Calibri"/>
                <a:sym typeface="Calibri"/>
              </a:rPr>
              <a:t> is temporary pointer to node to be inserted into list. </a:t>
            </a:r>
            <a:r>
              <a:rPr lang="en-US" sz="1800" b="1">
                <a:solidFill>
                  <a:srgbClr val="FF0000"/>
                </a:solidFill>
                <a:latin typeface="Calibri"/>
                <a:ea typeface="Calibri"/>
                <a:cs typeface="Calibri"/>
                <a:sym typeface="Calibri"/>
              </a:rPr>
              <a:t>START </a:t>
            </a:r>
            <a:r>
              <a:rPr lang="en-US" sz="1800">
                <a:solidFill>
                  <a:schemeClr val="dk1"/>
                </a:solidFill>
                <a:latin typeface="Calibri"/>
                <a:ea typeface="Calibri"/>
                <a:cs typeface="Calibri"/>
                <a:sym typeface="Calibri"/>
              </a:rPr>
              <a:t>and</a:t>
            </a:r>
            <a:r>
              <a:rPr lang="en-US" sz="1800" b="1">
                <a:solidFill>
                  <a:srgbClr val="FF0000"/>
                </a:solidFill>
                <a:latin typeface="Calibri"/>
                <a:ea typeface="Calibri"/>
                <a:cs typeface="Calibri"/>
                <a:sym typeface="Calibri"/>
              </a:rPr>
              <a:t> END </a:t>
            </a:r>
            <a:r>
              <a:rPr lang="en-US" sz="1800">
                <a:solidFill>
                  <a:schemeClr val="dk1"/>
                </a:solidFill>
                <a:latin typeface="Calibri"/>
                <a:ea typeface="Calibri"/>
                <a:cs typeface="Calibri"/>
                <a:sym typeface="Calibri"/>
              </a:rPr>
              <a:t>are the double pointers.  </a:t>
            </a:r>
            <a:endParaRPr sz="1800">
              <a:solidFill>
                <a:schemeClr val="dk1"/>
              </a:solidFill>
              <a:latin typeface="Calibri"/>
              <a:ea typeface="Calibri"/>
              <a:cs typeface="Calibri"/>
              <a:sym typeface="Calibri"/>
            </a:endParaRPr>
          </a:p>
        </p:txBody>
      </p:sp>
      <p:sp>
        <p:nvSpPr>
          <p:cNvPr id="326" name="Google Shape;326;p23"/>
          <p:cNvSpPr txBox="1"/>
          <p:nvPr/>
        </p:nvSpPr>
        <p:spPr>
          <a:xfrm>
            <a:off x="304800" y="1981200"/>
            <a:ext cx="8382000" cy="3416320"/>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InsertBeg_DList(Node ** START, Node **END, info)</a:t>
            </a:r>
            <a:r>
              <a:rPr lang="en-US" sz="180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*New_node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 Allocate memory</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INFO =info</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NEXT = *</a:t>
            </a:r>
            <a:r>
              <a:rPr lang="en-US" sz="1800" b="1" i="1">
                <a:solidFill>
                  <a:schemeClr val="dk1"/>
                </a:solidFill>
                <a:latin typeface="Calibri"/>
                <a:ea typeface="Calibri"/>
                <a:cs typeface="Calibri"/>
                <a:sym typeface="Calibri"/>
              </a:rPr>
              <a:t>START</a:t>
            </a:r>
            <a:endParaRPr sz="1800" b="1" i="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-&gt;PREV </a:t>
            </a:r>
            <a:r>
              <a:rPr lang="en-US" sz="1800" b="1" i="1">
                <a:solidFill>
                  <a:schemeClr val="dk1"/>
                </a:solidFill>
                <a:latin typeface="Calibri"/>
                <a:ea typeface="Calibri"/>
                <a:cs typeface="Calibri"/>
                <a:sym typeface="Calibri"/>
              </a:rPr>
              <a:t>= NULL</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If (*START == </a:t>
            </a:r>
            <a:r>
              <a:rPr lang="en-US" sz="1800" b="1" i="1">
                <a:solidFill>
                  <a:schemeClr val="dk1"/>
                </a:solidFill>
                <a:latin typeface="Calibri"/>
                <a:ea typeface="Calibri"/>
                <a:cs typeface="Calibri"/>
                <a:sym typeface="Calibri"/>
              </a:rPr>
              <a:t>NULL  OR</a:t>
            </a:r>
            <a:r>
              <a:rPr lang="en-US" sz="1800" b="1">
                <a:solidFill>
                  <a:schemeClr val="dk1"/>
                </a:solidFill>
                <a:latin typeface="Calibri"/>
                <a:ea typeface="Calibri"/>
                <a:cs typeface="Calibri"/>
                <a:sym typeface="Calibri"/>
              </a:rPr>
              <a:t>  *END</a:t>
            </a:r>
            <a:r>
              <a:rPr lang="en-US" sz="1800" b="1" i="1">
                <a:solidFill>
                  <a:schemeClr val="dk1"/>
                </a:solidFill>
                <a:latin typeface="Calibri"/>
                <a:ea typeface="Calibri"/>
                <a:cs typeface="Calibri"/>
                <a:sym typeface="Calibri"/>
              </a:rPr>
              <a:t> == NULL</a:t>
            </a:r>
            <a:r>
              <a:rPr lang="en-US" sz="1800" b="1">
                <a:solidFill>
                  <a:schemeClr val="dk1"/>
                </a:solidFill>
                <a:latin typeface="Calibri"/>
                <a:ea typeface="Calibri"/>
                <a:cs typeface="Calibri"/>
                <a:sym typeface="Calibri"/>
              </a:rPr>
              <a:t>)  </a:t>
            </a:r>
            <a:r>
              <a:rPr lang="en-US" sz="1800" b="1">
                <a:solidFill>
                  <a:srgbClr val="FF0000"/>
                </a:solidFill>
                <a:latin typeface="Calibri"/>
                <a:ea typeface="Calibri"/>
                <a:cs typeface="Calibri"/>
                <a:sym typeface="Calibri"/>
              </a:rPr>
              <a:t>\\  if there is no node in list</a:t>
            </a:r>
            <a:endParaRPr/>
          </a:p>
          <a:p>
            <a:pPr marL="342900" marR="0" lvl="0" indent="-342900" algn="l" rtl="0">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START = New_node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*END= New_node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else</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(*START) -&gt; PREV=  New_node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           *START = New_node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4"/>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4"/>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24"/>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End(Appending) of Doubly linked list</a:t>
            </a:r>
            <a:endParaRPr sz="2800">
              <a:solidFill>
                <a:srgbClr val="538CD5"/>
              </a:solidFill>
              <a:latin typeface="Arimo"/>
              <a:ea typeface="Arimo"/>
              <a:cs typeface="Arimo"/>
              <a:sym typeface="Arimo"/>
            </a:endParaRPr>
          </a:p>
        </p:txBody>
      </p:sp>
      <p:sp>
        <p:nvSpPr>
          <p:cNvPr id="334" name="Google Shape;334;p24"/>
          <p:cNvSpPr txBox="1"/>
          <p:nvPr/>
        </p:nvSpPr>
        <p:spPr>
          <a:xfrm>
            <a:off x="228600" y="685801"/>
            <a:ext cx="8610600" cy="13388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function add the node at the end of linked list. </a:t>
            </a:r>
            <a:r>
              <a:rPr lang="en-US" sz="1800" b="1">
                <a:solidFill>
                  <a:srgbClr val="FF0000"/>
                </a:solidFill>
                <a:latin typeface="Calibri"/>
                <a:ea typeface="Calibri"/>
                <a:cs typeface="Calibri"/>
                <a:sym typeface="Calibri"/>
              </a:rPr>
              <a:t>New_node</a:t>
            </a:r>
            <a:r>
              <a:rPr lang="en-US" sz="1800">
                <a:solidFill>
                  <a:schemeClr val="dk1"/>
                </a:solidFill>
                <a:latin typeface="Calibri"/>
                <a:ea typeface="Calibri"/>
                <a:cs typeface="Calibri"/>
                <a:sym typeface="Calibri"/>
              </a:rPr>
              <a:t> is temporary pointers. </a:t>
            </a:r>
            <a:r>
              <a:rPr lang="en-US" sz="1800" b="1">
                <a:solidFill>
                  <a:srgbClr val="FF0000"/>
                </a:solidFill>
                <a:latin typeface="Calibri"/>
                <a:ea typeface="Calibri"/>
                <a:cs typeface="Calibri"/>
                <a:sym typeface="Calibri"/>
              </a:rPr>
              <a:t>START</a:t>
            </a:r>
            <a:r>
              <a:rPr lang="en-US" sz="1800">
                <a:solidFill>
                  <a:schemeClr val="dk1"/>
                </a:solidFill>
                <a:latin typeface="Calibri"/>
                <a:ea typeface="Calibri"/>
                <a:cs typeface="Calibri"/>
                <a:sym typeface="Calibri"/>
              </a:rPr>
              <a:t> and </a:t>
            </a:r>
            <a:r>
              <a:rPr lang="en-US" sz="1800" b="1">
                <a:solidFill>
                  <a:srgbClr val="FF0000"/>
                </a:solidFill>
                <a:latin typeface="Calibri"/>
                <a:ea typeface="Calibri"/>
                <a:cs typeface="Calibri"/>
                <a:sym typeface="Calibri"/>
              </a:rPr>
              <a:t>END</a:t>
            </a:r>
            <a:r>
              <a:rPr lang="en-US" sz="1800">
                <a:solidFill>
                  <a:schemeClr val="dk1"/>
                </a:solidFill>
                <a:latin typeface="Calibri"/>
                <a:ea typeface="Calibri"/>
                <a:cs typeface="Calibri"/>
                <a:sym typeface="Calibri"/>
              </a:rPr>
              <a:t> are the double pointers.    </a:t>
            </a:r>
            <a:endParaRPr sz="18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35" name="Google Shape;335;p24"/>
          <p:cNvSpPr txBox="1"/>
          <p:nvPr/>
        </p:nvSpPr>
        <p:spPr>
          <a:xfrm>
            <a:off x="304800" y="1676400"/>
            <a:ext cx="8382000" cy="3693319"/>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a:solidFill>
                  <a:schemeClr val="dk1"/>
                </a:solidFill>
                <a:latin typeface="Calibri"/>
                <a:ea typeface="Calibri"/>
                <a:cs typeface="Calibri"/>
                <a:sym typeface="Calibri"/>
              </a:rPr>
              <a:t>InsertEnd_DList</a:t>
            </a:r>
            <a:r>
              <a:rPr lang="en-US" sz="1800" b="1" i="1" dirty="0">
                <a:solidFill>
                  <a:schemeClr val="dk1"/>
                </a:solidFill>
                <a:latin typeface="Calibri"/>
                <a:ea typeface="Calibri"/>
                <a:cs typeface="Calibri"/>
                <a:sym typeface="Calibri"/>
              </a:rPr>
              <a:t>(Node **START </a:t>
            </a:r>
            <a:r>
              <a:rPr lang="en-US" sz="1800" dirty="0">
                <a:solidFill>
                  <a:schemeClr val="dk1"/>
                </a:solidFill>
                <a:latin typeface="Calibri"/>
                <a:ea typeface="Calibri"/>
                <a:cs typeface="Calibri"/>
                <a:sym typeface="Calibri"/>
              </a:rPr>
              <a:t>,</a:t>
            </a:r>
            <a:r>
              <a:rPr lang="en-US" sz="1800" b="1" dirty="0">
                <a:solidFill>
                  <a:schemeClr val="dk1"/>
                </a:solidFill>
                <a:latin typeface="Calibri"/>
                <a:ea typeface="Calibri"/>
                <a:cs typeface="Calibri"/>
                <a:sym typeface="Calibri"/>
              </a:rPr>
              <a:t>Node</a:t>
            </a:r>
            <a:r>
              <a:rPr lang="en-US" sz="180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END, info)</a:t>
            </a:r>
            <a:r>
              <a:rPr lang="en-US" sz="1800" dirty="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dirty="0" smtClean="0">
                <a:solidFill>
                  <a:schemeClr val="dk1"/>
                </a:solidFill>
                <a:latin typeface="Calibri"/>
                <a:ea typeface="Calibri"/>
                <a:cs typeface="Calibri"/>
                <a:sym typeface="Calibri"/>
              </a:rPr>
              <a:t> Node  </a:t>
            </a: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New_node</a:t>
            </a:r>
            <a:r>
              <a:rPr lang="en-US" sz="1800" b="1" dirty="0" smtClean="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Allocate memory</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INFO =info</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NEXT = </a:t>
            </a:r>
            <a:r>
              <a:rPr lang="en-US" sz="1800" b="1" i="1" dirty="0">
                <a:solidFill>
                  <a:schemeClr val="dk1"/>
                </a:solidFill>
                <a:latin typeface="Calibri"/>
                <a:ea typeface="Calibri"/>
                <a:cs typeface="Calibri"/>
                <a:sym typeface="Calibri"/>
              </a:rPr>
              <a:t>NULL</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smtClean="0">
                <a:solidFill>
                  <a:schemeClr val="dk1"/>
                </a:solidFill>
                <a:latin typeface="Calibri"/>
                <a:ea typeface="Calibri"/>
                <a:cs typeface="Calibri"/>
                <a:sym typeface="Calibri"/>
              </a:rPr>
              <a:t> If </a:t>
            </a:r>
            <a:r>
              <a:rPr lang="en-US" sz="1800" b="1" dirty="0">
                <a:solidFill>
                  <a:schemeClr val="dk1"/>
                </a:solidFill>
                <a:latin typeface="Calibri"/>
                <a:ea typeface="Calibri"/>
                <a:cs typeface="Calibri"/>
                <a:sym typeface="Calibri"/>
              </a:rPr>
              <a:t>(*START == </a:t>
            </a:r>
            <a:r>
              <a:rPr lang="en-US" sz="1800" b="1" i="1" dirty="0">
                <a:solidFill>
                  <a:schemeClr val="dk1"/>
                </a:solidFill>
                <a:latin typeface="Calibri"/>
                <a:ea typeface="Calibri"/>
                <a:cs typeface="Calibri"/>
                <a:sym typeface="Calibri"/>
              </a:rPr>
              <a:t>NULL  OR</a:t>
            </a:r>
            <a:r>
              <a:rPr lang="en-US" sz="1800" b="1" dirty="0">
                <a:solidFill>
                  <a:schemeClr val="dk1"/>
                </a:solidFill>
                <a:latin typeface="Calibri"/>
                <a:ea typeface="Calibri"/>
                <a:cs typeface="Calibri"/>
                <a:sym typeface="Calibri"/>
              </a:rPr>
              <a:t>  *END</a:t>
            </a:r>
            <a:r>
              <a:rPr lang="en-US" sz="1800" b="1" i="1" dirty="0">
                <a:solidFill>
                  <a:schemeClr val="dk1"/>
                </a:solidFill>
                <a:latin typeface="Calibri"/>
                <a:ea typeface="Calibri"/>
                <a:cs typeface="Calibri"/>
                <a:sym typeface="Calibri"/>
              </a:rPr>
              <a:t> == NULL</a:t>
            </a:r>
            <a:r>
              <a:rPr lang="en-US" sz="1800" b="1" dirty="0">
                <a:solidFill>
                  <a:schemeClr val="dk1"/>
                </a:solidFill>
                <a:latin typeface="Calibri"/>
                <a:ea typeface="Calibri"/>
                <a:cs typeface="Calibri"/>
                <a:sym typeface="Calibri"/>
              </a:rPr>
              <a:t>)  </a:t>
            </a:r>
            <a:r>
              <a:rPr lang="en-US" sz="1800" b="1" dirty="0">
                <a:solidFill>
                  <a:srgbClr val="FF0000"/>
                </a:solidFill>
                <a:latin typeface="Calibri"/>
                <a:ea typeface="Calibri"/>
                <a:cs typeface="Calibri"/>
                <a:sym typeface="Calibri"/>
              </a:rPr>
              <a:t>\\  if there is no node in list</a:t>
            </a:r>
            <a:endParaRPr>
              <a:solidFill>
                <a:srgbClr val="FF0000"/>
              </a:solidFill>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PREV = </a:t>
            </a:r>
            <a:r>
              <a:rPr lang="en-US" sz="1800" b="1" i="1" dirty="0">
                <a:solidFill>
                  <a:schemeClr val="dk1"/>
                </a:solidFill>
                <a:latin typeface="Calibri"/>
                <a:ea typeface="Calibri"/>
                <a:cs typeface="Calibri"/>
                <a:sym typeface="Calibri"/>
              </a:rPr>
              <a:t>NULL</a:t>
            </a:r>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START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Else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PREV = *</a:t>
            </a:r>
            <a:r>
              <a:rPr lang="en-US" sz="1800" b="1" i="1" dirty="0">
                <a:solidFill>
                  <a:schemeClr val="dk1"/>
                </a:solidFill>
                <a:latin typeface="Calibri"/>
                <a:ea typeface="Calibri"/>
                <a:cs typeface="Calibri"/>
                <a:sym typeface="Calibri"/>
              </a:rPr>
              <a:t>END</a:t>
            </a:r>
            <a:endParaRPr sz="1800" b="1" i="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a:t>
            </a:r>
            <a:r>
              <a:rPr lang="en-US" sz="1800" b="1" i="1" dirty="0">
                <a:solidFill>
                  <a:schemeClr val="dk1"/>
                </a:solidFill>
                <a:latin typeface="Calibri"/>
                <a:ea typeface="Calibri"/>
                <a:cs typeface="Calibri"/>
                <a:sym typeface="Calibri"/>
              </a:rPr>
              <a:t>*</a:t>
            </a:r>
            <a:r>
              <a:rPr lang="en-US" sz="1800" b="1" dirty="0">
                <a:solidFill>
                  <a:schemeClr val="dk1"/>
                </a:solidFill>
                <a:latin typeface="Calibri"/>
                <a:ea typeface="Calibri"/>
                <a:cs typeface="Calibri"/>
                <a:sym typeface="Calibri"/>
              </a:rPr>
              <a:t>END )-&gt; NEXT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5"/>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5"/>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25"/>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specified location of doubly linked list</a:t>
            </a:r>
            <a:endParaRPr sz="2800">
              <a:solidFill>
                <a:srgbClr val="538CD5"/>
              </a:solidFill>
              <a:latin typeface="Arimo"/>
              <a:ea typeface="Arimo"/>
              <a:cs typeface="Arimo"/>
              <a:sym typeface="Arimo"/>
            </a:endParaRPr>
          </a:p>
        </p:txBody>
      </p:sp>
      <p:sp>
        <p:nvSpPr>
          <p:cNvPr id="343" name="Google Shape;343;p25"/>
          <p:cNvSpPr txBox="1"/>
          <p:nvPr/>
        </p:nvSpPr>
        <p:spPr>
          <a:xfrm>
            <a:off x="304800" y="685800"/>
            <a:ext cx="8382000" cy="6340157"/>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b="1" i="1" dirty="0">
                <a:solidFill>
                  <a:schemeClr val="dk1"/>
                </a:solidFill>
                <a:latin typeface="Calibri"/>
                <a:ea typeface="Calibri"/>
                <a:cs typeface="Calibri"/>
                <a:sym typeface="Calibri"/>
              </a:rPr>
              <a:t>Algorithm </a:t>
            </a:r>
            <a:r>
              <a:rPr lang="en-US" b="1" i="1" dirty="0" err="1">
                <a:solidFill>
                  <a:schemeClr val="dk1"/>
                </a:solidFill>
                <a:latin typeface="Calibri"/>
                <a:ea typeface="Calibri"/>
                <a:cs typeface="Calibri"/>
                <a:sym typeface="Calibri"/>
              </a:rPr>
              <a:t>InsertAt_Loc_DList</a:t>
            </a:r>
            <a:r>
              <a:rPr lang="en-US" b="1" i="1" dirty="0">
                <a:solidFill>
                  <a:schemeClr val="dk1"/>
                </a:solidFill>
                <a:latin typeface="Calibri"/>
                <a:ea typeface="Calibri"/>
                <a:cs typeface="Calibri"/>
                <a:sym typeface="Calibri"/>
              </a:rPr>
              <a:t>(Node **</a:t>
            </a:r>
            <a:r>
              <a:rPr lang="en-US" b="1" i="1" dirty="0" err="1">
                <a:solidFill>
                  <a:schemeClr val="dk1"/>
                </a:solidFill>
                <a:latin typeface="Calibri"/>
                <a:ea typeface="Calibri"/>
                <a:cs typeface="Calibri"/>
                <a:sym typeface="Calibri"/>
              </a:rPr>
              <a:t>START,Node</a:t>
            </a:r>
            <a:r>
              <a:rPr lang="en-US" b="1" i="1" dirty="0">
                <a:solidFill>
                  <a:schemeClr val="dk1"/>
                </a:solidFill>
                <a:latin typeface="Calibri"/>
                <a:ea typeface="Calibri"/>
                <a:cs typeface="Calibri"/>
                <a:sym typeface="Calibri"/>
              </a:rPr>
              <a:t> **END, info, Loc)</a:t>
            </a:r>
            <a:r>
              <a:rPr lang="en-US" dirty="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Node *Temp=*START, *</a:t>
            </a:r>
            <a:r>
              <a:rPr lang="en-US" b="1" dirty="0" err="1">
                <a:solidFill>
                  <a:schemeClr val="dk1"/>
                </a:solidFill>
                <a:latin typeface="Calibri"/>
                <a:ea typeface="Calibri"/>
                <a:cs typeface="Calibri"/>
                <a:sym typeface="Calibri"/>
              </a:rPr>
              <a:t>New_node</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If Loc&lt;1</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Print “Invalid loc” </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Return</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 Allocate memory</a:t>
            </a:r>
            <a:endParaRPr/>
          </a:p>
          <a:p>
            <a:pPr marL="342900" marR="0" lvl="0" indent="-342900" algn="l" rtl="0">
              <a:spcBef>
                <a:spcPts val="0"/>
              </a:spcBef>
              <a:spcAft>
                <a:spcPts val="0"/>
              </a:spcAft>
              <a:buClr>
                <a:schemeClr val="dk1"/>
              </a:buClr>
              <a:buSzPts val="1600"/>
              <a:buFont typeface="Calibri"/>
              <a:buAutoNum type="arabicPeriod"/>
            </a:pP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-&gt; INFO = info </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If Loc==1</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-&gt; NEXT = *START</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-&gt;PREV </a:t>
            </a:r>
            <a:r>
              <a:rPr lang="en-US" b="1" i="1" dirty="0">
                <a:solidFill>
                  <a:schemeClr val="dk1"/>
                </a:solidFill>
                <a:latin typeface="Calibri"/>
                <a:ea typeface="Calibri"/>
                <a:cs typeface="Calibri"/>
                <a:sym typeface="Calibri"/>
              </a:rPr>
              <a:t>= NULL</a:t>
            </a:r>
            <a:r>
              <a:rPr lang="en-US" b="1"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If  *START==NULL   </a:t>
            </a:r>
            <a:r>
              <a:rPr lang="en-US" b="1" dirty="0">
                <a:solidFill>
                  <a:srgbClr val="FF0000"/>
                </a:solidFill>
                <a:latin typeface="Calibri"/>
                <a:ea typeface="Calibri"/>
                <a:cs typeface="Calibri"/>
                <a:sym typeface="Calibri"/>
              </a:rPr>
              <a:t>//  linked list is empty</a:t>
            </a:r>
            <a:endParaRPr b="1" i="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*END=</a:t>
            </a:r>
            <a:r>
              <a:rPr lang="en-US" b="1" dirty="0" err="1">
                <a:solidFill>
                  <a:schemeClr val="dk1"/>
                </a:solidFill>
                <a:latin typeface="Calibri"/>
                <a:ea typeface="Calibri"/>
                <a:cs typeface="Calibri"/>
                <a:sym typeface="Calibri"/>
              </a:rPr>
              <a:t>New_node</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Else   (*START) -&gt; PREV=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*START = </a:t>
            </a:r>
            <a:r>
              <a:rPr lang="en-US" b="1" dirty="0" err="1">
                <a:solidFill>
                  <a:schemeClr val="dk1"/>
                </a:solidFill>
                <a:latin typeface="Calibri"/>
                <a:ea typeface="Calibri"/>
                <a:cs typeface="Calibri"/>
                <a:sym typeface="Calibri"/>
              </a:rPr>
              <a:t>New_node</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Return </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For (</a:t>
            </a:r>
            <a:r>
              <a:rPr lang="en-US" b="1" dirty="0" err="1">
                <a:solidFill>
                  <a:schemeClr val="dk1"/>
                </a:solidFill>
                <a:latin typeface="Calibri"/>
                <a:ea typeface="Calibri"/>
                <a:cs typeface="Calibri"/>
                <a:sym typeface="Calibri"/>
              </a:rPr>
              <a:t>i</a:t>
            </a:r>
            <a:r>
              <a:rPr lang="en-US" b="1" dirty="0">
                <a:solidFill>
                  <a:schemeClr val="dk1"/>
                </a:solidFill>
                <a:latin typeface="Calibri"/>
                <a:ea typeface="Calibri"/>
                <a:cs typeface="Calibri"/>
                <a:sym typeface="Calibri"/>
              </a:rPr>
              <a:t>=1; </a:t>
            </a:r>
            <a:r>
              <a:rPr lang="en-US" b="1" dirty="0" err="1" smtClean="0">
                <a:solidFill>
                  <a:schemeClr val="dk1"/>
                </a:solidFill>
                <a:latin typeface="Calibri"/>
                <a:ea typeface="Calibri"/>
                <a:cs typeface="Calibri"/>
                <a:sym typeface="Calibri"/>
              </a:rPr>
              <a:t>i</a:t>
            </a:r>
            <a:r>
              <a:rPr lang="en-US" b="1" dirty="0" smtClean="0">
                <a:solidFill>
                  <a:schemeClr val="dk1"/>
                </a:solidFill>
                <a:latin typeface="Calibri"/>
                <a:ea typeface="Calibri"/>
                <a:cs typeface="Calibri"/>
                <a:sym typeface="Calibri"/>
              </a:rPr>
              <a:t>&lt;Loc-1 </a:t>
            </a:r>
            <a:r>
              <a:rPr lang="en-US" b="1" dirty="0">
                <a:solidFill>
                  <a:schemeClr val="dk1"/>
                </a:solidFill>
                <a:latin typeface="Calibri"/>
                <a:ea typeface="Calibri"/>
                <a:cs typeface="Calibri"/>
                <a:sym typeface="Calibri"/>
              </a:rPr>
              <a:t>&amp;&amp; Temp!=NULL; </a:t>
            </a:r>
            <a:r>
              <a:rPr lang="en-US" b="1" dirty="0" err="1">
                <a:solidFill>
                  <a:schemeClr val="dk1"/>
                </a:solidFill>
                <a:latin typeface="Calibri"/>
                <a:ea typeface="Calibri"/>
                <a:cs typeface="Calibri"/>
                <a:sym typeface="Calibri"/>
              </a:rPr>
              <a:t>i</a:t>
            </a:r>
            <a:r>
              <a:rPr lang="en-US" b="1" dirty="0">
                <a:solidFill>
                  <a:schemeClr val="dk1"/>
                </a:solidFill>
                <a:latin typeface="Calibri"/>
                <a:ea typeface="Calibri"/>
                <a:cs typeface="Calibri"/>
                <a:sym typeface="Calibri"/>
              </a:rPr>
              <a:t>=i+1)</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Temp  = Temp -&gt; NEXT</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If (Temp == </a:t>
            </a:r>
            <a:r>
              <a:rPr lang="en-US" b="1" i="1" dirty="0">
                <a:solidFill>
                  <a:schemeClr val="dk1"/>
                </a:solidFill>
                <a:latin typeface="Calibri"/>
                <a:ea typeface="Calibri"/>
                <a:cs typeface="Calibri"/>
                <a:sym typeface="Calibri"/>
              </a:rPr>
              <a:t>NULL</a:t>
            </a:r>
            <a:r>
              <a:rPr lang="en-US" b="1" dirty="0">
                <a:solidFill>
                  <a:schemeClr val="dk1"/>
                </a:solidFill>
                <a:latin typeface="Calibri"/>
                <a:ea typeface="Calibri"/>
                <a:cs typeface="Calibri"/>
                <a:sym typeface="Calibri"/>
              </a:rPr>
              <a:t>)  </a:t>
            </a:r>
            <a:r>
              <a:rPr lang="en-US" b="1" dirty="0">
                <a:solidFill>
                  <a:srgbClr val="FF0000"/>
                </a:solidFill>
                <a:latin typeface="Calibri"/>
                <a:ea typeface="Calibri"/>
                <a:cs typeface="Calibri"/>
                <a:sym typeface="Calibri"/>
              </a:rPr>
              <a:t>//if Loc is greater than number of nodes+1</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Print “Loc is greater than number of nodes+1”</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Free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a:t>
            </a:r>
            <a:r>
              <a:rPr lang="en-US" b="1" dirty="0" smtClean="0">
                <a:solidFill>
                  <a:schemeClr val="dk1"/>
                </a:solidFill>
                <a:latin typeface="Calibri"/>
                <a:ea typeface="Calibri"/>
                <a:cs typeface="Calibri"/>
                <a:sym typeface="Calibri"/>
              </a:rPr>
              <a:t>            Return            </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-&gt; NEXT = Temp -&gt; NEXT</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-&gt; PREV = Temp</a:t>
            </a:r>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If Temp -&gt; NEXT==NULL </a:t>
            </a:r>
            <a:r>
              <a:rPr lang="en-US" b="1" dirty="0">
                <a:solidFill>
                  <a:srgbClr val="FF0000"/>
                </a:solidFill>
                <a:latin typeface="Calibri"/>
                <a:ea typeface="Calibri"/>
                <a:cs typeface="Calibri"/>
                <a:sym typeface="Calibri"/>
              </a:rPr>
              <a:t>// If inserting at the end, update END pointer</a:t>
            </a:r>
            <a:r>
              <a:rPr lang="en-US" b="1" dirty="0">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*END=</a:t>
            </a:r>
            <a:r>
              <a:rPr lang="en-US" b="1" dirty="0" err="1">
                <a:solidFill>
                  <a:schemeClr val="dk1"/>
                </a:solidFill>
                <a:latin typeface="Calibri"/>
                <a:ea typeface="Calibri"/>
                <a:cs typeface="Calibri"/>
                <a:sym typeface="Calibri"/>
              </a:rPr>
              <a:t>New_node</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Else </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(Temp -&gt; NEXT) -&gt; PREV = </a:t>
            </a:r>
            <a:r>
              <a:rPr lang="en-US" b="1" dirty="0" err="1">
                <a:solidFill>
                  <a:schemeClr val="dk1"/>
                </a:solidFill>
                <a:latin typeface="Calibri"/>
                <a:ea typeface="Calibri"/>
                <a:cs typeface="Calibri"/>
                <a:sym typeface="Calibri"/>
              </a:rPr>
              <a:t>New_node</a:t>
            </a:r>
            <a:r>
              <a:rPr lang="en-US" b="1" dirty="0">
                <a:solidFill>
                  <a:schemeClr val="dk1"/>
                </a:solidFill>
                <a:latin typeface="Calibri"/>
                <a:ea typeface="Calibri"/>
                <a:cs typeface="Calibri"/>
                <a:sym typeface="Calibri"/>
              </a:rPr>
              <a:t>  </a:t>
            </a:r>
            <a:r>
              <a:rPr lang="en-US" b="1" dirty="0">
                <a:solidFill>
                  <a:srgbClr val="FF0000"/>
                </a:solidFill>
                <a:latin typeface="Calibri"/>
                <a:ea typeface="Calibri"/>
                <a:cs typeface="Calibri"/>
                <a:sym typeface="Calibri"/>
              </a:rPr>
              <a:t> // only when LOC is not a last node</a:t>
            </a:r>
            <a:endParaRPr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600"/>
              <a:buFont typeface="Calibri"/>
              <a:buAutoNum type="arabicPeriod"/>
            </a:pPr>
            <a:r>
              <a:rPr lang="en-US" b="1" dirty="0">
                <a:solidFill>
                  <a:schemeClr val="dk1"/>
                </a:solidFill>
                <a:latin typeface="Calibri"/>
                <a:ea typeface="Calibri"/>
                <a:cs typeface="Calibri"/>
                <a:sym typeface="Calibri"/>
              </a:rPr>
              <a:t> Temp -&gt; NEXT = </a:t>
            </a:r>
            <a:r>
              <a:rPr lang="en-US" b="1" dirty="0" err="1">
                <a:solidFill>
                  <a:schemeClr val="dk1"/>
                </a:solidFill>
                <a:latin typeface="Calibri"/>
                <a:ea typeface="Calibri"/>
                <a:cs typeface="Calibri"/>
                <a:sym typeface="Calibri"/>
              </a:rPr>
              <a:t>New_node</a:t>
            </a:r>
            <a:endParaRPr b="1">
              <a:solidFill>
                <a:schemeClr val="dk1"/>
              </a:solidFill>
              <a:latin typeface="Calibri"/>
              <a:ea typeface="Calibri"/>
              <a:cs typeface="Calibri"/>
              <a:sym typeface="Calibri"/>
            </a:endParaRPr>
          </a:p>
          <a:p>
            <a:pPr marL="457200" marR="0" lvl="0" indent="0" algn="l" rtl="0">
              <a:spcBef>
                <a:spcPts val="0"/>
              </a:spcBef>
              <a:spcAft>
                <a:spcPts val="0"/>
              </a:spcAft>
              <a:buNone/>
            </a:pPr>
            <a:endParaRPr/>
          </a:p>
        </p:txBody>
      </p:sp>
      <p:sp>
        <p:nvSpPr>
          <p:cNvPr id="344" name="Google Shape;344;p25"/>
          <p:cNvSpPr txBox="1"/>
          <p:nvPr/>
        </p:nvSpPr>
        <p:spPr>
          <a:xfrm>
            <a:off x="2379300" y="2579250"/>
            <a:ext cx="679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 calcmode="lin" valueType="num">
                                      <p:cBhvr additive="base">
                                        <p:cTn id="7" dur="500"/>
                                        <p:tgtEl>
                                          <p:spTgt spid="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6"/>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6"/>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a:t>
            </a:r>
            <a:endParaRPr sz="2800">
              <a:solidFill>
                <a:srgbClr val="538CD5"/>
              </a:solidFill>
              <a:latin typeface="Arimo"/>
              <a:ea typeface="Arimo"/>
              <a:cs typeface="Arimo"/>
              <a:sym typeface="Arimo"/>
            </a:endParaRPr>
          </a:p>
        </p:txBody>
      </p:sp>
      <p:sp>
        <p:nvSpPr>
          <p:cNvPr id="352" name="Google Shape;352;p26"/>
          <p:cNvSpPr txBox="1"/>
          <p:nvPr/>
        </p:nvSpPr>
        <p:spPr>
          <a:xfrm>
            <a:off x="228600" y="685800"/>
            <a:ext cx="8610600" cy="452431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dirty="0">
                <a:solidFill>
                  <a:schemeClr val="dk1"/>
                </a:solidFill>
                <a:latin typeface="Calibri"/>
                <a:ea typeface="Calibri"/>
                <a:cs typeface="Calibri"/>
                <a:sym typeface="Calibri"/>
              </a:rPr>
              <a:t>Three ways to Delete a node from linked list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Delete from beginning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Delete from the end</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Delete from specified location</a:t>
            </a:r>
            <a:endParaRPr/>
          </a:p>
          <a:p>
            <a:pPr marL="342900" marR="0" lvl="0" indent="-228600" algn="l" rtl="0">
              <a:lnSpc>
                <a:spcPct val="150000"/>
              </a:lnSpc>
              <a:spcBef>
                <a:spcPts val="0"/>
              </a:spcBef>
              <a:spcAft>
                <a:spcPts val="0"/>
              </a:spcAft>
              <a:buClr>
                <a:schemeClr val="dk1"/>
              </a:buClr>
              <a:buSzPts val="1800"/>
              <a:buFont typeface="Calibri"/>
              <a:buNone/>
            </a:pPr>
            <a:endParaRPr sz="1800" b="1" i="1">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None/>
            </a:pPr>
            <a:endParaRPr sz="1800">
              <a:solidFill>
                <a:srgbClr val="FF0000"/>
              </a:solidFill>
              <a:latin typeface="Calibri"/>
              <a:ea typeface="Calibri"/>
              <a:cs typeface="Calibri"/>
              <a:sym typeface="Calibri"/>
            </a:endParaRPr>
          </a:p>
          <a:p>
            <a:pPr marL="342900" marR="0" lvl="0" indent="-342900" algn="just" rtl="0">
              <a:lnSpc>
                <a:spcPct val="150000"/>
              </a:lnSpc>
              <a:spcBef>
                <a:spcPts val="0"/>
              </a:spcBef>
              <a:spcAft>
                <a:spcPts val="0"/>
              </a:spcAft>
              <a:buNone/>
            </a:pPr>
            <a:r>
              <a:rPr lang="en-US" sz="1800" dirty="0">
                <a:solidFill>
                  <a:srgbClr val="FF0000"/>
                </a:solidFill>
                <a:latin typeface="Calibri"/>
                <a:ea typeface="Calibri"/>
                <a:cs typeface="Calibri"/>
                <a:sym typeface="Calibri"/>
              </a:rPr>
              <a:t>NOTE: Deletion could be done on the basis of information available at </a:t>
            </a:r>
            <a:r>
              <a:rPr lang="en-US" sz="1800" dirty="0" smtClean="0">
                <a:solidFill>
                  <a:srgbClr val="FF0000"/>
                </a:solidFill>
                <a:latin typeface="Calibri"/>
                <a:ea typeface="Calibri"/>
                <a:cs typeface="Calibri"/>
                <a:sym typeface="Calibri"/>
              </a:rPr>
              <a:t>any node</a:t>
            </a:r>
            <a:r>
              <a:rPr lang="en-US" sz="1800" dirty="0">
                <a:solidFill>
                  <a:srgbClr val="FF0000"/>
                </a:solidFill>
                <a:latin typeface="Calibri"/>
                <a:ea typeface="Calibri"/>
                <a:cs typeface="Calibri"/>
                <a:sym typeface="Calibri"/>
              </a:rPr>
              <a:t>. </a:t>
            </a:r>
            <a:r>
              <a:rPr lang="en-US" sz="1800" dirty="0" smtClean="0">
                <a:solidFill>
                  <a:srgbClr val="FF0000"/>
                </a:solidFill>
                <a:latin typeface="Calibri"/>
                <a:ea typeface="Calibri"/>
                <a:cs typeface="Calibri"/>
                <a:sym typeface="Calibri"/>
              </a:rPr>
              <a:t>Here, first </a:t>
            </a:r>
            <a:r>
              <a:rPr lang="en-US" sz="1800" dirty="0">
                <a:solidFill>
                  <a:srgbClr val="FF0000"/>
                </a:solidFill>
                <a:latin typeface="Calibri"/>
                <a:ea typeface="Calibri"/>
                <a:cs typeface="Calibri"/>
                <a:sym typeface="Calibri"/>
              </a:rPr>
              <a:t>find that node and then delete it.</a:t>
            </a:r>
            <a:endParaRPr/>
          </a:p>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8" name="Google Shape;358;p27"/>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7"/>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at beginning of linked list</a:t>
            </a:r>
            <a:endParaRPr sz="2800">
              <a:solidFill>
                <a:srgbClr val="538CD5"/>
              </a:solidFill>
              <a:latin typeface="Arimo"/>
              <a:ea typeface="Arimo"/>
              <a:cs typeface="Arimo"/>
              <a:sym typeface="Arimo"/>
            </a:endParaRPr>
          </a:p>
        </p:txBody>
      </p:sp>
      <p:sp>
        <p:nvSpPr>
          <p:cNvPr id="360" name="Google Shape;360;p27"/>
          <p:cNvSpPr txBox="1"/>
          <p:nvPr/>
        </p:nvSpPr>
        <p:spPr>
          <a:xfrm>
            <a:off x="228600" y="685801"/>
            <a:ext cx="86106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function delete the node from the starting of linked list. </a:t>
            </a:r>
            <a:r>
              <a:rPr lang="en-US" sz="1800" b="1">
                <a:solidFill>
                  <a:srgbClr val="FF0000"/>
                </a:solidFill>
                <a:latin typeface="Calibri"/>
                <a:ea typeface="Calibri"/>
                <a:cs typeface="Calibri"/>
                <a:sym typeface="Calibri"/>
              </a:rPr>
              <a:t>Temp</a:t>
            </a:r>
            <a:r>
              <a:rPr lang="en-US" sz="1800">
                <a:solidFill>
                  <a:schemeClr val="dk1"/>
                </a:solidFill>
                <a:latin typeface="Calibri"/>
                <a:ea typeface="Calibri"/>
                <a:cs typeface="Calibri"/>
                <a:sym typeface="Calibri"/>
              </a:rPr>
              <a:t> is temporary pointer. START and END are the pointers pointing to starting of list and end of list. </a:t>
            </a: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7"/>
          <p:cNvSpPr txBox="1"/>
          <p:nvPr/>
        </p:nvSpPr>
        <p:spPr>
          <a:xfrm>
            <a:off x="304800" y="1828800"/>
            <a:ext cx="8382000" cy="2862322"/>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smtClean="0">
                <a:solidFill>
                  <a:schemeClr val="dk1"/>
                </a:solidFill>
                <a:latin typeface="Calibri"/>
                <a:ea typeface="Calibri"/>
                <a:cs typeface="Calibri"/>
                <a:sym typeface="Calibri"/>
              </a:rPr>
              <a:t>DeleteBeg_DList</a:t>
            </a:r>
            <a:r>
              <a:rPr lang="en-US" sz="1800" b="1" i="1" dirty="0" smtClean="0">
                <a:solidFill>
                  <a:schemeClr val="dk1"/>
                </a:solidFill>
                <a:latin typeface="Calibri"/>
                <a:ea typeface="Calibri"/>
                <a:cs typeface="Calibri"/>
                <a:sym typeface="Calibri"/>
              </a:rPr>
              <a:t>(Node **START, Node **END</a:t>
            </a:r>
            <a:r>
              <a:rPr lang="en-US" sz="1800" b="1" i="1" dirty="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*Temp = </a:t>
            </a:r>
            <a:r>
              <a:rPr lang="en-US" sz="1800" b="1" dirty="0" smtClean="0">
                <a:solidFill>
                  <a:schemeClr val="dk1"/>
                </a:solidFill>
                <a:latin typeface="Calibri"/>
                <a:ea typeface="Calibri"/>
                <a:cs typeface="Calibri"/>
                <a:sym typeface="Calibri"/>
              </a:rPr>
              <a:t>*START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Temp ==</a:t>
            </a:r>
            <a:r>
              <a:rPr lang="en-US" sz="1800" b="1" i="1" dirty="0">
                <a:solidFill>
                  <a:schemeClr val="dk1"/>
                </a:solidFill>
                <a:latin typeface="Calibri"/>
                <a:ea typeface="Calibri"/>
                <a:cs typeface="Calibri"/>
                <a:sym typeface="Calibri"/>
              </a:rPr>
              <a:t>NULL </a:t>
            </a:r>
            <a:r>
              <a:rPr lang="en-US" sz="1800" b="1" i="1" dirty="0">
                <a:solidFill>
                  <a:srgbClr val="FF0000"/>
                </a:solidFill>
                <a:latin typeface="Calibri"/>
                <a:ea typeface="Calibri"/>
                <a:cs typeface="Calibri"/>
                <a:sym typeface="Calibri"/>
              </a:rPr>
              <a:t>// Empty list</a:t>
            </a:r>
            <a:endParaRPr>
              <a:solidFill>
                <a:srgbClr val="FF0000"/>
              </a:solidFill>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Exit</a:t>
            </a:r>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If </a:t>
            </a:r>
            <a:r>
              <a:rPr lang="en-US" sz="1800" b="1" dirty="0" smtClean="0">
                <a:solidFill>
                  <a:schemeClr val="dk1"/>
                </a:solidFill>
                <a:latin typeface="Calibri"/>
                <a:ea typeface="Calibri"/>
                <a:cs typeface="Calibri"/>
                <a:sym typeface="Calibri"/>
              </a:rPr>
              <a:t>(*START ==*END</a:t>
            </a:r>
            <a:r>
              <a:rPr lang="en-US" sz="1800" b="1" dirty="0">
                <a:solidFill>
                  <a:schemeClr val="dk1"/>
                </a:solidFill>
                <a:latin typeface="Calibri"/>
                <a:ea typeface="Calibri"/>
                <a:cs typeface="Calibri"/>
                <a:sym typeface="Calibri"/>
              </a:rPr>
              <a:t>) </a:t>
            </a:r>
            <a:r>
              <a:rPr lang="en-US" sz="1800" b="1" dirty="0">
                <a:solidFill>
                  <a:srgbClr val="FF0000"/>
                </a:solidFill>
                <a:latin typeface="Calibri"/>
                <a:ea typeface="Calibri"/>
                <a:cs typeface="Calibri"/>
                <a:sym typeface="Calibri"/>
              </a:rPr>
              <a:t>// Single 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*START </a:t>
            </a: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*END </a:t>
            </a:r>
            <a:r>
              <a:rPr lang="en-US" sz="1800" b="1" i="1" dirty="0">
                <a:solidFill>
                  <a:schemeClr val="dk1"/>
                </a:solidFill>
                <a:latin typeface="Calibri"/>
                <a:ea typeface="Calibri"/>
                <a:cs typeface="Calibri"/>
                <a:sym typeface="Calibri"/>
              </a:rPr>
              <a:t>=NULL</a:t>
            </a:r>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ELSE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(Temp -&gt;NEXT) -&gt; PREV =</a:t>
            </a:r>
            <a:r>
              <a:rPr lang="en-US" sz="1800" b="1" i="1" dirty="0">
                <a:solidFill>
                  <a:schemeClr val="dk1"/>
                </a:solidFill>
                <a:latin typeface="Calibri"/>
                <a:ea typeface="Calibri"/>
                <a:cs typeface="Calibri"/>
                <a:sym typeface="Calibri"/>
              </a:rPr>
              <a:t>NULL</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*START =(*START) </a:t>
            </a:r>
            <a:r>
              <a:rPr lang="en-US" sz="1800" b="1" dirty="0">
                <a:solidFill>
                  <a:schemeClr val="dk1"/>
                </a:solidFill>
                <a:latin typeface="Calibri"/>
                <a:ea typeface="Calibri"/>
                <a:cs typeface="Calibri"/>
                <a:sym typeface="Calibri"/>
              </a:rPr>
              <a:t>-&gt; NEXT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Free Temp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28"/>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28"/>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at End of linked list</a:t>
            </a:r>
            <a:endParaRPr sz="2800">
              <a:solidFill>
                <a:srgbClr val="538CD5"/>
              </a:solidFill>
              <a:latin typeface="Arimo"/>
              <a:ea typeface="Arimo"/>
              <a:cs typeface="Arimo"/>
              <a:sym typeface="Arimo"/>
            </a:endParaRPr>
          </a:p>
        </p:txBody>
      </p:sp>
      <p:sp>
        <p:nvSpPr>
          <p:cNvPr id="369" name="Google Shape;369;p28"/>
          <p:cNvSpPr txBox="1"/>
          <p:nvPr/>
        </p:nvSpPr>
        <p:spPr>
          <a:xfrm>
            <a:off x="228600" y="685800"/>
            <a:ext cx="8610600" cy="161582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function delete the node at the end of linked list. Temp and Temp1 are temporary pointers. END is the pointer pointing to end of list.    </a:t>
            </a:r>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8"/>
          <p:cNvSpPr txBox="1"/>
          <p:nvPr/>
        </p:nvSpPr>
        <p:spPr>
          <a:xfrm>
            <a:off x="304800" y="1676400"/>
            <a:ext cx="8382000" cy="3416320"/>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smtClean="0">
                <a:solidFill>
                  <a:schemeClr val="dk1"/>
                </a:solidFill>
                <a:latin typeface="Calibri"/>
                <a:ea typeface="Calibri"/>
                <a:cs typeface="Calibri"/>
                <a:sym typeface="Calibri"/>
              </a:rPr>
              <a:t>DeleteEnd_List</a:t>
            </a:r>
            <a:r>
              <a:rPr lang="en-US" sz="1800" b="1" i="1" dirty="0" smtClean="0">
                <a:solidFill>
                  <a:schemeClr val="dk1"/>
                </a:solidFill>
                <a:latin typeface="Calibri"/>
                <a:ea typeface="Calibri"/>
                <a:cs typeface="Calibri"/>
                <a:sym typeface="Calibri"/>
              </a:rPr>
              <a:t>(Node **START, Node **END</a:t>
            </a:r>
            <a:r>
              <a:rPr lang="en-US" sz="1800" b="1" i="1" dirty="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 –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*Temp, </a:t>
            </a:r>
            <a:r>
              <a:rPr lang="en-US" sz="1800" b="1" dirty="0" smtClean="0">
                <a:solidFill>
                  <a:schemeClr val="dk1"/>
                </a:solidFill>
                <a:latin typeface="Calibri"/>
                <a:ea typeface="Calibri"/>
                <a:cs typeface="Calibri"/>
                <a:sym typeface="Calibri"/>
              </a:rPr>
              <a:t>*</a:t>
            </a:r>
            <a:r>
              <a:rPr lang="en-US" sz="1800" b="1" dirty="0" err="1" smtClean="0">
                <a:solidFill>
                  <a:schemeClr val="dk1"/>
                </a:solidFill>
                <a:latin typeface="Calibri"/>
                <a:ea typeface="Calibri"/>
                <a:cs typeface="Calibri"/>
                <a:sym typeface="Calibri"/>
              </a:rPr>
              <a:t>SecondLastNode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Temp = </a:t>
            </a:r>
            <a:r>
              <a:rPr lang="en-US" sz="1800" b="1" dirty="0" smtClean="0">
                <a:solidFill>
                  <a:schemeClr val="dk1"/>
                </a:solidFill>
                <a:latin typeface="Calibri"/>
                <a:ea typeface="Calibri"/>
                <a:cs typeface="Calibri"/>
                <a:sym typeface="Calibri"/>
              </a:rPr>
              <a:t>*END</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Temp==</a:t>
            </a:r>
            <a:r>
              <a:rPr lang="en-US" sz="1800" b="1" i="1" dirty="0">
                <a:solidFill>
                  <a:schemeClr val="dk1"/>
                </a:solidFill>
                <a:latin typeface="Calibri"/>
                <a:ea typeface="Calibri"/>
                <a:cs typeface="Calibri"/>
                <a:sym typeface="Calibri"/>
              </a:rPr>
              <a:t>NULL</a:t>
            </a:r>
            <a:r>
              <a:rPr lang="en-US" sz="1800" b="1"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return</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a:t>
            </a:r>
            <a:r>
              <a:rPr lang="en-US" sz="1800" b="1" dirty="0" smtClean="0">
                <a:solidFill>
                  <a:schemeClr val="dk1"/>
                </a:solidFill>
                <a:latin typeface="Calibri"/>
                <a:ea typeface="Calibri"/>
                <a:cs typeface="Calibri"/>
                <a:sym typeface="Calibri"/>
              </a:rPr>
              <a:t>(*START </a:t>
            </a: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*END</a:t>
            </a:r>
            <a:r>
              <a:rPr lang="en-US" sz="1800" b="1" dirty="0">
                <a:solidFill>
                  <a:schemeClr val="dk1"/>
                </a:solidFill>
                <a:latin typeface="Calibri"/>
                <a:ea typeface="Calibri"/>
                <a:cs typeface="Calibri"/>
                <a:sym typeface="Calibri"/>
              </a:rPr>
              <a:t>) </a:t>
            </a:r>
            <a:r>
              <a:rPr lang="en-US" sz="1800" b="1" dirty="0">
                <a:solidFill>
                  <a:srgbClr val="FF0000"/>
                </a:solidFill>
                <a:latin typeface="Calibri"/>
                <a:ea typeface="Calibri"/>
                <a:cs typeface="Calibri"/>
                <a:sym typeface="Calibri"/>
              </a:rPr>
              <a:t>// Single 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*START </a:t>
            </a: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*END </a:t>
            </a:r>
            <a:r>
              <a:rPr lang="en-US" sz="1800" b="1" i="1" dirty="0">
                <a:solidFill>
                  <a:schemeClr val="dk1"/>
                </a:solidFill>
                <a:latin typeface="Calibri"/>
                <a:ea typeface="Calibri"/>
                <a:cs typeface="Calibri"/>
                <a:sym typeface="Calibri"/>
              </a:rPr>
              <a:t>=NULL</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Else </a:t>
            </a:r>
            <a:endParaRPr/>
          </a:p>
          <a:p>
            <a:pPr marL="342900" lvl="0" indent="-342900">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SecondLastNode</a:t>
            </a:r>
            <a:r>
              <a:rPr lang="en-US" sz="1800" b="1" dirty="0" smtClean="0">
                <a:solidFill>
                  <a:schemeClr val="dk1"/>
                </a:solidFill>
                <a:latin typeface="Calibri"/>
                <a:ea typeface="Calibri"/>
                <a:cs typeface="Calibri"/>
                <a:sym typeface="Calibri"/>
              </a:rPr>
              <a:t> = </a:t>
            </a:r>
            <a:r>
              <a:rPr lang="en-US" sz="1800" b="1" dirty="0">
                <a:solidFill>
                  <a:schemeClr val="dk1"/>
                </a:solidFill>
                <a:latin typeface="Calibri"/>
                <a:ea typeface="Calibri"/>
                <a:cs typeface="Calibri"/>
                <a:sym typeface="Calibri"/>
              </a:rPr>
              <a:t>Temp -&gt; PREV</a:t>
            </a:r>
            <a:endParaRPr/>
          </a:p>
          <a:p>
            <a:pPr marL="342900" lvl="0" indent="-342900">
              <a:buClr>
                <a:schemeClr val="dk1"/>
              </a:buClr>
              <a:buSzPts val="1800"/>
              <a:buFont typeface="Calibri"/>
              <a:buAutoNum type="arabicPeriod"/>
            </a:pPr>
            <a:r>
              <a:rPr lang="en-US" sz="1800" b="1" dirty="0" smtClean="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SecondLastNode</a:t>
            </a:r>
            <a:r>
              <a:rPr lang="en-US" sz="1800" b="1" dirty="0" smtClean="0">
                <a:solidFill>
                  <a:schemeClr val="dk1"/>
                </a:solidFill>
                <a:latin typeface="Calibri"/>
                <a:ea typeface="Calibri"/>
                <a:cs typeface="Calibri"/>
                <a:sym typeface="Calibri"/>
              </a:rPr>
              <a:t> -&gt; </a:t>
            </a:r>
            <a:r>
              <a:rPr lang="en-US" sz="1800" b="1" dirty="0">
                <a:solidFill>
                  <a:schemeClr val="dk1"/>
                </a:solidFill>
                <a:latin typeface="Calibri"/>
                <a:ea typeface="Calibri"/>
                <a:cs typeface="Calibri"/>
                <a:sym typeface="Calibri"/>
              </a:rPr>
              <a:t>NEXT = </a:t>
            </a:r>
            <a:r>
              <a:rPr lang="en-US" sz="1800" b="1" i="1" dirty="0">
                <a:solidFill>
                  <a:schemeClr val="dk1"/>
                </a:solidFill>
                <a:latin typeface="Calibri"/>
                <a:ea typeface="Calibri"/>
                <a:cs typeface="Calibri"/>
                <a:sym typeface="Calibri"/>
              </a:rPr>
              <a:t>NULL</a:t>
            </a:r>
            <a:endParaRPr/>
          </a:p>
          <a:p>
            <a:pPr marL="342900" lvl="0" indent="-342900">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smtClean="0">
                <a:solidFill>
                  <a:schemeClr val="dk1"/>
                </a:solidFill>
                <a:latin typeface="Calibri"/>
                <a:ea typeface="Calibri"/>
                <a:cs typeface="Calibri"/>
                <a:sym typeface="Calibri"/>
              </a:rPr>
              <a:t>*END </a:t>
            </a:r>
            <a:r>
              <a:rPr lang="en-US" sz="1800" b="1" dirty="0">
                <a:solidFill>
                  <a:schemeClr val="dk1"/>
                </a:solidFill>
                <a:latin typeface="Calibri"/>
                <a:ea typeface="Calibri"/>
                <a:cs typeface="Calibri"/>
                <a:sym typeface="Calibri"/>
              </a:rPr>
              <a:t>= </a:t>
            </a:r>
            <a:r>
              <a:rPr lang="en-US" sz="1800" b="1" dirty="0" err="1" smtClean="0">
                <a:solidFill>
                  <a:schemeClr val="dk1"/>
                </a:solidFill>
                <a:latin typeface="Calibri"/>
                <a:ea typeface="Calibri"/>
                <a:cs typeface="Calibri"/>
                <a:sym typeface="Calibri"/>
              </a:rPr>
              <a:t>SecondLastNode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Free Temp</a:t>
            </a:r>
            <a:endParaRPr sz="2400" b="1">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9"/>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p29"/>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9"/>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Deletion from specified location of linked list</a:t>
            </a:r>
            <a:endParaRPr sz="2800">
              <a:solidFill>
                <a:srgbClr val="538CD5"/>
              </a:solidFill>
              <a:latin typeface="Arimo"/>
              <a:ea typeface="Arimo"/>
              <a:cs typeface="Arimo"/>
              <a:sym typeface="Arimo"/>
            </a:endParaRPr>
          </a:p>
        </p:txBody>
      </p:sp>
      <p:sp>
        <p:nvSpPr>
          <p:cNvPr id="378" name="Google Shape;378;p29"/>
          <p:cNvSpPr txBox="1"/>
          <p:nvPr/>
        </p:nvSpPr>
        <p:spPr>
          <a:xfrm>
            <a:off x="304800" y="838200"/>
            <a:ext cx="8382000" cy="5724604"/>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400" b="1" i="1" dirty="0">
                <a:solidFill>
                  <a:schemeClr val="dk1"/>
                </a:solidFill>
                <a:latin typeface="Calibri"/>
                <a:ea typeface="Calibri"/>
                <a:cs typeface="Calibri"/>
                <a:sym typeface="Calibri"/>
              </a:rPr>
              <a:t>Algorithm </a:t>
            </a:r>
            <a:r>
              <a:rPr lang="en-US" sz="1400" b="1" i="1" dirty="0" err="1" smtClean="0">
                <a:solidFill>
                  <a:schemeClr val="dk1"/>
                </a:solidFill>
                <a:latin typeface="Calibri"/>
                <a:ea typeface="Calibri"/>
                <a:cs typeface="Calibri"/>
                <a:sym typeface="Calibri"/>
              </a:rPr>
              <a:t>DeleteFromLoc_DList</a:t>
            </a:r>
            <a:r>
              <a:rPr lang="en-US" sz="1400" b="1" i="1" dirty="0" smtClean="0">
                <a:solidFill>
                  <a:schemeClr val="dk1"/>
                </a:solidFill>
                <a:latin typeface="Calibri"/>
                <a:ea typeface="Calibri"/>
                <a:cs typeface="Calibri"/>
                <a:sym typeface="Calibri"/>
              </a:rPr>
              <a:t>( </a:t>
            </a:r>
            <a:r>
              <a:rPr lang="en-US" sz="1400" b="1" dirty="0" smtClean="0">
                <a:solidFill>
                  <a:schemeClr val="dk1"/>
                </a:solidFill>
                <a:latin typeface="Calibri"/>
                <a:ea typeface="Calibri"/>
                <a:cs typeface="Calibri"/>
                <a:sym typeface="Calibri"/>
              </a:rPr>
              <a:t>Node **START</a:t>
            </a:r>
            <a:r>
              <a:rPr lang="en-US" sz="1400" b="1" dirty="0">
                <a:solidFill>
                  <a:schemeClr val="dk1"/>
                </a:solidFill>
                <a:latin typeface="Calibri"/>
                <a:ea typeface="Calibri"/>
                <a:cs typeface="Calibri"/>
                <a:sym typeface="Calibri"/>
              </a:rPr>
              <a:t>, </a:t>
            </a:r>
            <a:r>
              <a:rPr lang="en-US" sz="1400" b="1" dirty="0" smtClean="0">
                <a:solidFill>
                  <a:schemeClr val="dk1"/>
                </a:solidFill>
                <a:latin typeface="Calibri"/>
                <a:ea typeface="Calibri"/>
                <a:cs typeface="Calibri"/>
                <a:sym typeface="Calibri"/>
              </a:rPr>
              <a:t>Node ** END</a:t>
            </a:r>
            <a:r>
              <a:rPr lang="en-US" sz="1400" b="1" dirty="0">
                <a:solidFill>
                  <a:schemeClr val="dk1"/>
                </a:solidFill>
                <a:latin typeface="Calibri"/>
                <a:ea typeface="Calibri"/>
                <a:cs typeface="Calibri"/>
                <a:sym typeface="Calibri"/>
              </a:rPr>
              <a:t>, Loc</a:t>
            </a:r>
            <a:r>
              <a:rPr lang="en-US" sz="1400" b="1" i="1" dirty="0">
                <a:solidFill>
                  <a:schemeClr val="dk1"/>
                </a:solidFill>
                <a:latin typeface="Calibri"/>
                <a:ea typeface="Calibri"/>
                <a:cs typeface="Calibri"/>
                <a:sym typeface="Calibri"/>
              </a:rPr>
              <a:t>)</a:t>
            </a:r>
            <a:r>
              <a:rPr lang="en-US" sz="1400"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Node *Temp</a:t>
            </a:r>
            <a:r>
              <a:rPr lang="en-US" sz="1600" b="1" dirty="0" smtClean="0">
                <a:solidFill>
                  <a:schemeClr val="dk1"/>
                </a:solidFill>
                <a:latin typeface="Calibri"/>
                <a:ea typeface="Calibri"/>
                <a:cs typeface="Calibri"/>
                <a:sym typeface="Calibri"/>
              </a:rPr>
              <a:t>=*START</a:t>
            </a: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a:t>
            </a:r>
            <a:r>
              <a:rPr lang="en-US" sz="1600" b="1" dirty="0" err="1" smtClean="0">
                <a:solidFill>
                  <a:schemeClr val="dk1"/>
                </a:solidFill>
                <a:latin typeface="Calibri"/>
                <a:ea typeface="Calibri"/>
                <a:cs typeface="Calibri"/>
                <a:sym typeface="Calibri"/>
              </a:rPr>
              <a:t>Prev</a:t>
            </a:r>
            <a:r>
              <a:rPr lang="en-US" sz="1600" b="1" dirty="0" smtClean="0">
                <a:solidFill>
                  <a:schemeClr val="dk1"/>
                </a:solidFill>
                <a:latin typeface="Calibri"/>
                <a:ea typeface="Calibri"/>
                <a:cs typeface="Calibri"/>
                <a:sym typeface="Calibri"/>
              </a:rPr>
              <a:t>=*START</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If </a:t>
            </a:r>
            <a:r>
              <a:rPr lang="en-US" sz="1600" b="1" dirty="0" smtClean="0">
                <a:solidFill>
                  <a:schemeClr val="dk1"/>
                </a:solidFill>
                <a:latin typeface="Calibri"/>
                <a:ea typeface="Calibri"/>
                <a:cs typeface="Calibri"/>
                <a:sym typeface="Calibri"/>
              </a:rPr>
              <a:t>*START</a:t>
            </a:r>
            <a:r>
              <a:rPr lang="en-US" sz="1600" b="1" dirty="0">
                <a:solidFill>
                  <a:schemeClr val="dk1"/>
                </a:solidFill>
                <a:latin typeface="Calibri"/>
                <a:ea typeface="Calibri"/>
                <a:cs typeface="Calibri"/>
                <a:sym typeface="Calibri"/>
              </a:rPr>
              <a:t>==</a:t>
            </a:r>
            <a:r>
              <a:rPr lang="en-US" sz="1600" b="1" i="1" dirty="0">
                <a:solidFill>
                  <a:schemeClr val="dk1"/>
                </a:solidFill>
                <a:latin typeface="Calibri"/>
                <a:ea typeface="Calibri"/>
                <a:cs typeface="Calibri"/>
                <a:sym typeface="Calibri"/>
              </a:rPr>
              <a:t>NULL</a:t>
            </a:r>
            <a:r>
              <a:rPr lang="en-US" sz="1600" b="1" dirty="0">
                <a:solidFill>
                  <a:schemeClr val="dk1"/>
                </a:solidFill>
                <a:latin typeface="Calibri"/>
                <a:ea typeface="Calibri"/>
                <a:cs typeface="Calibri"/>
                <a:sym typeface="Calibri"/>
              </a:rPr>
              <a:t>  || Loc&lt;=0</a:t>
            </a:r>
            <a:r>
              <a:rPr lang="en-US" sz="1600" b="1" dirty="0">
                <a:solidFill>
                  <a:srgbClr val="FF0000"/>
                </a:solidFill>
                <a:latin typeface="Calibri"/>
                <a:ea typeface="Calibri"/>
                <a:cs typeface="Calibri"/>
                <a:sym typeface="Calibri"/>
              </a:rPr>
              <a:t>//checking Empty Linked list or invalid Loc</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Print “Empty Linked List or Loc is invalid ”</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Return START</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If(Loc==1) </a:t>
            </a:r>
            <a:r>
              <a:rPr lang="en-US" sz="1600" b="1" dirty="0">
                <a:solidFill>
                  <a:srgbClr val="FF0000"/>
                </a:solidFill>
                <a:latin typeface="Calibri"/>
                <a:ea typeface="Calibri"/>
                <a:cs typeface="Calibri"/>
                <a:sym typeface="Calibri"/>
              </a:rPr>
              <a:t>// Delete first node</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If </a:t>
            </a:r>
            <a:r>
              <a:rPr lang="en-US" sz="1600" b="1" dirty="0" smtClean="0">
                <a:solidFill>
                  <a:schemeClr val="dk1"/>
                </a:solidFill>
                <a:latin typeface="Calibri"/>
                <a:ea typeface="Calibri"/>
                <a:cs typeface="Calibri"/>
                <a:sym typeface="Calibri"/>
              </a:rPr>
              <a:t>(*START </a:t>
            </a: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*END</a:t>
            </a:r>
            <a:r>
              <a:rPr lang="en-US" sz="1600" b="1" dirty="0">
                <a:solidFill>
                  <a:schemeClr val="dk1"/>
                </a:solidFill>
                <a:latin typeface="Calibri"/>
                <a:ea typeface="Calibri"/>
                <a:cs typeface="Calibri"/>
                <a:sym typeface="Calibri"/>
              </a:rPr>
              <a:t>) </a:t>
            </a:r>
            <a:r>
              <a:rPr lang="en-US" sz="1600" b="1" dirty="0">
                <a:solidFill>
                  <a:srgbClr val="FF0000"/>
                </a:solidFill>
                <a:latin typeface="Calibri"/>
                <a:ea typeface="Calibri"/>
                <a:cs typeface="Calibri"/>
                <a:sym typeface="Calibri"/>
              </a:rPr>
              <a:t>// Single Node</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*START </a:t>
            </a: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*END </a:t>
            </a:r>
            <a:r>
              <a:rPr lang="en-US" sz="1600" b="1" i="1" dirty="0">
                <a:solidFill>
                  <a:schemeClr val="dk1"/>
                </a:solidFill>
                <a:latin typeface="Calibri"/>
                <a:ea typeface="Calibri"/>
                <a:cs typeface="Calibri"/>
                <a:sym typeface="Calibri"/>
              </a:rPr>
              <a:t>=</a:t>
            </a:r>
            <a:r>
              <a:rPr lang="en-US" sz="1600" b="1" dirty="0">
                <a:solidFill>
                  <a:schemeClr val="dk1"/>
                </a:solidFill>
                <a:latin typeface="Calibri"/>
                <a:ea typeface="Calibri"/>
                <a:cs typeface="Calibri"/>
                <a:sym typeface="Calibri"/>
              </a:rPr>
              <a:t>NULL</a:t>
            </a:r>
            <a:endParaRPr sz="1600" b="1"/>
          </a:p>
          <a:p>
            <a:pPr marL="342900" marR="0" lvl="0" indent="-342900" algn="l" rtl="0">
              <a:spcBef>
                <a:spcPts val="0"/>
              </a:spcBef>
              <a:spcAft>
                <a:spcPts val="0"/>
              </a:spcAft>
              <a:buClr>
                <a:schemeClr val="dk1"/>
              </a:buClr>
              <a:buSzPts val="1400"/>
              <a:buFont typeface="+mj-lt"/>
              <a:buAutoNum type="arabicPeriod"/>
            </a:pPr>
            <a:r>
              <a:rPr lang="en-US" sz="1600" b="1" i="1" dirty="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ELSE</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(Temp -&gt;NEXT) -&gt; PREV =</a:t>
            </a:r>
            <a:r>
              <a:rPr lang="en-US" sz="1600" b="1" i="1" dirty="0">
                <a:solidFill>
                  <a:schemeClr val="dk1"/>
                </a:solidFill>
                <a:latin typeface="Calibri"/>
                <a:ea typeface="Calibri"/>
                <a:cs typeface="Calibri"/>
                <a:sym typeface="Calibri"/>
              </a:rPr>
              <a:t>NULL</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*START =(* START) </a:t>
            </a:r>
            <a:r>
              <a:rPr lang="en-US" sz="1600" b="1" dirty="0">
                <a:solidFill>
                  <a:schemeClr val="dk1"/>
                </a:solidFill>
                <a:latin typeface="Calibri"/>
                <a:ea typeface="Calibri"/>
                <a:cs typeface="Calibri"/>
                <a:sym typeface="Calibri"/>
              </a:rPr>
              <a:t>-&gt; NEXT             </a:t>
            </a:r>
            <a:endParaRPr sz="1600" b="1"/>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For (</a:t>
            </a:r>
            <a:r>
              <a:rPr lang="en-US" sz="1600" b="1" dirty="0" err="1" smtClean="0">
                <a:solidFill>
                  <a:schemeClr val="dk1"/>
                </a:solidFill>
                <a:latin typeface="Calibri"/>
                <a:ea typeface="Calibri"/>
                <a:cs typeface="Calibri"/>
                <a:sym typeface="Calibri"/>
              </a:rPr>
              <a:t>i</a:t>
            </a:r>
            <a:r>
              <a:rPr lang="en-US" sz="1600" b="1" dirty="0" smtClean="0">
                <a:solidFill>
                  <a:schemeClr val="dk1"/>
                </a:solidFill>
                <a:latin typeface="Calibri"/>
                <a:ea typeface="Calibri"/>
                <a:cs typeface="Calibri"/>
                <a:sym typeface="Calibri"/>
              </a:rPr>
              <a:t> = 1 ; </a:t>
            </a:r>
            <a:r>
              <a:rPr lang="en-US" sz="1600" b="1" dirty="0" err="1" smtClean="0">
                <a:solidFill>
                  <a:schemeClr val="dk1"/>
                </a:solidFill>
                <a:latin typeface="Calibri"/>
                <a:ea typeface="Calibri"/>
                <a:cs typeface="Calibri"/>
                <a:sym typeface="Calibri"/>
              </a:rPr>
              <a:t>i</a:t>
            </a:r>
            <a:r>
              <a:rPr lang="en-US" sz="1600" b="1" dirty="0" smtClean="0">
                <a:solidFill>
                  <a:schemeClr val="dk1"/>
                </a:solidFill>
                <a:latin typeface="Calibri"/>
                <a:ea typeface="Calibri"/>
                <a:cs typeface="Calibri"/>
                <a:sym typeface="Calibri"/>
              </a:rPr>
              <a:t>&lt;= Loc – 1  &amp;&amp; Temp!=NULL ; </a:t>
            </a:r>
            <a:r>
              <a:rPr lang="en-US" sz="1600" b="1" dirty="0" err="1" smtClean="0">
                <a:solidFill>
                  <a:schemeClr val="dk1"/>
                </a:solidFill>
                <a:latin typeface="Calibri"/>
                <a:ea typeface="Calibri"/>
                <a:cs typeface="Calibri"/>
                <a:sym typeface="Calibri"/>
              </a:rPr>
              <a:t>i</a:t>
            </a:r>
            <a:r>
              <a:rPr lang="en-US" sz="1600" b="1" dirty="0" smtClean="0">
                <a:solidFill>
                  <a:schemeClr val="dk1"/>
                </a:solidFill>
                <a:latin typeface="Calibri"/>
                <a:ea typeface="Calibri"/>
                <a:cs typeface="Calibri"/>
                <a:sym typeface="Calibri"/>
              </a:rPr>
              <a:t>++) </a:t>
            </a:r>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           </a:t>
            </a:r>
            <a:r>
              <a:rPr lang="en-US" sz="1600" b="1" dirty="0" err="1" smtClean="0">
                <a:solidFill>
                  <a:schemeClr val="dk1"/>
                </a:solidFill>
                <a:latin typeface="Calibri"/>
                <a:ea typeface="Calibri"/>
                <a:cs typeface="Calibri"/>
                <a:sym typeface="Calibri"/>
              </a:rPr>
              <a:t>Prev</a:t>
            </a:r>
            <a:r>
              <a:rPr lang="en-US" sz="1600" b="1" dirty="0" smtClean="0">
                <a:solidFill>
                  <a:schemeClr val="dk1"/>
                </a:solidFill>
                <a:latin typeface="Calibri"/>
                <a:ea typeface="Calibri"/>
                <a:cs typeface="Calibri"/>
                <a:sym typeface="Calibri"/>
              </a:rPr>
              <a:t>=Temp</a:t>
            </a:r>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           Temp = Temp-&gt;NEXT </a:t>
            </a:r>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 If Temp == NULL </a:t>
            </a:r>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             Print "Loc is greater than the total number of nodes" </a:t>
            </a:r>
          </a:p>
          <a:p>
            <a:pPr marL="342900" lvl="0" indent="-342900">
              <a:buClr>
                <a:schemeClr val="dk1"/>
              </a:buClr>
              <a:buSzPts val="1800"/>
              <a:buFont typeface="+mj-lt"/>
              <a:buAutoNum type="arabicPeriod"/>
            </a:pPr>
            <a:r>
              <a:rPr lang="en-US" sz="1600" b="1" dirty="0" smtClean="0">
                <a:solidFill>
                  <a:schemeClr val="dk1"/>
                </a:solidFill>
                <a:latin typeface="Calibri"/>
                <a:ea typeface="Calibri"/>
                <a:cs typeface="Calibri"/>
                <a:sym typeface="Calibri"/>
              </a:rPr>
              <a:t>             Return</a:t>
            </a:r>
          </a:p>
          <a:p>
            <a:pPr marL="342900" marR="0" lvl="0" indent="-342900" algn="l" rtl="0">
              <a:spcBef>
                <a:spcPts val="0"/>
              </a:spcBef>
              <a:spcAft>
                <a:spcPts val="0"/>
              </a:spcAft>
              <a:buClr>
                <a:schemeClr val="dk1"/>
              </a:buClr>
              <a:buSzPts val="1400"/>
              <a:buFont typeface="+mj-lt"/>
              <a:buAutoNum type="arabicPeriod"/>
            </a:pPr>
            <a:r>
              <a:rPr lang="en-US" sz="1600" b="1" dirty="0" smtClean="0">
                <a:solidFill>
                  <a:schemeClr val="dk1"/>
                </a:solidFill>
                <a:latin typeface="Calibri"/>
                <a:ea typeface="Calibri"/>
                <a:cs typeface="Calibri"/>
                <a:sym typeface="Calibri"/>
              </a:rPr>
              <a:t>   </a:t>
            </a:r>
            <a:r>
              <a:rPr lang="en-US" sz="1600" b="1" dirty="0" err="1" smtClean="0">
                <a:solidFill>
                  <a:schemeClr val="dk1"/>
                </a:solidFill>
                <a:latin typeface="Calibri"/>
                <a:ea typeface="Calibri"/>
                <a:cs typeface="Calibri"/>
                <a:sym typeface="Calibri"/>
              </a:rPr>
              <a:t>Prev</a:t>
            </a:r>
            <a:r>
              <a:rPr lang="en-US" sz="1600" b="1" dirty="0" smtClean="0">
                <a:solidFill>
                  <a:schemeClr val="dk1"/>
                </a:solidFill>
                <a:latin typeface="Calibri"/>
                <a:ea typeface="Calibri"/>
                <a:cs typeface="Calibri"/>
                <a:sym typeface="Calibri"/>
              </a:rPr>
              <a:t>-</a:t>
            </a:r>
            <a:r>
              <a:rPr lang="en-US" sz="1600" b="1" dirty="0">
                <a:solidFill>
                  <a:schemeClr val="dk1"/>
                </a:solidFill>
                <a:latin typeface="Calibri"/>
                <a:ea typeface="Calibri"/>
                <a:cs typeface="Calibri"/>
                <a:sym typeface="Calibri"/>
              </a:rPr>
              <a:t>&gt; NEXT = </a:t>
            </a:r>
            <a:r>
              <a:rPr lang="en-US" sz="1600" b="1" dirty="0" smtClean="0">
                <a:solidFill>
                  <a:schemeClr val="dk1"/>
                </a:solidFill>
                <a:latin typeface="Calibri"/>
                <a:ea typeface="Calibri"/>
                <a:cs typeface="Calibri"/>
                <a:sym typeface="Calibri"/>
              </a:rPr>
              <a:t>Temp </a:t>
            </a:r>
            <a:r>
              <a:rPr lang="en-US" sz="1600" b="1" dirty="0">
                <a:solidFill>
                  <a:schemeClr val="dk1"/>
                </a:solidFill>
                <a:latin typeface="Calibri"/>
                <a:ea typeface="Calibri"/>
                <a:cs typeface="Calibri"/>
                <a:sym typeface="Calibri"/>
              </a:rPr>
              <a:t>-&gt; NEXT</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If </a:t>
            </a:r>
            <a:r>
              <a:rPr lang="en-US" sz="1600" b="1" dirty="0" smtClean="0">
                <a:solidFill>
                  <a:schemeClr val="dk1"/>
                </a:solidFill>
                <a:latin typeface="Calibri"/>
                <a:ea typeface="Calibri"/>
                <a:cs typeface="Calibri"/>
                <a:sym typeface="Calibri"/>
              </a:rPr>
              <a:t>Temp-&gt;NEXT==NULL  </a:t>
            </a:r>
            <a:r>
              <a:rPr lang="en-US" sz="1600" b="1" dirty="0" smtClean="0">
                <a:solidFill>
                  <a:srgbClr val="FF0000"/>
                </a:solidFill>
                <a:latin typeface="Calibri"/>
                <a:ea typeface="Calibri"/>
                <a:cs typeface="Calibri"/>
                <a:sym typeface="Calibri"/>
              </a:rPr>
              <a:t>// Node to be deleted is a last </a:t>
            </a:r>
          </a:p>
          <a:p>
            <a:pPr marL="342900" marR="0" lvl="0" indent="-342900" algn="l" rtl="0">
              <a:spcBef>
                <a:spcPts val="0"/>
              </a:spcBef>
              <a:spcAft>
                <a:spcPts val="0"/>
              </a:spcAft>
              <a:buClr>
                <a:schemeClr val="dk1"/>
              </a:buClr>
              <a:buSzPts val="1400"/>
              <a:buFont typeface="+mj-lt"/>
              <a:buAutoNum type="arabicPeriod"/>
            </a:pPr>
            <a:r>
              <a:rPr lang="en-US" sz="1600" b="1" dirty="0" smtClean="0">
                <a:solidFill>
                  <a:schemeClr val="dk1"/>
                </a:solidFill>
                <a:latin typeface="Calibri"/>
                <a:sym typeface="Calibri"/>
              </a:rPr>
              <a:t>              *END=</a:t>
            </a:r>
            <a:r>
              <a:rPr lang="en-US" sz="1600" b="1" dirty="0" err="1" smtClean="0">
                <a:solidFill>
                  <a:schemeClr val="dk1"/>
                </a:solidFill>
                <a:latin typeface="Calibri"/>
                <a:sym typeface="Calibri"/>
              </a:rPr>
              <a:t>Prev</a:t>
            </a:r>
            <a:endParaRPr lang="en-US" sz="1600" b="1" dirty="0" smtClean="0">
              <a:solidFill>
                <a:schemeClr val="dk1"/>
              </a:solidFill>
              <a:latin typeface="Calibri"/>
              <a:sym typeface="Calibri"/>
            </a:endParaRPr>
          </a:p>
          <a:p>
            <a:pPr marL="342900" marR="0" lvl="0" indent="-342900" algn="l" rtl="0">
              <a:spcBef>
                <a:spcPts val="0"/>
              </a:spcBef>
              <a:spcAft>
                <a:spcPts val="0"/>
              </a:spcAft>
              <a:buClr>
                <a:schemeClr val="dk1"/>
              </a:buClr>
              <a:buSzPts val="1400"/>
              <a:buFont typeface="+mj-lt"/>
              <a:buAutoNum type="arabicPeriod"/>
            </a:pPr>
            <a:r>
              <a:rPr lang="en-US" sz="1600" b="1" dirty="0" smtClean="0">
                <a:solidFill>
                  <a:schemeClr val="dk1"/>
                </a:solidFill>
                <a:latin typeface="Calibri"/>
                <a:sym typeface="Calibri"/>
              </a:rPr>
              <a:t>   Else </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 Temp-&gt;NEXT-&gt;PREV </a:t>
            </a:r>
            <a:r>
              <a:rPr lang="en-US" sz="1600" b="1" dirty="0">
                <a:solidFill>
                  <a:schemeClr val="dk1"/>
                </a:solidFill>
                <a:latin typeface="Calibri"/>
                <a:ea typeface="Calibri"/>
                <a:cs typeface="Calibri"/>
                <a:sym typeface="Calibri"/>
              </a:rPr>
              <a:t>= </a:t>
            </a:r>
            <a:r>
              <a:rPr lang="en-US" sz="1600" b="1" dirty="0" err="1" smtClean="0">
                <a:solidFill>
                  <a:schemeClr val="dk1"/>
                </a:solidFill>
                <a:latin typeface="Calibri"/>
                <a:ea typeface="Calibri"/>
                <a:cs typeface="Calibri"/>
                <a:sym typeface="Calibri"/>
              </a:rPr>
              <a:t>Prev</a:t>
            </a:r>
            <a:r>
              <a:rPr lang="en-US" sz="1600" b="1" dirty="0" smtClean="0">
                <a:solidFill>
                  <a:schemeClr val="dk1"/>
                </a:solidFill>
                <a:latin typeface="Calibri"/>
                <a:ea typeface="Calibri"/>
                <a:cs typeface="Calibri"/>
                <a:sym typeface="Calibri"/>
              </a:rPr>
              <a:t> </a:t>
            </a:r>
            <a:r>
              <a:rPr lang="en-US" sz="1600" b="1" dirty="0" smtClean="0">
                <a:solidFill>
                  <a:srgbClr val="FF0000"/>
                </a:solidFill>
                <a:latin typeface="Calibri"/>
                <a:ea typeface="Calibri"/>
                <a:cs typeface="Calibri"/>
                <a:sym typeface="Calibri"/>
              </a:rPr>
              <a:t>// </a:t>
            </a:r>
            <a:r>
              <a:rPr lang="en-US" sz="1600" b="1" dirty="0">
                <a:solidFill>
                  <a:srgbClr val="FF0000"/>
                </a:solidFill>
                <a:latin typeface="Calibri"/>
                <a:ea typeface="Calibri"/>
                <a:cs typeface="Calibri"/>
                <a:sym typeface="Calibri"/>
              </a:rPr>
              <a:t>only when LOC is not a last node</a:t>
            </a:r>
            <a:endParaRPr sz="1600" b="1"/>
          </a:p>
          <a:p>
            <a:pPr marL="342900" marR="0" lvl="0" indent="-342900" algn="l" rtl="0">
              <a:spcBef>
                <a:spcPts val="0"/>
              </a:spcBef>
              <a:spcAft>
                <a:spcPts val="0"/>
              </a:spcAft>
              <a:buClr>
                <a:schemeClr val="dk1"/>
              </a:buClr>
              <a:buSzPts val="1400"/>
              <a:buFont typeface="+mj-lt"/>
              <a:buAutoNum type="arabicPeriod"/>
            </a:pPr>
            <a:r>
              <a:rPr lang="en-US" sz="1600" b="1" dirty="0">
                <a:solidFill>
                  <a:schemeClr val="dk1"/>
                </a:solidFill>
                <a:latin typeface="Calibri"/>
                <a:ea typeface="Calibri"/>
                <a:cs typeface="Calibri"/>
                <a:sym typeface="Calibri"/>
              </a:rPr>
              <a:t>  </a:t>
            </a:r>
            <a:r>
              <a:rPr lang="en-US" sz="1600" b="1" dirty="0" smtClean="0">
                <a:solidFill>
                  <a:schemeClr val="dk1"/>
                </a:solidFill>
                <a:latin typeface="Calibri"/>
                <a:ea typeface="Calibri"/>
                <a:cs typeface="Calibri"/>
                <a:sym typeface="Calibri"/>
              </a:rPr>
              <a:t> Free Temp</a:t>
            </a:r>
            <a:endParaRPr sz="1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3"/>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Linear Linked list</a:t>
            </a:r>
            <a:endParaRPr sz="2800">
              <a:solidFill>
                <a:srgbClr val="538CD5"/>
              </a:solidFill>
              <a:latin typeface="Arimo"/>
              <a:ea typeface="Arimo"/>
              <a:cs typeface="Arimo"/>
              <a:sym typeface="Arimo"/>
            </a:endParaRPr>
          </a:p>
        </p:txBody>
      </p:sp>
      <p:sp>
        <p:nvSpPr>
          <p:cNvPr id="106" name="Google Shape;106;p3"/>
          <p:cNvSpPr txBox="1"/>
          <p:nvPr/>
        </p:nvSpPr>
        <p:spPr>
          <a:xfrm>
            <a:off x="152400" y="914400"/>
            <a:ext cx="8839200" cy="784830"/>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Each node has two fields – 	1.  Data (Information)	2. Pointer to next node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07" name="Google Shape;107;p3"/>
          <p:cNvGraphicFramePr/>
          <p:nvPr/>
        </p:nvGraphicFramePr>
        <p:xfrm>
          <a:off x="1295400" y="4429760"/>
          <a:ext cx="1295400" cy="370850"/>
        </p:xfrm>
        <a:graphic>
          <a:graphicData uri="http://schemas.openxmlformats.org/drawingml/2006/table">
            <a:tbl>
              <a:tblPr firstRow="1" bandRow="1">
                <a:noFill/>
                <a:tableStyleId>{A888EFA4-681F-41A3-9753-8F945616F50C}</a:tableStyleId>
              </a:tblPr>
              <a:tblGrid>
                <a:gridCol w="647700"/>
                <a:gridCol w="647700"/>
              </a:tblGrid>
              <a:tr h="370850">
                <a:tc>
                  <a:txBody>
                    <a:bodyPr/>
                    <a:lstStyle/>
                    <a:p>
                      <a:pPr marL="0" marR="0" lvl="0" indent="0" algn="l" rtl="0">
                        <a:spcBef>
                          <a:spcPts val="0"/>
                        </a:spcBef>
                        <a:spcAft>
                          <a:spcPts val="0"/>
                        </a:spcAft>
                        <a:buNone/>
                      </a:pPr>
                      <a:r>
                        <a:rPr lang="en-US" sz="1800" u="none" strike="noStrike" cap="none"/>
                        <a:t>INFO</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08" name="Google Shape;108;p3"/>
          <p:cNvGraphicFramePr/>
          <p:nvPr/>
        </p:nvGraphicFramePr>
        <p:xfrm>
          <a:off x="3048000" y="4429760"/>
          <a:ext cx="1295400" cy="370850"/>
        </p:xfrm>
        <a:graphic>
          <a:graphicData uri="http://schemas.openxmlformats.org/drawingml/2006/table">
            <a:tbl>
              <a:tblPr firstRow="1" bandRow="1">
                <a:noFill/>
                <a:tableStyleId>{A888EFA4-681F-41A3-9753-8F945616F50C}</a:tableStyleId>
              </a:tblPr>
              <a:tblGrid>
                <a:gridCol w="647700"/>
                <a:gridCol w="647700"/>
              </a:tblGrid>
              <a:tr h="370850">
                <a:tc>
                  <a:txBody>
                    <a:bodyPr/>
                    <a:lstStyle/>
                    <a:p>
                      <a:pPr marL="0" marR="0" lvl="0" indent="0" algn="l" rtl="0">
                        <a:spcBef>
                          <a:spcPts val="0"/>
                        </a:spcBef>
                        <a:spcAft>
                          <a:spcPts val="0"/>
                        </a:spcAft>
                        <a:buNone/>
                      </a:pPr>
                      <a:r>
                        <a:rPr lang="en-US" sz="1800"/>
                        <a:t>INFO</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09" name="Google Shape;109;p3"/>
          <p:cNvGraphicFramePr/>
          <p:nvPr/>
        </p:nvGraphicFramePr>
        <p:xfrm>
          <a:off x="4648200" y="4429760"/>
          <a:ext cx="1219200" cy="370850"/>
        </p:xfrm>
        <a:graphic>
          <a:graphicData uri="http://schemas.openxmlformats.org/drawingml/2006/table">
            <a:tbl>
              <a:tblPr firstRow="1" bandRow="1">
                <a:noFill/>
                <a:tableStyleId>{A888EFA4-681F-41A3-9753-8F945616F50C}</a:tableStyleId>
              </a:tblPr>
              <a:tblGrid>
                <a:gridCol w="685800"/>
                <a:gridCol w="533400"/>
              </a:tblGrid>
              <a:tr h="370850">
                <a:tc>
                  <a:txBody>
                    <a:bodyPr/>
                    <a:lstStyle/>
                    <a:p>
                      <a:pPr marL="0" marR="0" lvl="0" indent="0" algn="l" rtl="0">
                        <a:spcBef>
                          <a:spcPts val="0"/>
                        </a:spcBef>
                        <a:spcAft>
                          <a:spcPts val="0"/>
                        </a:spcAft>
                        <a:buNone/>
                      </a:pPr>
                      <a:r>
                        <a:rPr lang="en-US" sz="1800"/>
                        <a:t>INFO</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110" name="Google Shape;110;p3"/>
          <p:cNvGraphicFramePr/>
          <p:nvPr/>
        </p:nvGraphicFramePr>
        <p:xfrm>
          <a:off x="6172200" y="4429760"/>
          <a:ext cx="1371600" cy="370850"/>
        </p:xfrm>
        <a:graphic>
          <a:graphicData uri="http://schemas.openxmlformats.org/drawingml/2006/table">
            <a:tbl>
              <a:tblPr firstRow="1" bandRow="1">
                <a:noFill/>
                <a:tableStyleId>{A888EFA4-681F-41A3-9753-8F945616F50C}</a:tableStyleId>
              </a:tblPr>
              <a:tblGrid>
                <a:gridCol w="685800"/>
                <a:gridCol w="685800"/>
              </a:tblGrid>
              <a:tr h="370850">
                <a:tc>
                  <a:txBody>
                    <a:bodyPr/>
                    <a:lstStyle/>
                    <a:p>
                      <a:pPr marL="0" marR="0" lvl="0" indent="0" algn="l" rtl="0">
                        <a:spcBef>
                          <a:spcPts val="0"/>
                        </a:spcBef>
                        <a:spcAft>
                          <a:spcPts val="0"/>
                        </a:spcAft>
                        <a:buNone/>
                      </a:pPr>
                      <a:r>
                        <a:rPr lang="en-US" sz="1800"/>
                        <a:t>INFO</a:t>
                      </a:r>
                      <a:endParaRPr sz="1800"/>
                    </a:p>
                  </a:txBody>
                  <a:tcPr marL="91450" marR="91450" marT="45725" marB="45725"/>
                </a:tc>
                <a:tc>
                  <a:txBody>
                    <a:bodyPr/>
                    <a:lstStyle/>
                    <a:p>
                      <a:pPr marL="0" marR="0" lvl="0" indent="0" algn="l" rtl="0">
                        <a:spcBef>
                          <a:spcPts val="0"/>
                        </a:spcBef>
                        <a:spcAft>
                          <a:spcPts val="0"/>
                        </a:spcAft>
                        <a:buNone/>
                      </a:pPr>
                      <a:r>
                        <a:rPr lang="en-US" sz="1800" i="1"/>
                        <a:t>NULL</a:t>
                      </a:r>
                      <a:endParaRPr sz="1800" i="1"/>
                    </a:p>
                  </a:txBody>
                  <a:tcPr marL="91450" marR="91450" marT="45725" marB="45725"/>
                </a:tc>
              </a:tr>
            </a:tbl>
          </a:graphicData>
        </a:graphic>
      </p:graphicFrame>
      <p:cxnSp>
        <p:nvCxnSpPr>
          <p:cNvPr id="111" name="Google Shape;111;p3"/>
          <p:cNvCxnSpPr/>
          <p:nvPr/>
        </p:nvCxnSpPr>
        <p:spPr>
          <a:xfrm>
            <a:off x="22860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2" name="Google Shape;112;p3"/>
          <p:cNvCxnSpPr/>
          <p:nvPr/>
        </p:nvCxnSpPr>
        <p:spPr>
          <a:xfrm>
            <a:off x="38862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13" name="Google Shape;113;p3"/>
          <p:cNvCxnSpPr/>
          <p:nvPr/>
        </p:nvCxnSpPr>
        <p:spPr>
          <a:xfrm>
            <a:off x="54102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sp>
        <p:nvSpPr>
          <p:cNvPr id="114" name="Google Shape;114;p3"/>
          <p:cNvSpPr txBox="1"/>
          <p:nvPr/>
        </p:nvSpPr>
        <p:spPr>
          <a:xfrm>
            <a:off x="990600" y="4888468"/>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115" name="Google Shape;115;p3"/>
          <p:cNvSpPr txBox="1"/>
          <p:nvPr/>
        </p:nvSpPr>
        <p:spPr>
          <a:xfrm>
            <a:off x="28194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116" name="Google Shape;116;p3"/>
          <p:cNvSpPr txBox="1"/>
          <p:nvPr/>
        </p:nvSpPr>
        <p:spPr>
          <a:xfrm>
            <a:off x="44196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150</a:t>
            </a:r>
            <a:endParaRPr sz="1800">
              <a:solidFill>
                <a:schemeClr val="dk1"/>
              </a:solidFill>
              <a:latin typeface="Calibri"/>
              <a:ea typeface="Calibri"/>
              <a:cs typeface="Calibri"/>
              <a:sym typeface="Calibri"/>
            </a:endParaRPr>
          </a:p>
        </p:txBody>
      </p:sp>
      <p:sp>
        <p:nvSpPr>
          <p:cNvPr id="117" name="Google Shape;117;p3"/>
          <p:cNvSpPr txBox="1"/>
          <p:nvPr/>
        </p:nvSpPr>
        <p:spPr>
          <a:xfrm>
            <a:off x="59436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a:t>
            </a:r>
            <a:endParaRPr/>
          </a:p>
        </p:txBody>
      </p:sp>
      <p:graphicFrame>
        <p:nvGraphicFramePr>
          <p:cNvPr id="118" name="Google Shape;118;p3"/>
          <p:cNvGraphicFramePr/>
          <p:nvPr/>
        </p:nvGraphicFramePr>
        <p:xfrm>
          <a:off x="304800" y="5791200"/>
          <a:ext cx="838200" cy="370850"/>
        </p:xfrm>
        <a:graphic>
          <a:graphicData uri="http://schemas.openxmlformats.org/drawingml/2006/table">
            <a:tbl>
              <a:tblPr firstRow="1" bandRow="1">
                <a:noFill/>
                <a:tableStyleId>{A888EFA4-681F-41A3-9753-8F945616F50C}</a:tableStyleId>
              </a:tblPr>
              <a:tblGrid>
                <a:gridCol w="838200"/>
              </a:tblGrid>
              <a:tr h="370850">
                <a:tc>
                  <a:txBody>
                    <a:bodyPr/>
                    <a:lstStyle/>
                    <a:p>
                      <a:pPr marL="0" marR="0" lvl="0" indent="0" algn="l" rtl="0">
                        <a:spcBef>
                          <a:spcPts val="0"/>
                        </a:spcBef>
                        <a:spcAft>
                          <a:spcPts val="0"/>
                        </a:spcAft>
                        <a:buNone/>
                      </a:pPr>
                      <a:r>
                        <a:rPr lang="en-US" sz="1800"/>
                        <a:t>START</a:t>
                      </a:r>
                      <a:endParaRPr sz="1800"/>
                    </a:p>
                  </a:txBody>
                  <a:tcPr marL="91450" marR="91450" marT="45725" marB="45725"/>
                </a:tc>
              </a:tr>
            </a:tbl>
          </a:graphicData>
        </a:graphic>
      </p:graphicFrame>
      <p:grpSp>
        <p:nvGrpSpPr>
          <p:cNvPr id="119" name="Google Shape;119;p3"/>
          <p:cNvGrpSpPr/>
          <p:nvPr/>
        </p:nvGrpSpPr>
        <p:grpSpPr>
          <a:xfrm>
            <a:off x="685800" y="4648200"/>
            <a:ext cx="609600" cy="1143000"/>
            <a:chOff x="685800" y="4648200"/>
            <a:chExt cx="609600" cy="1143000"/>
          </a:xfrm>
        </p:grpSpPr>
        <p:cxnSp>
          <p:nvCxnSpPr>
            <p:cNvPr id="120" name="Google Shape;120;p3"/>
            <p:cNvCxnSpPr/>
            <p:nvPr/>
          </p:nvCxnSpPr>
          <p:spPr>
            <a:xfrm rot="10800000">
              <a:off x="685800" y="4648200"/>
              <a:ext cx="0" cy="11430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21" name="Google Shape;121;p3"/>
            <p:cNvCxnSpPr/>
            <p:nvPr/>
          </p:nvCxnSpPr>
          <p:spPr>
            <a:xfrm>
              <a:off x="685800" y="4648200"/>
              <a:ext cx="609600" cy="0"/>
            </a:xfrm>
            <a:prstGeom prst="straightConnector1">
              <a:avLst/>
            </a:prstGeom>
            <a:noFill/>
            <a:ln w="25400" cap="flat" cmpd="sng">
              <a:solidFill>
                <a:schemeClr val="accent4"/>
              </a:solidFill>
              <a:prstDash val="solid"/>
              <a:round/>
              <a:headEnd type="none" w="sm" len="sm"/>
              <a:tailEnd type="stealth" w="med" len="med"/>
            </a:ln>
            <a:effectLst>
              <a:outerShdw blurRad="40000" dist="20000" dir="5400000" rotWithShape="0">
                <a:srgbClr val="000000">
                  <a:alpha val="37647"/>
                </a:srgbClr>
              </a:outerShdw>
            </a:effectLst>
          </p:spPr>
        </p:cxnSp>
      </p:grpSp>
      <p:sp>
        <p:nvSpPr>
          <p:cNvPr id="122" name="Google Shape;122;p3"/>
          <p:cNvSpPr txBox="1"/>
          <p:nvPr/>
        </p:nvSpPr>
        <p:spPr>
          <a:xfrm>
            <a:off x="228600" y="1524000"/>
            <a:ext cx="822960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Representation of node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struct Node{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INFO;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struct Node *NEXT;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b="1" i="1">
                <a:solidFill>
                  <a:schemeClr val="dk1"/>
                </a:solidFill>
                <a:latin typeface="Calibri"/>
                <a:ea typeface="Calibri"/>
                <a:cs typeface="Calibri"/>
                <a:sym typeface="Calibri"/>
              </a:rPr>
              <a:t>For start or head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struct Node *START</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p:tgtEl>
                                          <p:spTgt spid="111"/>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fade">
                                      <p:cBhvr>
                                        <p:cTn id="42" dur="500"/>
                                        <p:tgtEl>
                                          <p:spTgt spid="1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 calcmode="lin" valueType="num">
                                      <p:cBhvr additive="base">
                                        <p:cTn id="47" dur="500"/>
                                        <p:tgtEl>
                                          <p:spTgt spid="11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fade">
                                      <p:cBhvr>
                                        <p:cTn id="52" dur="500"/>
                                        <p:tgtEl>
                                          <p:spTgt spid="1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3"/>
                                        </p:tgtEl>
                                        <p:attrNameLst>
                                          <p:attrName>style.visibility</p:attrName>
                                        </p:attrNameLst>
                                      </p:cBhvr>
                                      <p:to>
                                        <p:strVal val="visible"/>
                                      </p:to>
                                    </p:set>
                                    <p:anim calcmode="lin" valueType="num">
                                      <p:cBhvr additive="base">
                                        <p:cTn id="62" dur="500"/>
                                        <p:tgtEl>
                                          <p:spTgt spid="11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additive="base">
                                        <p:cTn id="67" dur="500"/>
                                        <p:tgtEl>
                                          <p:spTgt spid="118"/>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19"/>
                                        </p:tgtEl>
                                        <p:attrNameLst>
                                          <p:attrName>style.visibility</p:attrName>
                                        </p:attrNameLst>
                                      </p:cBhvr>
                                      <p:to>
                                        <p:strVal val="visible"/>
                                      </p:to>
                                    </p:set>
                                    <p:anim calcmode="lin" valueType="num">
                                      <p:cBhvr additive="base">
                                        <p:cTn id="70" dur="500"/>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0"/>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30"/>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p30"/>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Singly Vs. Doubly Linked List</a:t>
            </a:r>
            <a:endParaRPr sz="2800">
              <a:solidFill>
                <a:srgbClr val="538CD5"/>
              </a:solidFill>
              <a:latin typeface="Arimo"/>
              <a:ea typeface="Arimo"/>
              <a:cs typeface="Arimo"/>
              <a:sym typeface="Arimo"/>
            </a:endParaRPr>
          </a:p>
        </p:txBody>
      </p:sp>
      <p:graphicFrame>
        <p:nvGraphicFramePr>
          <p:cNvPr id="386" name="Google Shape;386;p30"/>
          <p:cNvGraphicFramePr/>
          <p:nvPr/>
        </p:nvGraphicFramePr>
        <p:xfrm>
          <a:off x="304800" y="914398"/>
          <a:ext cx="8382000" cy="5410225"/>
        </p:xfrm>
        <a:graphic>
          <a:graphicData uri="http://schemas.openxmlformats.org/drawingml/2006/table">
            <a:tbl>
              <a:tblPr firstRow="1" bandRow="1">
                <a:noFill/>
                <a:tableStyleId>{1FD2F457-2AAE-45FE-AF1C-14B68249C853}</a:tableStyleId>
              </a:tblPr>
              <a:tblGrid>
                <a:gridCol w="4191000"/>
                <a:gridCol w="4191000"/>
              </a:tblGrid>
              <a:tr h="608775">
                <a:tc>
                  <a:txBody>
                    <a:bodyPr/>
                    <a:lstStyle/>
                    <a:p>
                      <a:pPr marL="0" marR="0" lvl="0" indent="0" algn="ctr" rtl="0">
                        <a:spcBef>
                          <a:spcPts val="0"/>
                        </a:spcBef>
                        <a:spcAft>
                          <a:spcPts val="0"/>
                        </a:spcAft>
                        <a:buNone/>
                      </a:pPr>
                      <a:r>
                        <a:rPr lang="en-US" sz="2400"/>
                        <a:t>Singly Linked List</a:t>
                      </a:r>
                      <a:endParaRPr sz="2400"/>
                    </a:p>
                  </a:txBody>
                  <a:tcPr marL="91450" marR="91450" marT="45725" marB="45725"/>
                </a:tc>
                <a:tc>
                  <a:txBody>
                    <a:bodyPr/>
                    <a:lstStyle/>
                    <a:p>
                      <a:pPr marL="0" marR="0" lvl="0" indent="0" algn="ctr" rtl="0">
                        <a:spcBef>
                          <a:spcPts val="0"/>
                        </a:spcBef>
                        <a:spcAft>
                          <a:spcPts val="0"/>
                        </a:spcAft>
                        <a:buNone/>
                      </a:pPr>
                      <a:r>
                        <a:rPr lang="en-US" sz="2400"/>
                        <a:t>Doubly Linked List</a:t>
                      </a:r>
                      <a:endParaRPr sz="2400"/>
                    </a:p>
                  </a:txBody>
                  <a:tcPr marL="91450" marR="91450" marT="45725" marB="45725"/>
                </a:tc>
              </a:tr>
              <a:tr h="973775">
                <a:tc>
                  <a:txBody>
                    <a:bodyPr/>
                    <a:lstStyle/>
                    <a:p>
                      <a:pPr marL="0" marR="0" lvl="0" indent="0" algn="l" rtl="0">
                        <a:spcBef>
                          <a:spcPts val="0"/>
                        </a:spcBef>
                        <a:spcAft>
                          <a:spcPts val="0"/>
                        </a:spcAft>
                        <a:buNone/>
                      </a:pPr>
                      <a:r>
                        <a:rPr lang="en-US" sz="1800"/>
                        <a:t>Node has two fields.</a:t>
                      </a:r>
                      <a:endParaRPr sz="1800"/>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Node has three fields.</a:t>
                      </a:r>
                      <a:endParaRPr sz="1800"/>
                    </a:p>
                  </a:txBody>
                  <a:tcPr marL="91450" marR="91450" marT="45725" marB="45725" anchor="ctr"/>
                </a:tc>
              </a:tr>
              <a:tr h="766600">
                <a:tc>
                  <a:txBody>
                    <a:bodyPr/>
                    <a:lstStyle/>
                    <a:p>
                      <a:pPr marL="0" marR="0" lvl="0" indent="0" algn="l" rtl="0">
                        <a:spcBef>
                          <a:spcPts val="0"/>
                        </a:spcBef>
                        <a:spcAft>
                          <a:spcPts val="0"/>
                        </a:spcAft>
                        <a:buNone/>
                      </a:pPr>
                      <a:r>
                        <a:rPr lang="en-US" sz="1800"/>
                        <a:t>Reverse traversing is not possible.</a:t>
                      </a:r>
                      <a:endParaRPr sz="1800"/>
                    </a:p>
                  </a:txBody>
                  <a:tcPr marL="91450" marR="91450" marT="45725" marB="45725" anchor="ctr"/>
                </a:tc>
                <a:tc>
                  <a:txBody>
                    <a:bodyPr/>
                    <a:lstStyle/>
                    <a:p>
                      <a:pPr marL="0" marR="0" lvl="0" indent="0" algn="l" rtl="0">
                        <a:spcBef>
                          <a:spcPts val="0"/>
                        </a:spcBef>
                        <a:spcAft>
                          <a:spcPts val="0"/>
                        </a:spcAft>
                        <a:buNone/>
                      </a:pPr>
                      <a:r>
                        <a:rPr lang="en-US" sz="1800"/>
                        <a:t>Reverse traversing is possible.</a:t>
                      </a:r>
                      <a:endParaRPr sz="1800"/>
                    </a:p>
                  </a:txBody>
                  <a:tcPr marL="91450" marR="91450" marT="45725" marB="45725" anchor="ctr"/>
                </a:tc>
              </a:tr>
              <a:tr h="1372200">
                <a:tc>
                  <a:txBody>
                    <a:bodyPr/>
                    <a:lstStyle/>
                    <a:p>
                      <a:pPr marL="0" marR="0" lvl="0" indent="0" algn="just" rtl="0">
                        <a:spcBef>
                          <a:spcPts val="0"/>
                        </a:spcBef>
                        <a:spcAft>
                          <a:spcPts val="0"/>
                        </a:spcAft>
                        <a:buNone/>
                      </a:pPr>
                      <a:endParaRPr sz="1800"/>
                    </a:p>
                    <a:p>
                      <a:pPr marL="0" marR="0" lvl="0" indent="0" algn="just" rtl="0">
                        <a:spcBef>
                          <a:spcPts val="0"/>
                        </a:spcBef>
                        <a:spcAft>
                          <a:spcPts val="0"/>
                        </a:spcAft>
                        <a:buNone/>
                      </a:pPr>
                      <a:r>
                        <a:rPr lang="en-US" sz="1800"/>
                        <a:t>Insertion at the end of linked list takes O(n) time.</a:t>
                      </a:r>
                      <a:endParaRPr/>
                    </a:p>
                    <a:p>
                      <a:pPr marL="0" marR="0" lvl="0" indent="0" algn="just" rtl="0">
                        <a:spcBef>
                          <a:spcPts val="0"/>
                        </a:spcBef>
                        <a:spcAft>
                          <a:spcPts val="0"/>
                        </a:spcAft>
                        <a:buNone/>
                      </a:pPr>
                      <a:endParaRPr sz="1800"/>
                    </a:p>
                  </a:txBody>
                  <a:tcPr marL="91450" marR="91450" marT="45725" marB="45725" anchor="ctr"/>
                </a:tc>
                <a:tc>
                  <a:txBody>
                    <a:bodyPr/>
                    <a:lstStyle/>
                    <a:p>
                      <a:pPr marL="0" marR="0" lvl="0" indent="0" algn="just" rtl="0">
                        <a:spcBef>
                          <a:spcPts val="0"/>
                        </a:spcBef>
                        <a:spcAft>
                          <a:spcPts val="0"/>
                        </a:spcAft>
                        <a:buNone/>
                      </a:pPr>
                      <a:endParaRPr sz="1800"/>
                    </a:p>
                    <a:p>
                      <a:pPr marL="0" marR="0" lvl="0" indent="0" algn="just" rtl="0">
                        <a:spcBef>
                          <a:spcPts val="0"/>
                        </a:spcBef>
                        <a:spcAft>
                          <a:spcPts val="0"/>
                        </a:spcAft>
                        <a:buNone/>
                      </a:pPr>
                      <a:r>
                        <a:rPr lang="en-US" sz="1800"/>
                        <a:t>Insertion at the end of linked list take  constant time</a:t>
                      </a:r>
                      <a:endParaRPr/>
                    </a:p>
                    <a:p>
                      <a:pPr marL="0" marR="0" lvl="0" indent="0" algn="just" rtl="0">
                        <a:spcBef>
                          <a:spcPts val="0"/>
                        </a:spcBef>
                        <a:spcAft>
                          <a:spcPts val="0"/>
                        </a:spcAft>
                        <a:buNone/>
                      </a:pPr>
                      <a:endParaRPr sz="1800"/>
                    </a:p>
                  </a:txBody>
                  <a:tcPr marL="91450" marR="91450" marT="45725" marB="45725" anchor="ctr"/>
                </a:tc>
              </a:tr>
              <a:tr h="1688875">
                <a:tc>
                  <a:txBody>
                    <a:bodyPr/>
                    <a:lstStyle/>
                    <a:p>
                      <a:pPr marL="0" marR="0" lvl="0" indent="0" algn="just" rtl="0">
                        <a:spcBef>
                          <a:spcPts val="0"/>
                        </a:spcBef>
                        <a:spcAft>
                          <a:spcPts val="0"/>
                        </a:spcAft>
                        <a:buNone/>
                      </a:pPr>
                      <a:endParaRPr sz="1800"/>
                    </a:p>
                    <a:p>
                      <a:pPr marL="0" marR="0" lvl="0" indent="0" algn="just" rtl="0">
                        <a:spcBef>
                          <a:spcPts val="0"/>
                        </a:spcBef>
                        <a:spcAft>
                          <a:spcPts val="0"/>
                        </a:spcAft>
                        <a:buNone/>
                      </a:pPr>
                      <a:r>
                        <a:rPr lang="en-US" sz="1800"/>
                        <a:t>Deletion at the end of linked list take O(n) time and deletion before specified location is not possible.</a:t>
                      </a:r>
                      <a:endParaRPr/>
                    </a:p>
                    <a:p>
                      <a:pPr marL="0" marR="0" lvl="0" indent="0" algn="just" rtl="0">
                        <a:spcBef>
                          <a:spcPts val="0"/>
                        </a:spcBef>
                        <a:spcAft>
                          <a:spcPts val="0"/>
                        </a:spcAft>
                        <a:buNone/>
                      </a:pPr>
                      <a:endParaRPr sz="1800"/>
                    </a:p>
                  </a:txBody>
                  <a:tcPr marL="91450" marR="91450" marT="45725" marB="45725" anchor="ctr"/>
                </a:tc>
                <a:tc>
                  <a:txBody>
                    <a:bodyPr/>
                    <a:lstStyle/>
                    <a:p>
                      <a:pPr marL="0" marR="0" lvl="0" indent="0" algn="just" rtl="0">
                        <a:spcBef>
                          <a:spcPts val="0"/>
                        </a:spcBef>
                        <a:spcAft>
                          <a:spcPts val="0"/>
                        </a:spcAft>
                        <a:buNone/>
                      </a:pPr>
                      <a:endParaRPr sz="1800"/>
                    </a:p>
                    <a:p>
                      <a:pPr marL="0" marR="0" lvl="0" indent="0" algn="just" rtl="0">
                        <a:spcBef>
                          <a:spcPts val="0"/>
                        </a:spcBef>
                        <a:spcAft>
                          <a:spcPts val="0"/>
                        </a:spcAft>
                        <a:buNone/>
                      </a:pPr>
                      <a:r>
                        <a:rPr lang="en-US" sz="1800"/>
                        <a:t>Deletion at the end of linked list take constant time and deletion before specified location is also possible.</a:t>
                      </a:r>
                      <a:endParaRPr/>
                    </a:p>
                    <a:p>
                      <a:pPr marL="0" marR="0" lvl="0" indent="0" algn="just" rtl="0">
                        <a:spcBef>
                          <a:spcPts val="0"/>
                        </a:spcBef>
                        <a:spcAft>
                          <a:spcPts val="0"/>
                        </a:spcAft>
                        <a:buNone/>
                      </a:pPr>
                      <a:endParaRPr sz="1800"/>
                    </a:p>
                  </a:txBody>
                  <a:tcPr marL="91450" marR="91450" marT="45725" marB="45725"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1"/>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31"/>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31"/>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Exercises</a:t>
            </a:r>
            <a:endParaRPr sz="2800">
              <a:solidFill>
                <a:srgbClr val="538CD5"/>
              </a:solidFill>
              <a:latin typeface="Arimo"/>
              <a:ea typeface="Arimo"/>
              <a:cs typeface="Arimo"/>
              <a:sym typeface="Arimo"/>
            </a:endParaRPr>
          </a:p>
        </p:txBody>
      </p:sp>
      <p:sp>
        <p:nvSpPr>
          <p:cNvPr id="394" name="Google Shape;394;p31"/>
          <p:cNvSpPr txBox="1"/>
          <p:nvPr/>
        </p:nvSpPr>
        <p:spPr>
          <a:xfrm>
            <a:off x="152400" y="914400"/>
            <a:ext cx="8839200" cy="21698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Write an algorithm for searching in doubly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Write an algorithm to sorting a singly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Why reverse algorithm is not needed in doubly linked list. Justify your answer comparing with singly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Write an algorithm to delete the entire singly linked list or doubly linked list.</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2"/>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32"/>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32"/>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Circular Linked list</a:t>
            </a:r>
            <a:endParaRPr sz="2800">
              <a:solidFill>
                <a:srgbClr val="538CD5"/>
              </a:solidFill>
              <a:latin typeface="Arimo"/>
              <a:ea typeface="Arimo"/>
              <a:cs typeface="Arimo"/>
              <a:sym typeface="Arimo"/>
            </a:endParaRPr>
          </a:p>
        </p:txBody>
      </p:sp>
      <p:sp>
        <p:nvSpPr>
          <p:cNvPr id="402" name="Google Shape;402;p32"/>
          <p:cNvSpPr txBox="1"/>
          <p:nvPr/>
        </p:nvSpPr>
        <p:spPr>
          <a:xfrm>
            <a:off x="152400" y="762000"/>
            <a:ext cx="8839200" cy="17081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a:solidFill>
                  <a:schemeClr val="dk1"/>
                </a:solidFill>
                <a:latin typeface="Calibri"/>
                <a:ea typeface="Calibri"/>
                <a:cs typeface="Calibri"/>
                <a:sym typeface="Calibri"/>
              </a:rPr>
              <a:t>It could be singly or doubly linked list.  </a:t>
            </a:r>
            <a:endParaRPr/>
          </a:p>
          <a:p>
            <a:pPr marL="0" marR="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For singly circular linked list</a:t>
            </a:r>
            <a:endParaRPr/>
          </a:p>
          <a:p>
            <a:pPr marL="0" marR="0" lvl="0" indent="-1143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Each node have two fields – 	1. Information	2. Pointer to next node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03" name="Google Shape;403;p32"/>
          <p:cNvGraphicFramePr/>
          <p:nvPr/>
        </p:nvGraphicFramePr>
        <p:xfrm>
          <a:off x="1295400" y="4429760"/>
          <a:ext cx="1295400" cy="370850"/>
        </p:xfrm>
        <a:graphic>
          <a:graphicData uri="http://schemas.openxmlformats.org/drawingml/2006/table">
            <a:tbl>
              <a:tblPr firstRow="1" bandRow="1">
                <a:noFill/>
                <a:tableStyleId>{A888EFA4-681F-41A3-9753-8F945616F50C}</a:tableStyleId>
              </a:tblPr>
              <a:tblGrid>
                <a:gridCol w="647700"/>
                <a:gridCol w="647700"/>
              </a:tblGrid>
              <a:tr h="370850">
                <a:tc>
                  <a:txBody>
                    <a:bodyPr/>
                    <a:lstStyle/>
                    <a:p>
                      <a:pPr marL="0" marR="0" lvl="0" indent="0" algn="l" rtl="0">
                        <a:spcBef>
                          <a:spcPts val="0"/>
                        </a:spcBef>
                        <a:spcAft>
                          <a:spcPts val="0"/>
                        </a:spcAft>
                        <a:buNone/>
                      </a:pPr>
                      <a:r>
                        <a:rPr lang="en-US" sz="1800"/>
                        <a:t>data</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404" name="Google Shape;404;p32"/>
          <p:cNvGraphicFramePr/>
          <p:nvPr/>
        </p:nvGraphicFramePr>
        <p:xfrm>
          <a:off x="3048000" y="4429760"/>
          <a:ext cx="1295400" cy="370850"/>
        </p:xfrm>
        <a:graphic>
          <a:graphicData uri="http://schemas.openxmlformats.org/drawingml/2006/table">
            <a:tbl>
              <a:tblPr firstRow="1" bandRow="1">
                <a:noFill/>
                <a:tableStyleId>{A888EFA4-681F-41A3-9753-8F945616F50C}</a:tableStyleId>
              </a:tblPr>
              <a:tblGrid>
                <a:gridCol w="647700"/>
                <a:gridCol w="647700"/>
              </a:tblGrid>
              <a:tr h="370850">
                <a:tc>
                  <a:txBody>
                    <a:bodyPr/>
                    <a:lstStyle/>
                    <a:p>
                      <a:pPr marL="0" marR="0" lvl="0" indent="0" algn="l" rtl="0">
                        <a:spcBef>
                          <a:spcPts val="0"/>
                        </a:spcBef>
                        <a:spcAft>
                          <a:spcPts val="0"/>
                        </a:spcAft>
                        <a:buNone/>
                      </a:pPr>
                      <a:r>
                        <a:rPr lang="en-US" sz="1800"/>
                        <a:t>data</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405" name="Google Shape;405;p32"/>
          <p:cNvGraphicFramePr/>
          <p:nvPr/>
        </p:nvGraphicFramePr>
        <p:xfrm>
          <a:off x="4648200" y="4429760"/>
          <a:ext cx="1219200" cy="370850"/>
        </p:xfrm>
        <a:graphic>
          <a:graphicData uri="http://schemas.openxmlformats.org/drawingml/2006/table">
            <a:tbl>
              <a:tblPr firstRow="1" bandRow="1">
                <a:noFill/>
                <a:tableStyleId>{A888EFA4-681F-41A3-9753-8F945616F50C}</a:tableStyleId>
              </a:tblPr>
              <a:tblGrid>
                <a:gridCol w="609600"/>
                <a:gridCol w="609600"/>
              </a:tblGrid>
              <a:tr h="370850">
                <a:tc>
                  <a:txBody>
                    <a:bodyPr/>
                    <a:lstStyle/>
                    <a:p>
                      <a:pPr marL="0" marR="0" lvl="0" indent="0" algn="l" rtl="0">
                        <a:spcBef>
                          <a:spcPts val="0"/>
                        </a:spcBef>
                        <a:spcAft>
                          <a:spcPts val="0"/>
                        </a:spcAft>
                        <a:buNone/>
                      </a:pPr>
                      <a:r>
                        <a:rPr lang="en-US" sz="1800"/>
                        <a:t>data</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graphicFrame>
        <p:nvGraphicFramePr>
          <p:cNvPr id="406" name="Google Shape;406;p32"/>
          <p:cNvGraphicFramePr/>
          <p:nvPr/>
        </p:nvGraphicFramePr>
        <p:xfrm>
          <a:off x="6172200" y="4429760"/>
          <a:ext cx="1371600" cy="370850"/>
        </p:xfrm>
        <a:graphic>
          <a:graphicData uri="http://schemas.openxmlformats.org/drawingml/2006/table">
            <a:tbl>
              <a:tblPr firstRow="1" bandRow="1">
                <a:noFill/>
                <a:tableStyleId>{A888EFA4-681F-41A3-9753-8F945616F50C}</a:tableStyleId>
              </a:tblPr>
              <a:tblGrid>
                <a:gridCol w="685800"/>
                <a:gridCol w="685800"/>
              </a:tblGrid>
              <a:tr h="370850">
                <a:tc>
                  <a:txBody>
                    <a:bodyPr/>
                    <a:lstStyle/>
                    <a:p>
                      <a:pPr marL="0" marR="0" lvl="0" indent="0" algn="l" rtl="0">
                        <a:spcBef>
                          <a:spcPts val="0"/>
                        </a:spcBef>
                        <a:spcAft>
                          <a:spcPts val="0"/>
                        </a:spcAft>
                        <a:buNone/>
                      </a:pPr>
                      <a:r>
                        <a:rPr lang="en-US" sz="1800"/>
                        <a:t>data</a:t>
                      </a:r>
                      <a:endParaRPr sz="1800"/>
                    </a:p>
                  </a:txBody>
                  <a:tcPr marL="91450" marR="91450" marT="45725" marB="45725"/>
                </a:tc>
                <a:tc>
                  <a:txBody>
                    <a:bodyPr/>
                    <a:lstStyle/>
                    <a:p>
                      <a:pPr marL="0" marR="0" lvl="0" indent="0" algn="l" rtl="0">
                        <a:spcBef>
                          <a:spcPts val="0"/>
                        </a:spcBef>
                        <a:spcAft>
                          <a:spcPts val="0"/>
                        </a:spcAft>
                        <a:buNone/>
                      </a:pPr>
                      <a:endParaRPr sz="1800" i="1"/>
                    </a:p>
                  </a:txBody>
                  <a:tcPr marL="91450" marR="91450" marT="45725" marB="45725"/>
                </a:tc>
              </a:tr>
            </a:tbl>
          </a:graphicData>
        </a:graphic>
      </p:graphicFrame>
      <p:cxnSp>
        <p:nvCxnSpPr>
          <p:cNvPr id="407" name="Google Shape;407;p32"/>
          <p:cNvCxnSpPr/>
          <p:nvPr/>
        </p:nvCxnSpPr>
        <p:spPr>
          <a:xfrm>
            <a:off x="22860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08" name="Google Shape;408;p32"/>
          <p:cNvCxnSpPr/>
          <p:nvPr/>
        </p:nvCxnSpPr>
        <p:spPr>
          <a:xfrm>
            <a:off x="38862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09" name="Google Shape;409;p32"/>
          <p:cNvCxnSpPr/>
          <p:nvPr/>
        </p:nvCxnSpPr>
        <p:spPr>
          <a:xfrm>
            <a:off x="5410200" y="4648200"/>
            <a:ext cx="762000" cy="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sp>
        <p:nvSpPr>
          <p:cNvPr id="410" name="Google Shape;410;p32"/>
          <p:cNvSpPr txBox="1"/>
          <p:nvPr/>
        </p:nvSpPr>
        <p:spPr>
          <a:xfrm>
            <a:off x="990600" y="4888468"/>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200</a:t>
            </a:r>
            <a:endParaRPr sz="1800">
              <a:solidFill>
                <a:schemeClr val="dk1"/>
              </a:solidFill>
              <a:latin typeface="Calibri"/>
              <a:ea typeface="Calibri"/>
              <a:cs typeface="Calibri"/>
              <a:sym typeface="Calibri"/>
            </a:endParaRPr>
          </a:p>
        </p:txBody>
      </p:sp>
      <p:sp>
        <p:nvSpPr>
          <p:cNvPr id="411" name="Google Shape;411;p32"/>
          <p:cNvSpPr txBox="1"/>
          <p:nvPr/>
        </p:nvSpPr>
        <p:spPr>
          <a:xfrm>
            <a:off x="28194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400</a:t>
            </a:r>
            <a:endParaRPr sz="1800">
              <a:solidFill>
                <a:schemeClr val="dk1"/>
              </a:solidFill>
              <a:latin typeface="Calibri"/>
              <a:ea typeface="Calibri"/>
              <a:cs typeface="Calibri"/>
              <a:sym typeface="Calibri"/>
            </a:endParaRPr>
          </a:p>
        </p:txBody>
      </p:sp>
      <p:sp>
        <p:nvSpPr>
          <p:cNvPr id="412" name="Google Shape;412;p32"/>
          <p:cNvSpPr txBox="1"/>
          <p:nvPr/>
        </p:nvSpPr>
        <p:spPr>
          <a:xfrm>
            <a:off x="44196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150</a:t>
            </a:r>
            <a:endParaRPr sz="1800">
              <a:solidFill>
                <a:schemeClr val="dk1"/>
              </a:solidFill>
              <a:latin typeface="Calibri"/>
              <a:ea typeface="Calibri"/>
              <a:cs typeface="Calibri"/>
              <a:sym typeface="Calibri"/>
            </a:endParaRPr>
          </a:p>
        </p:txBody>
      </p:sp>
      <p:sp>
        <p:nvSpPr>
          <p:cNvPr id="413" name="Google Shape;413;p32"/>
          <p:cNvSpPr txBox="1"/>
          <p:nvPr/>
        </p:nvSpPr>
        <p:spPr>
          <a:xfrm>
            <a:off x="5943600" y="4876800"/>
            <a:ext cx="76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50</a:t>
            </a:r>
            <a:endParaRPr/>
          </a:p>
        </p:txBody>
      </p:sp>
      <p:graphicFrame>
        <p:nvGraphicFramePr>
          <p:cNvPr id="414" name="Google Shape;414;p32"/>
          <p:cNvGraphicFramePr/>
          <p:nvPr/>
        </p:nvGraphicFramePr>
        <p:xfrm>
          <a:off x="6858000" y="5638800"/>
          <a:ext cx="838200" cy="447050"/>
        </p:xfrm>
        <a:graphic>
          <a:graphicData uri="http://schemas.openxmlformats.org/drawingml/2006/table">
            <a:tbl>
              <a:tblPr firstRow="1" bandRow="1">
                <a:noFill/>
                <a:tableStyleId>{A888EFA4-681F-41A3-9753-8F945616F50C}</a:tableStyleId>
              </a:tblPr>
              <a:tblGrid>
                <a:gridCol w="838200"/>
              </a:tblGrid>
              <a:tr h="447050">
                <a:tc>
                  <a:txBody>
                    <a:bodyPr/>
                    <a:lstStyle/>
                    <a:p>
                      <a:pPr marL="0" marR="0" lvl="0" indent="0" algn="l" rtl="0">
                        <a:spcBef>
                          <a:spcPts val="0"/>
                        </a:spcBef>
                        <a:spcAft>
                          <a:spcPts val="0"/>
                        </a:spcAft>
                        <a:buNone/>
                      </a:pPr>
                      <a:r>
                        <a:rPr lang="en-US" sz="1800"/>
                        <a:t>END</a:t>
                      </a:r>
                      <a:endParaRPr sz="1800"/>
                    </a:p>
                  </a:txBody>
                  <a:tcPr marL="91450" marR="91450" marT="45725" marB="45725"/>
                </a:tc>
              </a:tr>
            </a:tbl>
          </a:graphicData>
        </a:graphic>
      </p:graphicFrame>
      <p:sp>
        <p:nvSpPr>
          <p:cNvPr id="415" name="Google Shape;415;p32"/>
          <p:cNvSpPr txBox="1"/>
          <p:nvPr/>
        </p:nvSpPr>
        <p:spPr>
          <a:xfrm>
            <a:off x="228600" y="2083475"/>
            <a:ext cx="82296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Calibri"/>
                <a:ea typeface="Calibri"/>
                <a:cs typeface="Calibri"/>
                <a:sym typeface="Calibri"/>
              </a:rPr>
              <a:t>Representation of node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struct Node{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int INFO;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struct Node *NEXT;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cxnSp>
        <p:nvCxnSpPr>
          <p:cNvPr id="416" name="Google Shape;416;p32"/>
          <p:cNvCxnSpPr/>
          <p:nvPr/>
        </p:nvCxnSpPr>
        <p:spPr>
          <a:xfrm>
            <a:off x="7162800" y="4648200"/>
            <a:ext cx="838200" cy="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cxnSp>
        <p:nvCxnSpPr>
          <p:cNvPr id="417" name="Google Shape;417;p32"/>
          <p:cNvCxnSpPr/>
          <p:nvPr/>
        </p:nvCxnSpPr>
        <p:spPr>
          <a:xfrm>
            <a:off x="8001000" y="4648200"/>
            <a:ext cx="0" cy="7620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cxnSp>
        <p:nvCxnSpPr>
          <p:cNvPr id="418" name="Google Shape;418;p32"/>
          <p:cNvCxnSpPr/>
          <p:nvPr/>
        </p:nvCxnSpPr>
        <p:spPr>
          <a:xfrm rot="10800000">
            <a:off x="1600200" y="5410200"/>
            <a:ext cx="6400800" cy="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cxnSp>
      <p:cxnSp>
        <p:nvCxnSpPr>
          <p:cNvPr id="419" name="Google Shape;419;p32"/>
          <p:cNvCxnSpPr/>
          <p:nvPr/>
        </p:nvCxnSpPr>
        <p:spPr>
          <a:xfrm rot="10800000">
            <a:off x="1600200" y="4800600"/>
            <a:ext cx="0" cy="609600"/>
          </a:xfrm>
          <a:prstGeom prst="straightConnector1">
            <a:avLst/>
          </a:prstGeom>
          <a:noFill/>
          <a:ln w="25400" cap="flat" cmpd="sng">
            <a:solidFill>
              <a:schemeClr val="accen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20" name="Google Shape;420;p32"/>
          <p:cNvCxnSpPr/>
          <p:nvPr/>
        </p:nvCxnSpPr>
        <p:spPr>
          <a:xfrm rot="5400000" flipH="1">
            <a:off x="6210300" y="4914900"/>
            <a:ext cx="762000" cy="5334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gtEl>
                                        <p:attrNameLst>
                                          <p:attrName>style.visibility</p:attrName>
                                        </p:attrNameLst>
                                      </p:cBhvr>
                                      <p:to>
                                        <p:strVal val="visible"/>
                                      </p:to>
                                    </p:set>
                                    <p:animEffect transition="in" filter="fade">
                                      <p:cBhvr>
                                        <p:cTn id="12" dur="500"/>
                                        <p:tgtEl>
                                          <p:spTgt spid="4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fade">
                                      <p:cBhvr>
                                        <p:cTn id="17" dur="500"/>
                                        <p:tgtEl>
                                          <p:spTgt spid="4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1"/>
                                        </p:tgtEl>
                                        <p:attrNameLst>
                                          <p:attrName>style.visibility</p:attrName>
                                        </p:attrNameLst>
                                      </p:cBhvr>
                                      <p:to>
                                        <p:strVal val="visible"/>
                                      </p:to>
                                    </p:set>
                                    <p:animEffect transition="in" filter="fade">
                                      <p:cBhvr>
                                        <p:cTn id="22" dur="500"/>
                                        <p:tgtEl>
                                          <p:spTgt spid="4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07"/>
                                        </p:tgtEl>
                                        <p:attrNameLst>
                                          <p:attrName>style.visibility</p:attrName>
                                        </p:attrNameLst>
                                      </p:cBhvr>
                                      <p:to>
                                        <p:strVal val="visible"/>
                                      </p:to>
                                    </p:set>
                                    <p:anim calcmode="lin" valueType="num">
                                      <p:cBhvr additive="base">
                                        <p:cTn id="27" dur="500"/>
                                        <p:tgtEl>
                                          <p:spTgt spid="40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5"/>
                                        </p:tgtEl>
                                        <p:attrNameLst>
                                          <p:attrName>style.visibility</p:attrName>
                                        </p:attrNameLst>
                                      </p:cBhvr>
                                      <p:to>
                                        <p:strVal val="visible"/>
                                      </p:to>
                                    </p:set>
                                    <p:animEffect transition="in" filter="fade">
                                      <p:cBhvr>
                                        <p:cTn id="32" dur="500"/>
                                        <p:tgtEl>
                                          <p:spTgt spid="4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2"/>
                                        </p:tgtEl>
                                        <p:attrNameLst>
                                          <p:attrName>style.visibility</p:attrName>
                                        </p:attrNameLst>
                                      </p:cBhvr>
                                      <p:to>
                                        <p:strVal val="visible"/>
                                      </p:to>
                                    </p:set>
                                    <p:animEffect transition="in" filter="fade">
                                      <p:cBhvr>
                                        <p:cTn id="37" dur="500"/>
                                        <p:tgtEl>
                                          <p:spTgt spid="41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8"/>
                                        </p:tgtEl>
                                        <p:attrNameLst>
                                          <p:attrName>style.visibility</p:attrName>
                                        </p:attrNameLst>
                                      </p:cBhvr>
                                      <p:to>
                                        <p:strVal val="visible"/>
                                      </p:to>
                                    </p:set>
                                    <p:anim calcmode="lin" valueType="num">
                                      <p:cBhvr additive="base">
                                        <p:cTn id="42" dur="500"/>
                                        <p:tgtEl>
                                          <p:spTgt spid="40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6"/>
                                        </p:tgtEl>
                                        <p:attrNameLst>
                                          <p:attrName>style.visibility</p:attrName>
                                        </p:attrNameLst>
                                      </p:cBhvr>
                                      <p:to>
                                        <p:strVal val="visible"/>
                                      </p:to>
                                    </p:set>
                                    <p:animEffect transition="in" filter="fade">
                                      <p:cBhvr>
                                        <p:cTn id="47" dur="500"/>
                                        <p:tgtEl>
                                          <p:spTgt spid="4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3"/>
                                        </p:tgtEl>
                                        <p:attrNameLst>
                                          <p:attrName>style.visibility</p:attrName>
                                        </p:attrNameLst>
                                      </p:cBhvr>
                                      <p:to>
                                        <p:strVal val="visible"/>
                                      </p:to>
                                    </p:set>
                                    <p:animEffect transition="in" filter="fade">
                                      <p:cBhvr>
                                        <p:cTn id="52" dur="500"/>
                                        <p:tgtEl>
                                          <p:spTgt spid="41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09"/>
                                        </p:tgtEl>
                                        <p:attrNameLst>
                                          <p:attrName>style.visibility</p:attrName>
                                        </p:attrNameLst>
                                      </p:cBhvr>
                                      <p:to>
                                        <p:strVal val="visible"/>
                                      </p:to>
                                    </p:set>
                                    <p:anim calcmode="lin" valueType="num">
                                      <p:cBhvr additive="base">
                                        <p:cTn id="57" dur="500"/>
                                        <p:tgtEl>
                                          <p:spTgt spid="40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4"/>
                                        </p:tgtEl>
                                        <p:attrNameLst>
                                          <p:attrName>style.visibility</p:attrName>
                                        </p:attrNameLst>
                                      </p:cBhvr>
                                      <p:to>
                                        <p:strVal val="visible"/>
                                      </p:to>
                                    </p:set>
                                    <p:anim calcmode="lin" valueType="num">
                                      <p:cBhvr additive="base">
                                        <p:cTn id="62" dur="500"/>
                                        <p:tgtEl>
                                          <p:spTgt spid="41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15"/>
                                        </p:tgtEl>
                                        <p:attrNameLst>
                                          <p:attrName>style.visibility</p:attrName>
                                        </p:attrNameLst>
                                      </p:cBhvr>
                                      <p:to>
                                        <p:strVal val="visible"/>
                                      </p:to>
                                    </p:set>
                                    <p:animEffect transition="in" filter="fade">
                                      <p:cBhvr>
                                        <p:cTn id="6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33"/>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33"/>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Supported operations</a:t>
            </a:r>
            <a:endParaRPr sz="2800">
              <a:solidFill>
                <a:srgbClr val="538CD5"/>
              </a:solidFill>
              <a:latin typeface="Arimo"/>
              <a:ea typeface="Arimo"/>
              <a:cs typeface="Arimo"/>
              <a:sym typeface="Arimo"/>
            </a:endParaRPr>
          </a:p>
        </p:txBody>
      </p:sp>
      <p:sp>
        <p:nvSpPr>
          <p:cNvPr id="428" name="Google Shape;428;p33"/>
          <p:cNvSpPr txBox="1"/>
          <p:nvPr/>
        </p:nvSpPr>
        <p:spPr>
          <a:xfrm>
            <a:off x="228600" y="848410"/>
            <a:ext cx="8610600" cy="469359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All the operations which can be performed on singly or doubly linked list can be extended to circular linked list by maintaining last node next pointer to first node.</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Creating empty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Appending nodes to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Traversing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Insertion</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Deletion</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Searching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Sorting </a:t>
            </a:r>
            <a:endParaRPr/>
          </a:p>
          <a:p>
            <a:pPr marL="342900" marR="0" lvl="0" indent="-342900" algn="l" rtl="0">
              <a:lnSpc>
                <a:spcPct val="150000"/>
              </a:lnSpc>
              <a:spcBef>
                <a:spcPts val="0"/>
              </a:spcBef>
              <a:spcAft>
                <a:spcPts val="0"/>
              </a:spcAft>
              <a:buNone/>
            </a:pPr>
            <a:r>
              <a:rPr lang="en-US" sz="2400">
                <a:solidFill>
                  <a:srgbClr val="FF0000"/>
                </a:solidFill>
                <a:latin typeface="Calibri"/>
                <a:ea typeface="Calibri"/>
                <a:cs typeface="Calibri"/>
                <a:sym typeface="Calibri"/>
              </a:rPr>
              <a:t>How do we know end of list ?</a:t>
            </a:r>
            <a:endParaRPr sz="1800">
              <a:solidFill>
                <a:srgbClr val="FF0000"/>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Compare next pointer field with address of first node or head</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34"/>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5" name="Google Shape;435;p34"/>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Circular Linked list</a:t>
            </a:r>
            <a:endParaRPr sz="2800">
              <a:solidFill>
                <a:srgbClr val="538CD5"/>
              </a:solidFill>
              <a:latin typeface="Arimo"/>
              <a:ea typeface="Arimo"/>
              <a:cs typeface="Arimo"/>
              <a:sym typeface="Arimo"/>
            </a:endParaRPr>
          </a:p>
        </p:txBody>
      </p:sp>
      <p:sp>
        <p:nvSpPr>
          <p:cNvPr id="436" name="Google Shape;436;p34"/>
          <p:cNvSpPr txBox="1"/>
          <p:nvPr/>
        </p:nvSpPr>
        <p:spPr>
          <a:xfrm>
            <a:off x="152400" y="914400"/>
            <a:ext cx="8839200" cy="4108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Advantages: </a:t>
            </a:r>
            <a:endParaRPr/>
          </a:p>
          <a:p>
            <a:pPr lvl="0" indent="-114300">
              <a:lnSpc>
                <a:spcPct val="150000"/>
              </a:lnSpc>
              <a:buClr>
                <a:schemeClr val="dk1"/>
              </a:buClr>
              <a:buSzPts val="1800"/>
              <a:buFont typeface="Noto Sans Symbols"/>
              <a:buChar char="⮚"/>
            </a:pPr>
            <a:r>
              <a:rPr lang="en-US" sz="1800" b="1" dirty="0" smtClean="0">
                <a:solidFill>
                  <a:schemeClr val="dk1"/>
                </a:solidFill>
                <a:latin typeface="Calibri"/>
                <a:ea typeface="Calibri"/>
                <a:cs typeface="Calibri"/>
                <a:sym typeface="Calibri"/>
              </a:rPr>
              <a:t>Efficient Circular Operations: </a:t>
            </a:r>
            <a:r>
              <a:rPr lang="en-US" sz="1800" dirty="0" smtClean="0">
                <a:solidFill>
                  <a:schemeClr val="dk1"/>
                </a:solidFill>
                <a:latin typeface="Calibri"/>
                <a:ea typeface="Calibri"/>
                <a:cs typeface="Calibri"/>
                <a:sym typeface="Calibri"/>
              </a:rPr>
              <a:t>In a circular linked list, the last node points back to the first node, creating a closed loop. This property makes circular linked lists particularly efficient for operations that involve traversing the list in a loop, such as rotating elements or repeatedly cycling through the list.</a:t>
            </a: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lvl="0">
              <a:lnSpc>
                <a:spcPct val="150000"/>
              </a:lnSpc>
            </a:pPr>
            <a:r>
              <a:rPr lang="en-US" sz="1800" b="1" dirty="0">
                <a:solidFill>
                  <a:schemeClr val="dk1"/>
                </a:solidFill>
                <a:latin typeface="Calibri"/>
                <a:ea typeface="Calibri"/>
                <a:cs typeface="Calibri"/>
                <a:sym typeface="Calibri"/>
              </a:rPr>
              <a:t>Disadvantages: </a:t>
            </a:r>
            <a:r>
              <a:rPr lang="en-US" sz="1800" dirty="0">
                <a:solidFill>
                  <a:schemeClr val="dk1"/>
                </a:solidFill>
                <a:latin typeface="Calibri"/>
                <a:ea typeface="Calibri"/>
                <a:cs typeface="Calibri"/>
                <a:sym typeface="Calibri"/>
              </a:rPr>
              <a:t/>
            </a:r>
            <a:br>
              <a:rPr lang="en-US" sz="1800" dirty="0">
                <a:solidFill>
                  <a:schemeClr val="dk1"/>
                </a:solidFill>
                <a:latin typeface="Calibri"/>
                <a:ea typeface="Calibri"/>
                <a:cs typeface="Calibri"/>
                <a:sym typeface="Calibri"/>
              </a:rPr>
            </a:br>
            <a:r>
              <a:rPr lang="en-US" sz="1800" dirty="0" smtClean="0">
                <a:solidFill>
                  <a:schemeClr val="dk1"/>
                </a:solidFill>
                <a:latin typeface="Calibri"/>
                <a:ea typeface="Calibri"/>
                <a:cs typeface="Calibri"/>
                <a:sym typeface="Calibri"/>
              </a:rPr>
              <a:t>Circular linked lists are more complex to implement and manage than linear linked lists. You need to ensure that you handle the circular reference properly to avoid infinite loops when traversing the list.</a:t>
            </a:r>
            <a:endParaRPr lang="en-US" sz="1800" dirty="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5"/>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35"/>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5"/>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Circular Linked list</a:t>
            </a:r>
            <a:endParaRPr sz="2800">
              <a:solidFill>
                <a:srgbClr val="538CD5"/>
              </a:solidFill>
              <a:latin typeface="Arimo"/>
              <a:ea typeface="Arimo"/>
              <a:cs typeface="Arimo"/>
              <a:sym typeface="Arimo"/>
            </a:endParaRPr>
          </a:p>
        </p:txBody>
      </p:sp>
      <p:sp>
        <p:nvSpPr>
          <p:cNvPr id="444" name="Google Shape;444;p35"/>
          <p:cNvSpPr txBox="1"/>
          <p:nvPr/>
        </p:nvSpPr>
        <p:spPr>
          <a:xfrm>
            <a:off x="152400" y="914400"/>
            <a:ext cx="883920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For circular linked </a:t>
            </a:r>
            <a:r>
              <a:rPr lang="en-US" sz="2000" b="1" dirty="0" smtClean="0">
                <a:solidFill>
                  <a:schemeClr val="dk1"/>
                </a:solidFill>
                <a:latin typeface="Calibri"/>
                <a:ea typeface="Calibri"/>
                <a:cs typeface="Calibri"/>
                <a:sym typeface="Calibri"/>
              </a:rPr>
              <a:t>list, </a:t>
            </a:r>
            <a:r>
              <a:rPr lang="en-US" sz="2000" b="1" dirty="0">
                <a:solidFill>
                  <a:schemeClr val="dk1"/>
                </a:solidFill>
                <a:latin typeface="Calibri"/>
                <a:ea typeface="Calibri"/>
                <a:cs typeface="Calibri"/>
                <a:sym typeface="Calibri"/>
              </a:rPr>
              <a:t>should we maintain START or END pointer </a:t>
            </a:r>
            <a:r>
              <a:rPr lang="en-US" sz="2000" b="1"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lang="en-US" sz="2000" b="1" dirty="0" smtClean="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6" name="Table 5"/>
          <p:cNvGraphicFramePr>
            <a:graphicFrameLocks noGrp="1"/>
          </p:cNvGraphicFramePr>
          <p:nvPr/>
        </p:nvGraphicFramePr>
        <p:xfrm>
          <a:off x="245327" y="1594622"/>
          <a:ext cx="7872762" cy="2720898"/>
        </p:xfrm>
        <a:graphic>
          <a:graphicData uri="http://schemas.openxmlformats.org/drawingml/2006/table">
            <a:tbl>
              <a:tblPr firstRow="1" bandRow="1">
                <a:tableStyleId>{A888EFA4-681F-41A3-9753-8F945616F50C}</a:tableStyleId>
              </a:tblPr>
              <a:tblGrid>
                <a:gridCol w="2592827"/>
                <a:gridCol w="2734253"/>
                <a:gridCol w="2545682"/>
              </a:tblGrid>
              <a:tr h="526224">
                <a:tc>
                  <a:txBody>
                    <a:bodyPr/>
                    <a:lstStyle/>
                    <a:p>
                      <a:r>
                        <a:rPr lang="en-US" sz="1600" b="1" dirty="0" smtClean="0"/>
                        <a:t>Operation</a:t>
                      </a:r>
                      <a:r>
                        <a:rPr lang="en-US" sz="1600" b="1" baseline="0" dirty="0" smtClean="0"/>
                        <a:t> </a:t>
                      </a:r>
                      <a:endParaRPr lang="en-US" sz="1600" b="1" dirty="0"/>
                    </a:p>
                  </a:txBody>
                  <a:tcPr/>
                </a:tc>
                <a:tc>
                  <a:txBody>
                    <a:bodyPr/>
                    <a:lstStyle/>
                    <a:p>
                      <a:r>
                        <a:rPr lang="en-US" sz="1600" b="1" dirty="0" smtClean="0"/>
                        <a:t>Maintain START only </a:t>
                      </a:r>
                      <a:endParaRPr lang="en-US" sz="1600" b="1" dirty="0"/>
                    </a:p>
                  </a:txBody>
                  <a:tcPr/>
                </a:tc>
                <a:tc>
                  <a:txBody>
                    <a:bodyPr/>
                    <a:lstStyle/>
                    <a:p>
                      <a:r>
                        <a:rPr lang="en-US" sz="1600" b="1" dirty="0" smtClean="0"/>
                        <a:t>Maintain only END </a:t>
                      </a:r>
                      <a:endParaRPr lang="en-US" sz="1600" b="1" dirty="0"/>
                    </a:p>
                  </a:txBody>
                  <a:tcPr/>
                </a:tc>
              </a:tr>
              <a:tr h="61600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smtClean="0">
                          <a:solidFill>
                            <a:schemeClr val="dk1"/>
                          </a:solidFill>
                          <a:latin typeface="Calibri"/>
                          <a:ea typeface="Calibri"/>
                          <a:cs typeface="Calibri"/>
                          <a:sym typeface="Calibri"/>
                        </a:rPr>
                        <a:t>InsertAtBeginning</a:t>
                      </a:r>
                      <a:r>
                        <a:rPr lang="en-US" sz="1600" dirty="0" smtClean="0">
                          <a:solidFill>
                            <a:schemeClr val="dk1"/>
                          </a:solidFill>
                          <a:latin typeface="Calibri"/>
                          <a:ea typeface="Calibri"/>
                          <a:cs typeface="Calibri"/>
                          <a:sym typeface="Calibri"/>
                        </a:rPr>
                        <a:t>() </a:t>
                      </a:r>
                      <a:endParaRPr lang="en-US" sz="1600" dirty="0"/>
                    </a:p>
                  </a:txBody>
                  <a:tcPr/>
                </a:tc>
                <a:tc>
                  <a:txBody>
                    <a:bodyPr/>
                    <a:lstStyle/>
                    <a:p>
                      <a:endParaRPr lang="en-US" sz="1600" dirty="0"/>
                    </a:p>
                  </a:txBody>
                  <a:tcPr/>
                </a:tc>
                <a:tc>
                  <a:txBody>
                    <a:bodyPr/>
                    <a:lstStyle/>
                    <a:p>
                      <a:endParaRPr lang="en-US" sz="1600" dirty="0"/>
                    </a:p>
                  </a:txBody>
                  <a:tcPr/>
                </a:tc>
              </a:tr>
              <a:tr h="526224">
                <a:tc>
                  <a:txBody>
                    <a:bodyPr/>
                    <a:lstStyle/>
                    <a:p>
                      <a:r>
                        <a:rPr lang="en-US" sz="1600" dirty="0" err="1" smtClean="0"/>
                        <a:t>InsertAtEnd</a:t>
                      </a:r>
                      <a:r>
                        <a:rPr lang="en-US" sz="1600" dirty="0" smtClean="0"/>
                        <a:t>()</a:t>
                      </a:r>
                      <a:endParaRPr lang="en-US" sz="1600" dirty="0"/>
                    </a:p>
                  </a:txBody>
                  <a:tcPr/>
                </a:tc>
                <a:tc>
                  <a:txBody>
                    <a:bodyPr/>
                    <a:lstStyle/>
                    <a:p>
                      <a:endParaRPr lang="en-US" sz="1600" dirty="0"/>
                    </a:p>
                  </a:txBody>
                  <a:tcPr/>
                </a:tc>
                <a:tc>
                  <a:txBody>
                    <a:bodyPr/>
                    <a:lstStyle/>
                    <a:p>
                      <a:endParaRPr lang="en-US" sz="1600" dirty="0"/>
                    </a:p>
                  </a:txBody>
                  <a:tcPr/>
                </a:tc>
              </a:tr>
              <a:tr h="526224">
                <a:tc>
                  <a:txBody>
                    <a:bodyPr/>
                    <a:lstStyle/>
                    <a:p>
                      <a:r>
                        <a:rPr lang="en-US" sz="1600" dirty="0" err="1" smtClean="0"/>
                        <a:t>DeleteFromBeg</a:t>
                      </a:r>
                      <a:r>
                        <a:rPr lang="en-US" sz="1600" dirty="0" smtClean="0"/>
                        <a:t>()</a:t>
                      </a:r>
                      <a:endParaRPr lang="en-US" sz="1600" dirty="0"/>
                    </a:p>
                  </a:txBody>
                  <a:tcPr/>
                </a:tc>
                <a:tc>
                  <a:txBody>
                    <a:bodyPr/>
                    <a:lstStyle/>
                    <a:p>
                      <a:endParaRPr lang="en-US" sz="1600" dirty="0"/>
                    </a:p>
                  </a:txBody>
                  <a:tcPr/>
                </a:tc>
                <a:tc>
                  <a:txBody>
                    <a:bodyPr/>
                    <a:lstStyle/>
                    <a:p>
                      <a:endParaRPr lang="en-US" sz="1600" dirty="0"/>
                    </a:p>
                  </a:txBody>
                  <a:tcPr/>
                </a:tc>
              </a:tr>
              <a:tr h="526224">
                <a:tc>
                  <a:txBody>
                    <a:bodyPr/>
                    <a:lstStyle/>
                    <a:p>
                      <a:r>
                        <a:rPr lang="en-US" sz="1600" dirty="0" err="1" smtClean="0"/>
                        <a:t>DeleteFrom</a:t>
                      </a:r>
                      <a:r>
                        <a:rPr lang="en-US" sz="1600" baseline="0" dirty="0" err="1" smtClean="0"/>
                        <a:t>End</a:t>
                      </a:r>
                      <a:r>
                        <a:rPr lang="en-US" sz="1600" baseline="0" dirty="0" smtClean="0"/>
                        <a:t>()</a:t>
                      </a:r>
                      <a:endParaRPr lang="en-US" sz="1600" dirty="0"/>
                    </a:p>
                  </a:txBody>
                  <a:tcPr/>
                </a:tc>
                <a:tc>
                  <a:txBody>
                    <a:bodyPr/>
                    <a:lstStyle/>
                    <a:p>
                      <a:endParaRPr lang="en-US" sz="1600" dirty="0"/>
                    </a:p>
                  </a:txBody>
                  <a:tcPr/>
                </a:tc>
                <a:tc>
                  <a:txBody>
                    <a:bodyPr/>
                    <a:lstStyle/>
                    <a:p>
                      <a:endParaRPr lang="en-US" sz="1600" dirty="0"/>
                    </a:p>
                  </a:txBody>
                  <a:tcPr/>
                </a:tc>
              </a:tr>
            </a:tbl>
          </a:graphicData>
        </a:graphic>
      </p:graphicFrame>
      <p:graphicFrame>
        <p:nvGraphicFramePr>
          <p:cNvPr id="7" name="Table 6"/>
          <p:cNvGraphicFramePr>
            <a:graphicFrameLocks noGrp="1"/>
          </p:cNvGraphicFramePr>
          <p:nvPr/>
        </p:nvGraphicFramePr>
        <p:xfrm>
          <a:off x="2839844" y="2118733"/>
          <a:ext cx="5279935" cy="624468"/>
        </p:xfrm>
        <a:graphic>
          <a:graphicData uri="http://schemas.openxmlformats.org/drawingml/2006/table">
            <a:tbl>
              <a:tblPr firstRow="1" bandRow="1">
                <a:tableStyleId>{A888EFA4-681F-41A3-9753-8F945616F50C}</a:tableStyleId>
              </a:tblPr>
              <a:tblGrid>
                <a:gridCol w="2734253"/>
                <a:gridCol w="2545682"/>
              </a:tblGrid>
              <a:tr h="624468">
                <a:tc>
                  <a:txBody>
                    <a:bodyPr/>
                    <a:lstStyle/>
                    <a:p>
                      <a:r>
                        <a:rPr lang="en-US" sz="1600" dirty="0" smtClean="0"/>
                        <a:t>O(n)</a:t>
                      </a:r>
                      <a:endParaRPr lang="en-US" sz="1600" dirty="0"/>
                    </a:p>
                  </a:txBody>
                  <a:tcPr/>
                </a:tc>
                <a:tc>
                  <a:txBody>
                    <a:bodyPr/>
                    <a:lstStyle/>
                    <a:p>
                      <a:r>
                        <a:rPr lang="en-US" sz="1600" dirty="0" smtClean="0"/>
                        <a:t>O(1)</a:t>
                      </a:r>
                      <a:endParaRPr lang="en-US" sz="1600" dirty="0"/>
                    </a:p>
                  </a:txBody>
                  <a:tcPr/>
                </a:tc>
              </a:tr>
            </a:tbl>
          </a:graphicData>
        </a:graphic>
      </p:graphicFrame>
      <p:graphicFrame>
        <p:nvGraphicFramePr>
          <p:cNvPr id="8" name="Table 7"/>
          <p:cNvGraphicFramePr>
            <a:graphicFrameLocks noGrp="1"/>
          </p:cNvGraphicFramePr>
          <p:nvPr/>
        </p:nvGraphicFramePr>
        <p:xfrm>
          <a:off x="2839818" y="2735120"/>
          <a:ext cx="5279935" cy="526224"/>
        </p:xfrm>
        <a:graphic>
          <a:graphicData uri="http://schemas.openxmlformats.org/drawingml/2006/table">
            <a:tbl>
              <a:tblPr firstRow="1" bandRow="1">
                <a:tableStyleId>{A888EFA4-681F-41A3-9753-8F945616F50C}</a:tableStyleId>
              </a:tblPr>
              <a:tblGrid>
                <a:gridCol w="2734253"/>
                <a:gridCol w="2545682"/>
              </a:tblGrid>
              <a:tr h="526224">
                <a:tc>
                  <a:txBody>
                    <a:bodyPr/>
                    <a:lstStyle/>
                    <a:p>
                      <a:r>
                        <a:rPr lang="en-US" sz="1600" dirty="0" smtClean="0"/>
                        <a:t>O(n)</a:t>
                      </a:r>
                      <a:endParaRPr lang="en-US" sz="1600" dirty="0"/>
                    </a:p>
                  </a:txBody>
                  <a:tcPr/>
                </a:tc>
                <a:tc>
                  <a:txBody>
                    <a:bodyPr/>
                    <a:lstStyle/>
                    <a:p>
                      <a:r>
                        <a:rPr lang="en-US" sz="1600" dirty="0" smtClean="0"/>
                        <a:t>O(1)</a:t>
                      </a:r>
                      <a:endParaRPr lang="en-US" sz="1600" dirty="0"/>
                    </a:p>
                  </a:txBody>
                  <a:tcPr/>
                </a:tc>
              </a:tr>
            </a:tbl>
          </a:graphicData>
        </a:graphic>
      </p:graphicFrame>
      <p:graphicFrame>
        <p:nvGraphicFramePr>
          <p:cNvPr id="9" name="Table 8"/>
          <p:cNvGraphicFramePr>
            <a:graphicFrameLocks noGrp="1"/>
          </p:cNvGraphicFramePr>
          <p:nvPr/>
        </p:nvGraphicFramePr>
        <p:xfrm>
          <a:off x="2839818" y="3270368"/>
          <a:ext cx="5279935" cy="526224"/>
        </p:xfrm>
        <a:graphic>
          <a:graphicData uri="http://schemas.openxmlformats.org/drawingml/2006/table">
            <a:tbl>
              <a:tblPr firstRow="1" bandRow="1">
                <a:tableStyleId>{A888EFA4-681F-41A3-9753-8F945616F50C}</a:tableStyleId>
              </a:tblPr>
              <a:tblGrid>
                <a:gridCol w="2734253"/>
                <a:gridCol w="2545682"/>
              </a:tblGrid>
              <a:tr h="526224">
                <a:tc>
                  <a:txBody>
                    <a:bodyPr/>
                    <a:lstStyle/>
                    <a:p>
                      <a:r>
                        <a:rPr lang="en-US" sz="1600" dirty="0" smtClean="0"/>
                        <a:t>O(n)</a:t>
                      </a:r>
                      <a:endParaRPr lang="en-US" sz="1600" dirty="0"/>
                    </a:p>
                  </a:txBody>
                  <a:tcPr/>
                </a:tc>
                <a:tc>
                  <a:txBody>
                    <a:bodyPr/>
                    <a:lstStyle/>
                    <a:p>
                      <a:r>
                        <a:rPr lang="en-US" sz="1600" dirty="0" smtClean="0"/>
                        <a:t>O(1)</a:t>
                      </a:r>
                      <a:endParaRPr lang="en-US" sz="1600" dirty="0"/>
                    </a:p>
                  </a:txBody>
                  <a:tcPr/>
                </a:tc>
              </a:tr>
            </a:tbl>
          </a:graphicData>
        </a:graphic>
      </p:graphicFrame>
      <p:graphicFrame>
        <p:nvGraphicFramePr>
          <p:cNvPr id="10" name="Table 9"/>
          <p:cNvGraphicFramePr>
            <a:graphicFrameLocks noGrp="1"/>
          </p:cNvGraphicFramePr>
          <p:nvPr/>
        </p:nvGraphicFramePr>
        <p:xfrm>
          <a:off x="2839818" y="3794451"/>
          <a:ext cx="5279935" cy="526224"/>
        </p:xfrm>
        <a:graphic>
          <a:graphicData uri="http://schemas.openxmlformats.org/drawingml/2006/table">
            <a:tbl>
              <a:tblPr firstRow="1" bandRow="1">
                <a:tableStyleId>{A888EFA4-681F-41A3-9753-8F945616F50C}</a:tableStyleId>
              </a:tblPr>
              <a:tblGrid>
                <a:gridCol w="2734253"/>
                <a:gridCol w="2545682"/>
              </a:tblGrid>
              <a:tr h="526224">
                <a:tc>
                  <a:txBody>
                    <a:bodyPr/>
                    <a:lstStyle/>
                    <a:p>
                      <a:r>
                        <a:rPr lang="en-US" sz="1600" dirty="0" smtClean="0"/>
                        <a:t>O(n)</a:t>
                      </a:r>
                      <a:endParaRPr lang="en-US" sz="1600" dirty="0"/>
                    </a:p>
                  </a:txBody>
                  <a:tcPr/>
                </a:tc>
                <a:tc>
                  <a:txBody>
                    <a:bodyPr/>
                    <a:lstStyle/>
                    <a:p>
                      <a:r>
                        <a:rPr lang="en-US" sz="1600" dirty="0" smtClean="0"/>
                        <a:t>O(n)</a:t>
                      </a:r>
                      <a:endParaRPr lang="en-US"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36"/>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36"/>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Circular Linked list(Insert at beginning)</a:t>
            </a:r>
            <a:endParaRPr sz="2800">
              <a:solidFill>
                <a:srgbClr val="538CD5"/>
              </a:solidFill>
              <a:latin typeface="Arimo"/>
              <a:ea typeface="Arimo"/>
              <a:cs typeface="Arimo"/>
              <a:sym typeface="Arimo"/>
            </a:endParaRPr>
          </a:p>
        </p:txBody>
      </p:sp>
      <p:sp>
        <p:nvSpPr>
          <p:cNvPr id="452" name="Google Shape;452;p36"/>
          <p:cNvSpPr txBox="1"/>
          <p:nvPr/>
        </p:nvSpPr>
        <p:spPr>
          <a:xfrm>
            <a:off x="152400" y="914400"/>
            <a:ext cx="8839200" cy="369327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Algorithm </a:t>
            </a:r>
            <a:r>
              <a:rPr lang="en-US" sz="1800" b="1" i="1" dirty="0" err="1">
                <a:solidFill>
                  <a:schemeClr val="dk1"/>
                </a:solidFill>
                <a:latin typeface="Calibri"/>
                <a:ea typeface="Calibri"/>
                <a:cs typeface="Calibri"/>
                <a:sym typeface="Calibri"/>
              </a:rPr>
              <a:t>InsertBeg_List</a:t>
            </a:r>
            <a:r>
              <a:rPr lang="en-US" sz="1800" b="1" i="1" dirty="0">
                <a:solidFill>
                  <a:schemeClr val="dk1"/>
                </a:solidFill>
                <a:latin typeface="Calibri"/>
                <a:ea typeface="Calibri"/>
                <a:cs typeface="Calibri"/>
                <a:sym typeface="Calibri"/>
              </a:rPr>
              <a:t>(END, info)</a:t>
            </a:r>
            <a:r>
              <a:rPr lang="en-US" sz="1800"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 Allocate memory   </a:t>
            </a:r>
            <a:r>
              <a:rPr lang="en-US" sz="1800" b="1" dirty="0">
                <a:solidFill>
                  <a:srgbClr val="FF0000"/>
                </a:solidFill>
                <a:latin typeface="Calibri"/>
                <a:ea typeface="Calibri"/>
                <a:cs typeface="Calibri"/>
                <a:sym typeface="Calibri"/>
              </a:rPr>
              <a:t>\\allocate memory for new node</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INFO =info     </a:t>
            </a:r>
            <a:r>
              <a:rPr lang="en-US" sz="1800" b="1" dirty="0">
                <a:solidFill>
                  <a:srgbClr val="FF0000"/>
                </a:solidFill>
                <a:latin typeface="Calibri"/>
                <a:ea typeface="Calibri"/>
                <a:cs typeface="Calibri"/>
                <a:sym typeface="Calibri"/>
              </a:rPr>
              <a:t>\\put info in INFO field of new 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END==NULL</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NEXT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Else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NEXT = END-&gt;NEXT</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END-&gt;NEXT = </a:t>
            </a:r>
            <a:r>
              <a:rPr lang="en-US" sz="1800" b="1" dirty="0" err="1" smtClean="0">
                <a:solidFill>
                  <a:schemeClr val="dk1"/>
                </a:solidFill>
                <a:latin typeface="Calibri"/>
                <a:ea typeface="Calibri"/>
                <a:cs typeface="Calibri"/>
                <a:sym typeface="Calibri"/>
              </a:rPr>
              <a:t>New_node</a:t>
            </a:r>
            <a:endParaRPr lang="en-US" sz="1800" b="1" dirty="0" smtClean="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smtClean="0">
                <a:solidFill>
                  <a:schemeClr val="dk1"/>
                </a:solidFill>
                <a:latin typeface="Calibri"/>
                <a:ea typeface="Calibri"/>
                <a:cs typeface="Calibri"/>
                <a:sym typeface="Calibri"/>
              </a:rPr>
              <a:t>Return END</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7"/>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37"/>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Circular Linked list(Insert at the end)</a:t>
            </a:r>
            <a:endParaRPr sz="2800">
              <a:solidFill>
                <a:srgbClr val="538CD5"/>
              </a:solidFill>
              <a:latin typeface="Arimo"/>
              <a:ea typeface="Arimo"/>
              <a:cs typeface="Arimo"/>
              <a:sym typeface="Arimo"/>
            </a:endParaRPr>
          </a:p>
        </p:txBody>
      </p:sp>
      <p:sp>
        <p:nvSpPr>
          <p:cNvPr id="460" name="Google Shape;460;p37"/>
          <p:cNvSpPr/>
          <p:nvPr/>
        </p:nvSpPr>
        <p:spPr>
          <a:xfrm>
            <a:off x="228600" y="838200"/>
            <a:ext cx="7315200" cy="34162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dirty="0">
                <a:solidFill>
                  <a:schemeClr val="dk1"/>
                </a:solidFill>
                <a:latin typeface="Calibri"/>
                <a:ea typeface="Calibri"/>
                <a:cs typeface="Calibri"/>
                <a:sym typeface="Calibri"/>
              </a:rPr>
              <a:t>Algorithm </a:t>
            </a:r>
            <a:r>
              <a:rPr lang="en-US" sz="1800" b="1" i="1" dirty="0" err="1">
                <a:solidFill>
                  <a:schemeClr val="dk1"/>
                </a:solidFill>
                <a:latin typeface="Calibri"/>
                <a:ea typeface="Calibri"/>
                <a:cs typeface="Calibri"/>
                <a:sym typeface="Calibri"/>
              </a:rPr>
              <a:t>InsertAt_Last_List</a:t>
            </a:r>
            <a:r>
              <a:rPr lang="en-US" sz="1800" b="1" i="1" dirty="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END</a:t>
            </a:r>
            <a:r>
              <a:rPr lang="en-US" sz="1800" b="1" i="1" dirty="0">
                <a:solidFill>
                  <a:schemeClr val="dk1"/>
                </a:solidFill>
                <a:latin typeface="Calibri"/>
                <a:ea typeface="Calibri"/>
                <a:cs typeface="Calibri"/>
                <a:sym typeface="Calibri"/>
              </a:rPr>
              <a:t>, info)</a:t>
            </a:r>
            <a:r>
              <a:rPr lang="en-US" sz="1800" dirty="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Node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 Allocate memory   </a:t>
            </a:r>
            <a:r>
              <a:rPr lang="en-US" sz="1800" b="1" dirty="0">
                <a:solidFill>
                  <a:srgbClr val="FF0000"/>
                </a:solidFill>
                <a:latin typeface="Calibri"/>
                <a:ea typeface="Calibri"/>
                <a:cs typeface="Calibri"/>
                <a:sym typeface="Calibri"/>
              </a:rPr>
              <a:t>\\allocate memory for new node</a:t>
            </a:r>
            <a:endParaRPr/>
          </a:p>
          <a:p>
            <a:pPr marL="342900" marR="0" lvl="0" indent="-342900" algn="l" rtl="0">
              <a:spcBef>
                <a:spcPts val="0"/>
              </a:spcBef>
              <a:spcAft>
                <a:spcPts val="0"/>
              </a:spcAft>
              <a:buClr>
                <a:schemeClr val="dk1"/>
              </a:buClr>
              <a:buSzPts val="1800"/>
              <a:buFont typeface="Calibri"/>
              <a:buAutoNum type="arabicPeriod"/>
            </a:pP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INFO =info     </a:t>
            </a:r>
            <a:r>
              <a:rPr lang="en-US" sz="1800" b="1" dirty="0">
                <a:solidFill>
                  <a:srgbClr val="FF0000"/>
                </a:solidFill>
                <a:latin typeface="Calibri"/>
                <a:ea typeface="Calibri"/>
                <a:cs typeface="Calibri"/>
                <a:sym typeface="Calibri"/>
              </a:rPr>
              <a:t>\\put info in INFO field of new node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If END ==NULL</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NEXT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Else</a:t>
            </a:r>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New_node</a:t>
            </a:r>
            <a:r>
              <a:rPr lang="en-US" sz="1800" b="1" dirty="0">
                <a:solidFill>
                  <a:schemeClr val="dk1"/>
                </a:solidFill>
                <a:latin typeface="Calibri"/>
                <a:ea typeface="Calibri"/>
                <a:cs typeface="Calibri"/>
                <a:sym typeface="Calibri"/>
              </a:rPr>
              <a:t> -&gt; NEXT = END </a:t>
            </a:r>
            <a:r>
              <a:rPr lang="en-US" sz="1800" b="1" i="1" dirty="0">
                <a:solidFill>
                  <a:schemeClr val="dk1"/>
                </a:solidFill>
                <a:latin typeface="Calibri"/>
                <a:ea typeface="Calibri"/>
                <a:cs typeface="Calibri"/>
                <a:sym typeface="Calibri"/>
              </a:rPr>
              <a:t>-&gt;NEXT</a:t>
            </a:r>
            <a:endParaRPr/>
          </a:p>
          <a:p>
            <a:pPr marL="342900" marR="0" lvl="0" indent="-342900" algn="l" rtl="0">
              <a:spcBef>
                <a:spcPts val="0"/>
              </a:spcBef>
              <a:spcAft>
                <a:spcPts val="0"/>
              </a:spcAft>
              <a:buClr>
                <a:schemeClr val="dk1"/>
              </a:buClr>
              <a:buSzPts val="1800"/>
              <a:buFont typeface="Calibri"/>
              <a:buAutoNum type="arabicPeriod"/>
            </a:pPr>
            <a:r>
              <a:rPr lang="en-US" sz="1800" b="1" i="1"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END </a:t>
            </a:r>
            <a:r>
              <a:rPr lang="en-US" sz="1800" b="1" i="1" dirty="0">
                <a:solidFill>
                  <a:schemeClr val="dk1"/>
                </a:solidFill>
                <a:latin typeface="Calibri"/>
                <a:ea typeface="Calibri"/>
                <a:cs typeface="Calibri"/>
                <a:sym typeface="Calibri"/>
              </a:rPr>
              <a:t>-&gt;NEXT</a:t>
            </a:r>
            <a:r>
              <a:rPr lang="en-US" sz="1800" b="1" dirty="0">
                <a:solidFill>
                  <a:schemeClr val="dk1"/>
                </a:solidFill>
                <a:latin typeface="Calibri"/>
                <a:ea typeface="Calibri"/>
                <a:cs typeface="Calibri"/>
                <a:sym typeface="Calibri"/>
              </a:rPr>
              <a:t> = </a:t>
            </a:r>
            <a:r>
              <a:rPr lang="en-US" sz="1800" b="1" dirty="0" err="1">
                <a:solidFill>
                  <a:schemeClr val="dk1"/>
                </a:solidFill>
                <a:latin typeface="Calibri"/>
                <a:ea typeface="Calibri"/>
                <a:cs typeface="Calibri"/>
                <a:sym typeface="Calibri"/>
              </a:rPr>
              <a:t>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dirty="0">
                <a:solidFill>
                  <a:schemeClr val="dk1"/>
                </a:solidFill>
                <a:latin typeface="Calibri"/>
                <a:ea typeface="Calibri"/>
                <a:cs typeface="Calibri"/>
                <a:sym typeface="Calibri"/>
              </a:rPr>
              <a:t>           END =</a:t>
            </a:r>
            <a:r>
              <a:rPr lang="en-US" sz="1800" b="1" dirty="0" err="1">
                <a:solidFill>
                  <a:schemeClr val="dk1"/>
                </a:solidFill>
                <a:latin typeface="Calibri"/>
                <a:ea typeface="Calibri"/>
                <a:cs typeface="Calibri"/>
                <a:sym typeface="Calibri"/>
              </a:rPr>
              <a:t>New_node</a:t>
            </a:r>
            <a:r>
              <a:rPr lang="en-US" sz="1800" b="1" dirty="0" smtClean="0">
                <a:solidFill>
                  <a:schemeClr val="dk1"/>
                </a:solidFill>
                <a:latin typeface="Calibri"/>
                <a:ea typeface="Calibri"/>
                <a:cs typeface="Calibri"/>
                <a:sym typeface="Calibri"/>
              </a:rPr>
              <a:t>;</a:t>
            </a:r>
          </a:p>
          <a:p>
            <a:pPr marL="342900" marR="0" lvl="0" indent="-342900" algn="l" rtl="0">
              <a:spcBef>
                <a:spcPts val="0"/>
              </a:spcBef>
              <a:spcAft>
                <a:spcPts val="0"/>
              </a:spcAft>
              <a:buClr>
                <a:schemeClr val="dk1"/>
              </a:buClr>
              <a:buSzPts val="1800"/>
              <a:buFont typeface="Calibri"/>
              <a:buAutoNum type="arabicPeriod"/>
            </a:pPr>
            <a:r>
              <a:rPr lang="en-US" sz="1800" b="1" dirty="0" smtClean="0">
                <a:solidFill>
                  <a:schemeClr val="dk1"/>
                </a:solidFill>
                <a:latin typeface="Calibri"/>
                <a:cs typeface="Calibri"/>
                <a:sym typeface="Calibri"/>
              </a:rPr>
              <a:t>Return END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 calcmode="lin" valueType="num">
                                      <p:cBhvr additive="base">
                                        <p:cTn id="7" dur="500"/>
                                        <p:tgtEl>
                                          <p:spTgt spid="4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38"/>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38"/>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Header Linked list</a:t>
            </a:r>
            <a:endParaRPr sz="2800">
              <a:solidFill>
                <a:srgbClr val="538CD5"/>
              </a:solidFill>
              <a:latin typeface="Arimo"/>
              <a:ea typeface="Arimo"/>
              <a:cs typeface="Arimo"/>
              <a:sym typeface="Arimo"/>
            </a:endParaRPr>
          </a:p>
        </p:txBody>
      </p:sp>
      <p:sp>
        <p:nvSpPr>
          <p:cNvPr id="468" name="Google Shape;468;p38"/>
          <p:cNvSpPr txBox="1"/>
          <p:nvPr/>
        </p:nvSpPr>
        <p:spPr>
          <a:xfrm>
            <a:off x="152400" y="914400"/>
            <a:ext cx="8839200" cy="147732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Header linked list is one more variant of linked list. In Header linked list, we have a special node present at the beginning of the linked list. </a:t>
            </a:r>
            <a:endParaRPr/>
          </a:p>
          <a:p>
            <a:pPr marL="0" marR="0" lvl="0" indent="-11430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Header node keeps information about list like number of nodes, sorted or not sorted etc.</a:t>
            </a:r>
            <a:r>
              <a:rPr lang="en-US" sz="18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469" name="Google Shape;469;p38"/>
          <p:cNvPicPr preferRelativeResize="0"/>
          <p:nvPr/>
        </p:nvPicPr>
        <p:blipFill rotWithShape="1">
          <a:blip r:embed="rId3">
            <a:alphaModFix/>
          </a:blip>
          <a:srcRect/>
          <a:stretch/>
        </p:blipFill>
        <p:spPr>
          <a:xfrm>
            <a:off x="457200" y="1828800"/>
            <a:ext cx="8305800" cy="44958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39"/>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39"/>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Application of Linked list</a:t>
            </a:r>
            <a:endParaRPr/>
          </a:p>
        </p:txBody>
      </p:sp>
      <p:sp>
        <p:nvSpPr>
          <p:cNvPr id="477" name="Google Shape;477;p39"/>
          <p:cNvSpPr txBox="1"/>
          <p:nvPr/>
        </p:nvSpPr>
        <p:spPr>
          <a:xfrm>
            <a:off x="152400" y="914400"/>
            <a:ext cx="8839200"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39"/>
          <p:cNvSpPr/>
          <p:nvPr/>
        </p:nvSpPr>
        <p:spPr>
          <a:xfrm>
            <a:off x="304800" y="838200"/>
            <a:ext cx="7543800" cy="341632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To implement scheduling algorithms in Operating Systems</a:t>
            </a:r>
            <a:endParaRPr/>
          </a:p>
          <a:p>
            <a:pPr marL="0" marR="0" lvl="0" indent="-11430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To represent sparse matrices</a:t>
            </a:r>
            <a:endParaRPr/>
          </a:p>
          <a:p>
            <a:pPr marL="0" marR="0" lvl="0" indent="-11430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To implement other data structures like stack, queue, tree etc.</a:t>
            </a:r>
            <a:endParaRPr/>
          </a:p>
          <a:p>
            <a:pPr marL="0" marR="0" lvl="0" indent="-11430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To manipulate polynomials</a:t>
            </a:r>
            <a:endParaRPr/>
          </a:p>
          <a:p>
            <a:pPr marL="0" marR="0" lvl="0" indent="-114300" algn="l" rtl="0">
              <a:spcBef>
                <a:spcPts val="0"/>
              </a:spcBef>
              <a:spcAft>
                <a:spcPts val="0"/>
              </a:spcAft>
              <a:buClr>
                <a:schemeClr val="dk1"/>
              </a:buClr>
              <a:buSzPts val="1800"/>
              <a:buFont typeface="Noto Sans Symbols"/>
              <a:buChar char="⮚"/>
            </a:pPr>
            <a:r>
              <a:rPr lang="en-US" sz="1800" b="1" i="1" dirty="0">
                <a:solidFill>
                  <a:schemeClr val="dk1"/>
                </a:solidFill>
                <a:latin typeface="Calibri"/>
                <a:ea typeface="Calibri"/>
                <a:cs typeface="Calibri"/>
                <a:sym typeface="Calibri"/>
              </a:rPr>
              <a:t>In image viewer</a:t>
            </a:r>
            <a:r>
              <a:rPr lang="en-US" sz="1800" dirty="0">
                <a:solidFill>
                  <a:schemeClr val="dk1"/>
                </a:solidFill>
                <a:latin typeface="Calibri"/>
                <a:ea typeface="Calibri"/>
                <a:cs typeface="Calibri"/>
                <a:sym typeface="Calibri"/>
              </a:rPr>
              <a:t> – Previous and next images are linked, hence can be accessed by next and previous button. Open a folder that has images. Use Microsoft Image Viewer to view the images. In the User Interface, '-&gt;' button is your </a:t>
            </a:r>
            <a:r>
              <a:rPr lang="en-US" sz="1800" b="1" dirty="0">
                <a:solidFill>
                  <a:schemeClr val="dk1"/>
                </a:solidFill>
                <a:latin typeface="Calibri"/>
                <a:ea typeface="Calibri"/>
                <a:cs typeface="Calibri"/>
                <a:sym typeface="Calibri"/>
              </a:rPr>
              <a:t>node-&gt;next</a:t>
            </a:r>
            <a:r>
              <a:rPr lang="en-US" sz="1800" dirty="0">
                <a:solidFill>
                  <a:schemeClr val="dk1"/>
                </a:solidFill>
                <a:latin typeface="Calibri"/>
                <a:ea typeface="Calibri"/>
                <a:cs typeface="Calibri"/>
                <a:sym typeface="Calibri"/>
              </a:rPr>
              <a:t>; The '&lt;-' button is your </a:t>
            </a:r>
            <a:r>
              <a:rPr lang="en-US" sz="1800" b="1" dirty="0">
                <a:solidFill>
                  <a:schemeClr val="dk1"/>
                </a:solidFill>
                <a:latin typeface="Calibri"/>
                <a:ea typeface="Calibri"/>
                <a:cs typeface="Calibri"/>
                <a:sym typeface="Calibri"/>
              </a:rPr>
              <a:t>node-&gt;prev.</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other application visit following link:</a:t>
            </a:r>
            <a:endParaRPr/>
          </a:p>
          <a:p>
            <a:pPr marL="0" marR="0" lvl="0" indent="0" algn="l" rtl="0">
              <a:spcBef>
                <a:spcPts val="0"/>
              </a:spcBef>
              <a:spcAft>
                <a:spcPts val="0"/>
              </a:spcAft>
              <a:buNone/>
            </a:pPr>
            <a:r>
              <a:rPr lang="en-US" sz="1800" dirty="0">
                <a:solidFill>
                  <a:srgbClr val="FF0000"/>
                </a:solidFill>
                <a:latin typeface="Calibri"/>
                <a:ea typeface="Calibri"/>
                <a:cs typeface="Calibri"/>
                <a:sym typeface="Calibri"/>
              </a:rPr>
              <a:t>https://www.geeksforgeeks.org/applications-of-linked-list-data-structure/</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4"/>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Operations on linear linked list</a:t>
            </a:r>
            <a:endParaRPr sz="2800">
              <a:solidFill>
                <a:srgbClr val="538CD5"/>
              </a:solidFill>
              <a:latin typeface="Arimo"/>
              <a:ea typeface="Arimo"/>
              <a:cs typeface="Arimo"/>
              <a:sym typeface="Arimo"/>
            </a:endParaRPr>
          </a:p>
        </p:txBody>
      </p:sp>
      <p:sp>
        <p:nvSpPr>
          <p:cNvPr id="130" name="Google Shape;130;p4"/>
          <p:cNvSpPr txBox="1"/>
          <p:nvPr/>
        </p:nvSpPr>
        <p:spPr>
          <a:xfrm>
            <a:off x="228600" y="914400"/>
            <a:ext cx="8610600" cy="313932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Creating empty linked list</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Traversing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Insertion</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Deletion</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Searching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Sorting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5"/>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Creating a linked list</a:t>
            </a:r>
            <a:endParaRPr sz="2800">
              <a:solidFill>
                <a:srgbClr val="538CD5"/>
              </a:solidFill>
              <a:latin typeface="Arimo"/>
              <a:ea typeface="Arimo"/>
              <a:cs typeface="Arimo"/>
              <a:sym typeface="Arimo"/>
            </a:endParaRPr>
          </a:p>
        </p:txBody>
      </p:sp>
      <p:sp>
        <p:nvSpPr>
          <p:cNvPr id="138" name="Google Shape;138;p5"/>
          <p:cNvSpPr txBox="1"/>
          <p:nvPr/>
        </p:nvSpPr>
        <p:spPr>
          <a:xfrm>
            <a:off x="304800" y="914400"/>
            <a:ext cx="8610600" cy="54476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2000" b="1">
              <a:solidFill>
                <a:srgbClr val="FF0000"/>
              </a:solidFill>
              <a:latin typeface="Calibri"/>
              <a:ea typeface="Calibri"/>
              <a:cs typeface="Calibri"/>
              <a:sym typeface="Calibri"/>
            </a:endParaRPr>
          </a:p>
          <a:p>
            <a:pPr marL="0" marR="0" lvl="0" indent="0" algn="l" rtl="0">
              <a:lnSpc>
                <a:spcPct val="150000"/>
              </a:lnSpc>
              <a:spcBef>
                <a:spcPts val="0"/>
              </a:spcBef>
              <a:spcAft>
                <a:spcPts val="0"/>
              </a:spcAft>
              <a:buNone/>
            </a:pPr>
            <a:endParaRPr sz="2000" b="1">
              <a:solidFill>
                <a:srgbClr val="FF0000"/>
              </a:solidFill>
              <a:latin typeface="Calibri"/>
              <a:ea typeface="Calibri"/>
              <a:cs typeface="Calibri"/>
              <a:sym typeface="Calibri"/>
            </a:endParaRPr>
          </a:p>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b="1" i="1">
                <a:solidFill>
                  <a:schemeClr val="dk1"/>
                </a:solidFill>
                <a:latin typeface="Calibri"/>
                <a:ea typeface="Calibri"/>
                <a:cs typeface="Calibri"/>
                <a:sym typeface="Calibri"/>
              </a:rPr>
              <a:t>Algorithm Create_List()  </a:t>
            </a:r>
            <a:endParaRPr sz="18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a:t>
            </a:r>
            <a:r>
              <a:rPr lang="en-US" sz="1800">
                <a:solidFill>
                  <a:schemeClr val="dk1"/>
                </a:solidFill>
                <a:latin typeface="Calibri"/>
                <a:ea typeface="Calibri"/>
                <a:cs typeface="Calibri"/>
                <a:sym typeface="Calibri"/>
              </a:rPr>
              <a:t> START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START= </a:t>
            </a:r>
            <a:r>
              <a:rPr lang="en-US" sz="1800" i="1">
                <a:solidFill>
                  <a:schemeClr val="dk1"/>
                </a:solidFill>
                <a:latin typeface="Calibri"/>
                <a:ea typeface="Calibri"/>
                <a:cs typeface="Calibri"/>
                <a:sym typeface="Calibri"/>
              </a:rPr>
              <a:t>NULL</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i="1">
                <a:solidFill>
                  <a:schemeClr val="dk1"/>
                </a:solidFill>
                <a:latin typeface="Calibri"/>
                <a:ea typeface="Calibri"/>
                <a:cs typeface="Calibri"/>
                <a:sym typeface="Calibri"/>
              </a:rPr>
              <a:t>Return </a:t>
            </a:r>
            <a:r>
              <a:rPr lang="en-US" sz="1800">
                <a:solidFill>
                  <a:schemeClr val="dk1"/>
                </a:solidFill>
                <a:latin typeface="Calibri"/>
                <a:ea typeface="Calibri"/>
                <a:cs typeface="Calibri"/>
                <a:sym typeface="Calibri"/>
              </a:rPr>
              <a:t>START</a:t>
            </a:r>
            <a:endParaRPr sz="1800" i="1">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342900" marR="0" lvl="0" indent="-342900" algn="l" rtl="0">
              <a:lnSpc>
                <a:spcPct val="150000"/>
              </a:lnSpc>
              <a:spcBef>
                <a:spcPts val="0"/>
              </a:spcBef>
              <a:spcAft>
                <a:spcPts val="0"/>
              </a:spcAft>
              <a:buNone/>
            </a:pPr>
            <a:r>
              <a:rPr lang="en-US" sz="1800">
                <a:solidFill>
                  <a:schemeClr val="dk1"/>
                </a:solidFill>
                <a:latin typeface="Calibri"/>
                <a:ea typeface="Calibri"/>
                <a:cs typeface="Calibri"/>
                <a:sym typeface="Calibri"/>
              </a:rPr>
              <a:t>This function creates an empty linked list where START is a pointer pointing to created list. </a:t>
            </a:r>
            <a:endParaRPr/>
          </a:p>
          <a:p>
            <a:pPr marL="342900" marR="0" lvl="0" indent="-34290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p:nvPr/>
        </p:nvSpPr>
        <p:spPr>
          <a:xfrm>
            <a:off x="3657600" y="2971800"/>
            <a:ext cx="4419600" cy="2123658"/>
          </a:xfrm>
          <a:prstGeom prst="rect">
            <a:avLst/>
          </a:prstGeom>
          <a:noFill/>
          <a:ln w="9525" cap="flat" cmpd="sng">
            <a:solidFill>
              <a:schemeClr val="accent1"/>
            </a:solidFill>
            <a:prstDash val="solid"/>
            <a:miter lim="800000"/>
            <a:headEnd type="none" w="sm" len="sm"/>
            <a:tailEnd type="none" w="sm" len="sm"/>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//C program </a:t>
            </a: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struct Node* </a:t>
            </a:r>
            <a:r>
              <a:rPr lang="en-US" sz="2000" b="1">
                <a:solidFill>
                  <a:srgbClr val="000000"/>
                </a:solidFill>
                <a:latin typeface="Calibri"/>
                <a:ea typeface="Calibri"/>
                <a:cs typeface="Calibri"/>
                <a:sym typeface="Calibri"/>
              </a:rPr>
              <a:t> </a:t>
            </a:r>
            <a:r>
              <a:rPr lang="en-US" sz="2000" b="1">
                <a:solidFill>
                  <a:schemeClr val="dk1"/>
                </a:solidFill>
                <a:latin typeface="Calibri"/>
                <a:ea typeface="Calibri"/>
                <a:cs typeface="Calibri"/>
                <a:sym typeface="Calibri"/>
              </a:rPr>
              <a:t>Create_List(</a:t>
            </a:r>
            <a:r>
              <a:rPr lang="en-US" sz="2000" b="1">
                <a:solidFill>
                  <a:srgbClr val="000000"/>
                </a:solidFill>
                <a:latin typeface="Calibri"/>
                <a:ea typeface="Calibri"/>
                <a:cs typeface="Calibri"/>
                <a:sym typeface="Calibri"/>
              </a:rPr>
              <a:t>)</a:t>
            </a:r>
            <a:endParaRPr sz="2000" b="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   </a:t>
            </a:r>
            <a:r>
              <a:rPr lang="en-US" sz="2000" b="1">
                <a:solidFill>
                  <a:schemeClr val="dk1"/>
                </a:solidFill>
                <a:latin typeface="Calibri"/>
                <a:ea typeface="Calibri"/>
                <a:cs typeface="Calibri"/>
                <a:sym typeface="Calibri"/>
              </a:rPr>
              <a:t>struct Node *</a:t>
            </a:r>
            <a:r>
              <a:rPr lang="en-US" sz="2000">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 S</a:t>
            </a:r>
            <a:r>
              <a:rPr lang="en-US" sz="2000" b="1" i="1">
                <a:solidFill>
                  <a:schemeClr val="dk1"/>
                </a:solidFill>
                <a:latin typeface="Calibri"/>
                <a:ea typeface="Calibri"/>
                <a:cs typeface="Calibri"/>
                <a:sym typeface="Calibri"/>
              </a:rPr>
              <a:t>TART</a:t>
            </a:r>
            <a:r>
              <a:rPr lang="en-US" sz="2000" b="1">
                <a:solidFill>
                  <a:srgbClr val="000000"/>
                </a:solidFill>
                <a:latin typeface="Calibri"/>
                <a:ea typeface="Calibri"/>
                <a:cs typeface="Calibri"/>
                <a:sym typeface="Calibri"/>
              </a:rPr>
              <a:t>;</a:t>
            </a:r>
            <a:endParaRPr/>
          </a:p>
          <a:p>
            <a:pPr marL="0" marR="0" lvl="0" indent="0" algn="l" rtl="0">
              <a:spcBef>
                <a:spcPts val="0"/>
              </a:spcBef>
              <a:spcAft>
                <a:spcPts val="0"/>
              </a:spcAft>
              <a:buNone/>
            </a:pPr>
            <a:r>
              <a:rPr lang="en-US" sz="2000" b="1">
                <a:solidFill>
                  <a:srgbClr val="000000"/>
                </a:solidFill>
                <a:latin typeface="Calibri"/>
                <a:ea typeface="Calibri"/>
                <a:cs typeface="Calibri"/>
                <a:sym typeface="Calibri"/>
              </a:rPr>
              <a:t>    S</a:t>
            </a:r>
            <a:r>
              <a:rPr lang="en-US" sz="2000" b="1" i="1">
                <a:solidFill>
                  <a:schemeClr val="dk1"/>
                </a:solidFill>
                <a:latin typeface="Calibri"/>
                <a:ea typeface="Calibri"/>
                <a:cs typeface="Calibri"/>
                <a:sym typeface="Calibri"/>
              </a:rPr>
              <a:t>TART=</a:t>
            </a:r>
            <a:r>
              <a:rPr lang="en-US" sz="2000" b="0" i="0" u="none" strike="noStrike" cap="none">
                <a:solidFill>
                  <a:srgbClr val="000000"/>
                </a:solidFill>
                <a:latin typeface="Calibri"/>
                <a:ea typeface="Calibri"/>
                <a:cs typeface="Calibri"/>
                <a:sym typeface="Calibri"/>
              </a:rPr>
              <a:t> NULL;</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    return </a:t>
            </a:r>
            <a:r>
              <a:rPr lang="en-US" sz="2000" b="1">
                <a:solidFill>
                  <a:srgbClr val="000000"/>
                </a:solidFill>
                <a:latin typeface="Calibri"/>
                <a:ea typeface="Calibri"/>
                <a:cs typeface="Calibri"/>
                <a:sym typeface="Calibri"/>
              </a:rPr>
              <a:t>S</a:t>
            </a:r>
            <a:r>
              <a:rPr lang="en-US" sz="2000" b="1" i="1">
                <a:solidFill>
                  <a:schemeClr val="dk1"/>
                </a:solidFill>
                <a:latin typeface="Calibri"/>
                <a:ea typeface="Calibri"/>
                <a:cs typeface="Calibri"/>
                <a:sym typeface="Calibri"/>
              </a:rPr>
              <a:t>TART;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40" name="Google Shape;140;p5"/>
          <p:cNvSpPr/>
          <p:nvPr/>
        </p:nvSpPr>
        <p:spPr>
          <a:xfrm>
            <a:off x="457200" y="838200"/>
            <a:ext cx="4114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struct Node{</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int INFO;</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struct Node *NEXT;</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4"/>
        <p:cNvGrpSpPr/>
        <p:nvPr/>
      </p:nvGrpSpPr>
      <p:grpSpPr>
        <a:xfrm>
          <a:off x="0" y="0"/>
          <a:ext cx="0" cy="0"/>
          <a:chOff x="0" y="0"/>
          <a:chExt cx="0" cy="0"/>
        </a:xfrm>
      </p:grpSpPr>
      <p:sp>
        <p:nvSpPr>
          <p:cNvPr id="145" name="Google Shape;145;p6"/>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6"/>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6"/>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Traversing of linked list</a:t>
            </a:r>
            <a:endParaRPr sz="2800">
              <a:solidFill>
                <a:srgbClr val="538CD5"/>
              </a:solidFill>
              <a:latin typeface="Arimo"/>
              <a:ea typeface="Arimo"/>
              <a:cs typeface="Arimo"/>
              <a:sym typeface="Arimo"/>
            </a:endParaRPr>
          </a:p>
        </p:txBody>
      </p:sp>
      <p:sp>
        <p:nvSpPr>
          <p:cNvPr id="148" name="Google Shape;148;p6"/>
          <p:cNvSpPr txBox="1"/>
          <p:nvPr/>
        </p:nvSpPr>
        <p:spPr>
          <a:xfrm>
            <a:off x="228600" y="685800"/>
            <a:ext cx="8610600" cy="161582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1">
                <a:solidFill>
                  <a:schemeClr val="dk1"/>
                </a:solidFill>
                <a:latin typeface="Calibri"/>
                <a:ea typeface="Calibri"/>
                <a:cs typeface="Calibri"/>
                <a:sym typeface="Calibri"/>
              </a:rPr>
              <a:t>Traversing the Linked List:</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This function visits each node of linked list only once. </a:t>
            </a:r>
            <a:r>
              <a:rPr lang="en-US" sz="1800" b="1">
                <a:solidFill>
                  <a:schemeClr val="dk1"/>
                </a:solidFill>
                <a:latin typeface="Calibri"/>
                <a:ea typeface="Calibri"/>
                <a:cs typeface="Calibri"/>
                <a:sym typeface="Calibri"/>
              </a:rPr>
              <a:t>Temp</a:t>
            </a:r>
            <a:r>
              <a:rPr lang="en-US" sz="1800">
                <a:solidFill>
                  <a:schemeClr val="dk1"/>
                </a:solidFill>
                <a:latin typeface="Calibri"/>
                <a:ea typeface="Calibri"/>
                <a:cs typeface="Calibri"/>
                <a:sym typeface="Calibri"/>
              </a:rPr>
              <a:t> is a temporary pointer to node. </a:t>
            </a:r>
            <a:r>
              <a:rPr lang="en-US" sz="1800" b="1">
                <a:solidFill>
                  <a:schemeClr val="dk1"/>
                </a:solidFill>
                <a:latin typeface="Calibri"/>
                <a:ea typeface="Calibri"/>
                <a:cs typeface="Calibri"/>
                <a:sym typeface="Calibri"/>
              </a:rPr>
              <a:t>START</a:t>
            </a:r>
            <a:r>
              <a:rPr lang="en-US" sz="1800">
                <a:solidFill>
                  <a:schemeClr val="dk1"/>
                </a:solidFill>
                <a:latin typeface="Calibri"/>
                <a:ea typeface="Calibri"/>
                <a:cs typeface="Calibri"/>
                <a:sym typeface="Calibri"/>
              </a:rPr>
              <a:t> is the pointer pointing to starting of list.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txBox="1"/>
          <p:nvPr/>
        </p:nvSpPr>
        <p:spPr>
          <a:xfrm>
            <a:off x="304800" y="2362200"/>
            <a:ext cx="3581400" cy="2031325"/>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Traverse_List(START)</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a:t>
            </a:r>
            <a:r>
              <a:rPr lang="en-US" sz="1800">
                <a:solidFill>
                  <a:schemeClr val="dk1"/>
                </a:solidFill>
                <a:latin typeface="Calibri"/>
                <a:ea typeface="Calibri"/>
                <a:cs typeface="Calibri"/>
                <a:sym typeface="Calibri"/>
              </a:rPr>
              <a:t>  Temp</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Temp = START</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While (Temp != </a:t>
            </a:r>
            <a:r>
              <a:rPr lang="en-US" sz="1800" i="1">
                <a:solidFill>
                  <a:schemeClr val="dk1"/>
                </a:solidFill>
                <a:latin typeface="Calibri"/>
                <a:ea typeface="Calibri"/>
                <a:cs typeface="Calibri"/>
                <a:sym typeface="Calibri"/>
              </a:rPr>
              <a:t>NULL</a:t>
            </a:r>
            <a:r>
              <a:rPr lang="en-US" sz="18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Print Temp -&gt; INFO 	</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Temp = Temp -&gt; NEXT</a:t>
            </a:r>
            <a:endParaRPr sz="1800" i="1">
              <a:solidFill>
                <a:schemeClr val="dk1"/>
              </a:solidFill>
              <a:latin typeface="Calibri"/>
              <a:ea typeface="Calibri"/>
              <a:cs typeface="Calibri"/>
              <a:sym typeface="Calibri"/>
            </a:endParaRPr>
          </a:p>
          <a:p>
            <a:pPr marL="342900" marR="0" lvl="0" indent="-34290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4419600" y="2362200"/>
            <a:ext cx="4419600" cy="2923877"/>
          </a:xfrm>
          <a:prstGeom prst="rect">
            <a:avLst/>
          </a:prstGeom>
          <a:noFill/>
          <a:ln w="9525" cap="flat" cmpd="sng">
            <a:solidFill>
              <a:schemeClr val="accent1"/>
            </a:solidFill>
            <a:prstDash val="solid"/>
            <a:miter lim="800000"/>
            <a:headEnd type="none" w="sm" len="sm"/>
            <a:tailEnd type="none" w="sm" len="sm"/>
          </a:ln>
        </p:spPr>
        <p:txBody>
          <a:bodyPr spcFirstLastPara="1" wrap="square" lIns="0" tIns="0" rIns="0" bIns="0" anchor="ctr" anchorCtr="0">
            <a:spAutoFit/>
          </a:bodyPr>
          <a:lstStyle/>
          <a:p>
            <a:pPr marL="0" marR="0" lvl="0" indent="0" algn="l" rtl="0">
              <a:spcBef>
                <a:spcPts val="0"/>
              </a:spcBef>
              <a:spcAft>
                <a:spcPts val="0"/>
              </a:spcAft>
              <a:buNone/>
            </a:pPr>
            <a:r>
              <a:rPr lang="en-US" sz="2000" b="1" i="0" u="none" strike="noStrike" cap="none">
                <a:solidFill>
                  <a:srgbClr val="006699"/>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a:t>
            </a:r>
            <a:r>
              <a:rPr lang="en-US" sz="2000" b="1" i="1">
                <a:solidFill>
                  <a:schemeClr val="dk1"/>
                </a:solidFill>
                <a:latin typeface="Calibri"/>
                <a:ea typeface="Calibri"/>
                <a:cs typeface="Calibri"/>
                <a:sym typeface="Calibri"/>
              </a:rPr>
              <a:t>Traverse_List(struct </a:t>
            </a:r>
            <a:r>
              <a:rPr lang="en-US" sz="2000" b="0" i="0" u="none" strike="noStrike" cap="none">
                <a:solidFill>
                  <a:srgbClr val="000000"/>
                </a:solidFill>
                <a:latin typeface="Calibri"/>
                <a:ea typeface="Calibri"/>
                <a:cs typeface="Calibri"/>
                <a:sym typeface="Calibri"/>
              </a:rPr>
              <a:t>Node* </a:t>
            </a:r>
            <a:r>
              <a:rPr lang="en-US" sz="2000" b="1" i="0" u="none" strike="noStrike" cap="none">
                <a:solidFill>
                  <a:srgbClr val="000000"/>
                </a:solidFill>
                <a:latin typeface="Calibri"/>
                <a:ea typeface="Calibri"/>
                <a:cs typeface="Calibri"/>
                <a:sym typeface="Calibri"/>
              </a:rPr>
              <a:t>S</a:t>
            </a:r>
            <a:r>
              <a:rPr lang="en-US" sz="2000" b="1" i="1">
                <a:solidFill>
                  <a:schemeClr val="dk1"/>
                </a:solidFill>
                <a:latin typeface="Calibri"/>
                <a:ea typeface="Calibri"/>
                <a:cs typeface="Calibri"/>
                <a:sym typeface="Calibri"/>
              </a:rPr>
              <a:t>TART</a:t>
            </a:r>
            <a:r>
              <a:rPr lang="en-US" sz="2000" b="0" i="0" u="none" strike="noStrike" cap="none">
                <a:solidFill>
                  <a:srgbClr val="000000"/>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a:p>
          <a:p>
            <a:pPr marL="0" marR="0" lvl="0" indent="0" algn="l" rtl="0">
              <a:spcBef>
                <a:spcPts val="0"/>
              </a:spcBef>
              <a:spcAft>
                <a:spcPts val="0"/>
              </a:spcAft>
              <a:buNone/>
            </a:pPr>
            <a:r>
              <a:rPr lang="en-US" sz="2000">
                <a:solidFill>
                  <a:srgbClr val="000000"/>
                </a:solidFill>
                <a:latin typeface="Calibri"/>
                <a:ea typeface="Calibri"/>
                <a:cs typeface="Calibri"/>
                <a:sym typeface="Calibri"/>
              </a:rPr>
              <a:t> </a:t>
            </a:r>
            <a:r>
              <a:rPr lang="en-US" sz="2000" b="1">
                <a:solidFill>
                  <a:schemeClr val="dk1"/>
                </a:solidFill>
                <a:latin typeface="Calibri"/>
                <a:ea typeface="Calibri"/>
                <a:cs typeface="Calibri"/>
                <a:sym typeface="Calibri"/>
              </a:rPr>
              <a:t>struct Node *</a:t>
            </a:r>
            <a:r>
              <a:rPr lang="en-US" sz="2000">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Temp; //Temp pointer</a:t>
            </a:r>
            <a:endParaRPr/>
          </a:p>
          <a:p>
            <a:pPr marL="0" marR="0" lvl="0" indent="0" algn="l" rtl="0">
              <a:spcBef>
                <a:spcPts val="0"/>
              </a:spcBef>
              <a:spcAft>
                <a:spcPts val="0"/>
              </a:spcAft>
              <a:buNone/>
            </a:pPr>
            <a:r>
              <a:rPr lang="en-US" sz="2000" b="1">
                <a:solidFill>
                  <a:srgbClr val="000000"/>
                </a:solidFill>
                <a:latin typeface="Calibri"/>
                <a:ea typeface="Calibri"/>
                <a:cs typeface="Calibri"/>
                <a:sym typeface="Calibri"/>
              </a:rPr>
              <a:t>Temp= S</a:t>
            </a:r>
            <a:r>
              <a:rPr lang="en-US" sz="2000" b="1" i="1">
                <a:solidFill>
                  <a:schemeClr val="dk1"/>
                </a:solidFill>
                <a:latin typeface="Calibri"/>
                <a:ea typeface="Calibri"/>
                <a:cs typeface="Calibri"/>
                <a:sym typeface="Calibri"/>
              </a:rPr>
              <a:t>TART;</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6699"/>
                </a:solidFill>
                <a:latin typeface="Calibri"/>
                <a:ea typeface="Calibri"/>
                <a:cs typeface="Calibri"/>
                <a:sym typeface="Calibri"/>
              </a:rPr>
              <a:t>while</a:t>
            </a:r>
            <a:r>
              <a:rPr lang="en-US" sz="2000" b="0" i="0" u="none" strike="noStrike" cap="none">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Temp</a:t>
            </a:r>
            <a:r>
              <a:rPr lang="en-US" sz="2000" b="0" i="0" u="none" strike="noStrike" cap="none">
                <a:solidFill>
                  <a:srgbClr val="000000"/>
                </a:solidFill>
                <a:latin typeface="Calibri"/>
                <a:ea typeface="Calibri"/>
                <a:cs typeface="Calibri"/>
                <a:sym typeface="Calibri"/>
              </a:rPr>
              <a:t>!= NULL)</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FF1493"/>
                </a:solidFill>
                <a:latin typeface="Calibri"/>
                <a:ea typeface="Calibri"/>
                <a:cs typeface="Calibri"/>
                <a:sym typeface="Calibri"/>
              </a:rPr>
              <a:t>printf</a:t>
            </a:r>
            <a:r>
              <a:rPr lang="en-US" sz="2000" b="0" i="0" u="none" strike="noStrike" cap="none">
                <a:solidFill>
                  <a:srgbClr val="000000"/>
                </a:solidFill>
                <a:latin typeface="Calibri"/>
                <a:ea typeface="Calibri"/>
                <a:cs typeface="Calibri"/>
                <a:sym typeface="Calibri"/>
              </a:rPr>
              <a:t>(</a:t>
            </a:r>
            <a:r>
              <a:rPr lang="en-US" sz="2000" b="0" i="0" u="none" strike="noStrike" cap="none">
                <a:solidFill>
                  <a:srgbClr val="0000FF"/>
                </a:solidFill>
                <a:latin typeface="Calibri"/>
                <a:ea typeface="Calibri"/>
                <a:cs typeface="Calibri"/>
                <a:sym typeface="Calibri"/>
              </a:rPr>
              <a:t>" %d "</a:t>
            </a:r>
            <a:r>
              <a:rPr lang="en-US" sz="2000" b="0" i="0" u="none" strike="noStrike" cap="none">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Temp </a:t>
            </a:r>
            <a:r>
              <a:rPr lang="en-US" sz="2000" b="0" i="0" u="none" strike="noStrike" cap="none">
                <a:solidFill>
                  <a:srgbClr val="000000"/>
                </a:solidFill>
                <a:latin typeface="Calibri"/>
                <a:ea typeface="Calibri"/>
                <a:cs typeface="Calibri"/>
                <a:sym typeface="Calibri"/>
              </a:rPr>
              <a:t>-&gt;</a:t>
            </a:r>
            <a:r>
              <a:rPr lang="en-US" sz="2000">
                <a:solidFill>
                  <a:schemeClr val="dk1"/>
                </a:solidFill>
                <a:latin typeface="Calibri"/>
                <a:ea typeface="Calibri"/>
                <a:cs typeface="Calibri"/>
                <a:sym typeface="Calibri"/>
              </a:rPr>
              <a:t> INFO </a:t>
            </a:r>
            <a:r>
              <a:rPr lang="en-US" sz="2000" b="0" i="0" u="none" strike="noStrike" cap="none">
                <a:solidFill>
                  <a:srgbClr val="000000"/>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i="0" u="none" strike="noStrike" cap="none">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 Temp </a:t>
            </a:r>
            <a:r>
              <a:rPr lang="en-US" sz="2000" b="0" i="0" u="none" strike="noStrike" cap="none">
                <a:solidFill>
                  <a:srgbClr val="000000"/>
                </a:solidFill>
                <a:latin typeface="Calibri"/>
                <a:ea typeface="Calibri"/>
                <a:cs typeface="Calibri"/>
                <a:sym typeface="Calibri"/>
              </a:rPr>
              <a:t>= </a:t>
            </a:r>
            <a:r>
              <a:rPr lang="en-US" sz="2000" b="1">
                <a:solidFill>
                  <a:srgbClr val="000000"/>
                </a:solidFill>
                <a:latin typeface="Calibri"/>
                <a:ea typeface="Calibri"/>
                <a:cs typeface="Calibri"/>
                <a:sym typeface="Calibri"/>
              </a:rPr>
              <a:t>Temp </a:t>
            </a:r>
            <a:r>
              <a:rPr lang="en-US" sz="2000" b="0" i="0" u="none" strike="noStrike" cap="none">
                <a:solidFill>
                  <a:srgbClr val="000000"/>
                </a:solidFill>
                <a:latin typeface="Calibri"/>
                <a:ea typeface="Calibri"/>
                <a:cs typeface="Calibri"/>
                <a:sym typeface="Calibri"/>
              </a:rPr>
              <a:t>-&gt;</a:t>
            </a:r>
            <a:r>
              <a:rPr lang="en-US" sz="2000">
                <a:solidFill>
                  <a:srgbClr val="000000"/>
                </a:solidFill>
                <a:latin typeface="Calibri"/>
                <a:ea typeface="Calibri"/>
                <a:cs typeface="Calibri"/>
                <a:sym typeface="Calibri"/>
              </a:rPr>
              <a:t>NEXT</a:t>
            </a:r>
            <a:r>
              <a:rPr lang="en-US" sz="2000" b="0" i="0" u="none" strike="noStrike" cap="none">
                <a:solidFill>
                  <a:srgbClr val="000000"/>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Consolas"/>
              <a:buNone/>
            </a:pPr>
            <a:r>
              <a:rPr lang="en-US" sz="1000" b="0" i="0" u="none" strike="noStrike" cap="none">
                <a:solidFill>
                  <a:srgbClr val="000000"/>
                </a:solidFill>
                <a:latin typeface="Consolas"/>
                <a:ea typeface="Consolas"/>
                <a:cs typeface="Consolas"/>
                <a:sym typeface="Consolas"/>
              </a:rPr>
              <a:t>}</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7"/>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7"/>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a:r>
            <a:endParaRPr sz="2800">
              <a:solidFill>
                <a:srgbClr val="538CD5"/>
              </a:solidFill>
              <a:latin typeface="Arimo"/>
              <a:ea typeface="Arimo"/>
              <a:cs typeface="Arimo"/>
              <a:sym typeface="Arimo"/>
            </a:endParaRPr>
          </a:p>
        </p:txBody>
      </p:sp>
      <p:sp>
        <p:nvSpPr>
          <p:cNvPr id="158" name="Google Shape;158;p7"/>
          <p:cNvSpPr txBox="1"/>
          <p:nvPr/>
        </p:nvSpPr>
        <p:spPr>
          <a:xfrm>
            <a:off x="228600" y="685800"/>
            <a:ext cx="8610600" cy="32778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Three ways to insert a node into linked list –</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beginning</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the end (appending node)</a:t>
            </a:r>
            <a:endParaRPr/>
          </a:p>
          <a:p>
            <a:pPr marL="342900" marR="0" lvl="0" indent="-342900" algn="l" rtl="0">
              <a:lnSpc>
                <a:spcPct val="150000"/>
              </a:lnSpc>
              <a:spcBef>
                <a:spcPts val="0"/>
              </a:spcBef>
              <a:spcAft>
                <a:spcPts val="0"/>
              </a:spcAft>
              <a:buClr>
                <a:schemeClr val="dk1"/>
              </a:buClr>
              <a:buSzPts val="1800"/>
              <a:buFont typeface="Calibri"/>
              <a:buAutoNum type="arabicPeriod"/>
            </a:pPr>
            <a:r>
              <a:rPr lang="en-US" sz="1800" b="1" i="1">
                <a:solidFill>
                  <a:schemeClr val="dk1"/>
                </a:solidFill>
                <a:latin typeface="Calibri"/>
                <a:ea typeface="Calibri"/>
                <a:cs typeface="Calibri"/>
                <a:sym typeface="Calibri"/>
              </a:rPr>
              <a:t>Insert at specified location</a:t>
            </a:r>
            <a:endParaRPr/>
          </a:p>
          <a:p>
            <a:pPr marL="342900" marR="0" lvl="0" indent="-34290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b="1" i="1">
              <a:solidFill>
                <a:schemeClr val="dk1"/>
              </a:solidFill>
              <a:latin typeface="Calibri"/>
              <a:ea typeface="Calibri"/>
              <a:cs typeface="Calibri"/>
              <a:sym typeface="Calibri"/>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8"/>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8"/>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beginning of linked list</a:t>
            </a:r>
            <a:endParaRPr sz="2800">
              <a:solidFill>
                <a:srgbClr val="538CD5"/>
              </a:solidFill>
              <a:latin typeface="Arimo"/>
              <a:ea typeface="Arimo"/>
              <a:cs typeface="Arimo"/>
              <a:sym typeface="Arimo"/>
            </a:endParaRPr>
          </a:p>
        </p:txBody>
      </p:sp>
      <p:sp>
        <p:nvSpPr>
          <p:cNvPr id="166" name="Google Shape;166;p8"/>
          <p:cNvSpPr/>
          <p:nvPr/>
        </p:nvSpPr>
        <p:spPr>
          <a:xfrm>
            <a:off x="304800" y="914400"/>
            <a:ext cx="8382000"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In this case, a new node is inserted before the current head node. </a:t>
            </a:r>
            <a:r>
              <a:rPr lang="en-US" sz="2000" b="1" i="1">
                <a:solidFill>
                  <a:schemeClr val="dk1"/>
                </a:solidFill>
                <a:latin typeface="Calibri"/>
                <a:ea typeface="Calibri"/>
                <a:cs typeface="Calibri"/>
                <a:sym typeface="Calibri"/>
              </a:rPr>
              <a:t>Only one next pointer needs to </a:t>
            </a:r>
            <a:r>
              <a:rPr lang="en-US" sz="2000" b="1">
                <a:solidFill>
                  <a:schemeClr val="dk1"/>
                </a:solidFill>
                <a:latin typeface="Calibri"/>
                <a:ea typeface="Calibri"/>
                <a:cs typeface="Calibri"/>
                <a:sym typeface="Calibri"/>
              </a:rPr>
              <a:t>be modified (</a:t>
            </a:r>
            <a:r>
              <a:rPr lang="en-US" sz="2000" b="1" i="1">
                <a:solidFill>
                  <a:schemeClr val="dk1"/>
                </a:solidFill>
                <a:latin typeface="Calibri"/>
                <a:ea typeface="Calibri"/>
                <a:cs typeface="Calibri"/>
                <a:sym typeface="Calibri"/>
              </a:rPr>
              <a:t>new node’s next pointer) and </a:t>
            </a:r>
            <a:r>
              <a:rPr lang="en-US" sz="2000" b="1">
                <a:solidFill>
                  <a:schemeClr val="dk1"/>
                </a:solidFill>
                <a:latin typeface="Calibri"/>
                <a:ea typeface="Calibri"/>
                <a:cs typeface="Calibri"/>
                <a:sym typeface="Calibri"/>
              </a:rPr>
              <a:t>It can be done in two steps:</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Step 1. Update the next pointer of new node, to point to the current head</a:t>
            </a:r>
            <a:endParaRPr sz="1800">
              <a:solidFill>
                <a:schemeClr val="dk1"/>
              </a:solidFill>
              <a:latin typeface="Calibri"/>
              <a:ea typeface="Calibri"/>
              <a:cs typeface="Calibri"/>
              <a:sym typeface="Calibri"/>
            </a:endParaRPr>
          </a:p>
        </p:txBody>
      </p:sp>
      <p:pic>
        <p:nvPicPr>
          <p:cNvPr id="167" name="Google Shape;167;p8"/>
          <p:cNvPicPr preferRelativeResize="0"/>
          <p:nvPr/>
        </p:nvPicPr>
        <p:blipFill rotWithShape="1">
          <a:blip r:embed="rId3">
            <a:alphaModFix/>
          </a:blip>
          <a:srcRect/>
          <a:stretch/>
        </p:blipFill>
        <p:spPr>
          <a:xfrm>
            <a:off x="228600" y="3048000"/>
            <a:ext cx="8496300" cy="1524000"/>
          </a:xfrm>
          <a:prstGeom prst="rect">
            <a:avLst/>
          </a:prstGeom>
          <a:noFill/>
          <a:ln>
            <a:noFill/>
          </a:ln>
        </p:spPr>
      </p:pic>
      <p:pic>
        <p:nvPicPr>
          <p:cNvPr id="168" name="Google Shape;168;p8"/>
          <p:cNvPicPr preferRelativeResize="0"/>
          <p:nvPr/>
        </p:nvPicPr>
        <p:blipFill rotWithShape="1">
          <a:blip r:embed="rId4">
            <a:alphaModFix/>
          </a:blip>
          <a:srcRect/>
          <a:stretch/>
        </p:blipFill>
        <p:spPr>
          <a:xfrm>
            <a:off x="304800" y="5181599"/>
            <a:ext cx="8001001" cy="1371601"/>
          </a:xfrm>
          <a:prstGeom prst="rect">
            <a:avLst/>
          </a:prstGeom>
          <a:noFill/>
          <a:ln>
            <a:noFill/>
          </a:ln>
        </p:spPr>
      </p:pic>
      <p:sp>
        <p:nvSpPr>
          <p:cNvPr id="169" name="Google Shape;169;p8"/>
          <p:cNvSpPr/>
          <p:nvPr/>
        </p:nvSpPr>
        <p:spPr>
          <a:xfrm>
            <a:off x="381000" y="4724400"/>
            <a:ext cx="52915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Step 2. Update head pointer to point to the new node.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p:nvPr/>
        </p:nvSpPr>
        <p:spPr>
          <a:xfrm>
            <a:off x="-45720" y="0"/>
            <a:ext cx="45719" cy="6858000"/>
          </a:xfrm>
          <a:prstGeom prst="rect">
            <a:avLst/>
          </a:prstGeom>
          <a:gradFill>
            <a:gsLst>
              <a:gs pos="0">
                <a:schemeClr val="dk1"/>
              </a:gs>
              <a:gs pos="100000">
                <a:schemeClr val="lt1"/>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9"/>
          <p:cNvSpPr/>
          <p:nvPr/>
        </p:nvSpPr>
        <p:spPr>
          <a:xfrm>
            <a:off x="0" y="685800"/>
            <a:ext cx="9144000" cy="5867400"/>
          </a:xfrm>
          <a:prstGeom prst="roundRect">
            <a:avLst>
              <a:gd name="adj" fmla="val 4394"/>
            </a:avLst>
          </a:prstGeom>
          <a:noFill/>
          <a:ln w="254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9"/>
          <p:cNvSpPr/>
          <p:nvPr/>
        </p:nvSpPr>
        <p:spPr>
          <a:xfrm>
            <a:off x="0" y="76200"/>
            <a:ext cx="9144000" cy="533400"/>
          </a:xfrm>
          <a:prstGeom prst="roundRect">
            <a:avLst>
              <a:gd name="adj" fmla="val 40909"/>
            </a:avLst>
          </a:prstGeom>
          <a:solidFill>
            <a:schemeClr val="lt1"/>
          </a:solidFill>
          <a:ln w="31750" cap="flat" cmpd="sng">
            <a:solidFill>
              <a:srgbClr val="7F7F7F"/>
            </a:solidFill>
            <a:prstDash val="solid"/>
            <a:round/>
            <a:headEnd type="none" w="sm" len="sm"/>
            <a:tailEnd type="none" w="sm" len="sm"/>
          </a:ln>
          <a:effectLst>
            <a:outerShdw blurRad="76200" dist="12700" dir="2700000" sy="-23000" kx="-800400" algn="bl" rotWithShape="0">
              <a:srgbClr val="000000">
                <a:alpha val="20000"/>
              </a:srgbClr>
            </a:outerShdw>
          </a:effectLst>
        </p:spPr>
        <p:txBody>
          <a:bodyPr spcFirstLastPara="1" wrap="square" lIns="182875" tIns="0" rIns="91425" bIns="0" anchor="ctr" anchorCtr="0">
            <a:noAutofit/>
          </a:bodyPr>
          <a:lstStyle/>
          <a:p>
            <a:pPr marL="0" marR="0" lvl="0" indent="0" algn="l" rtl="0">
              <a:spcBef>
                <a:spcPts val="0"/>
              </a:spcBef>
              <a:spcAft>
                <a:spcPts val="0"/>
              </a:spcAft>
              <a:buNone/>
            </a:pPr>
            <a:r>
              <a:rPr lang="en-US" sz="2800">
                <a:solidFill>
                  <a:srgbClr val="538CD5"/>
                </a:solidFill>
                <a:latin typeface="Arimo"/>
                <a:ea typeface="Arimo"/>
                <a:cs typeface="Arimo"/>
                <a:sym typeface="Arimo"/>
              </a:rPr>
              <a:t>Insertion at beginning of linked list</a:t>
            </a:r>
            <a:endParaRPr sz="2800">
              <a:solidFill>
                <a:srgbClr val="538CD5"/>
              </a:solidFill>
              <a:latin typeface="Arimo"/>
              <a:ea typeface="Arimo"/>
              <a:cs typeface="Arimo"/>
              <a:sym typeface="Arimo"/>
            </a:endParaRPr>
          </a:p>
        </p:txBody>
      </p:sp>
      <p:sp>
        <p:nvSpPr>
          <p:cNvPr id="177" name="Google Shape;177;p9"/>
          <p:cNvSpPr txBox="1"/>
          <p:nvPr/>
        </p:nvSpPr>
        <p:spPr>
          <a:xfrm>
            <a:off x="228600" y="685800"/>
            <a:ext cx="8610600" cy="244682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i="1">
                <a:solidFill>
                  <a:schemeClr val="dk1"/>
                </a:solidFill>
                <a:latin typeface="Calibri"/>
                <a:ea typeface="Calibri"/>
                <a:cs typeface="Calibri"/>
                <a:sym typeface="Calibri"/>
              </a:rPr>
              <a:t>Insert at the Beginning of the Linked List:</a:t>
            </a:r>
            <a:endParaRPr sz="180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1800">
                <a:solidFill>
                  <a:schemeClr val="dk1"/>
                </a:solidFill>
                <a:latin typeface="Calibri"/>
                <a:ea typeface="Calibri"/>
                <a:cs typeface="Calibri"/>
                <a:sym typeface="Calibri"/>
              </a:rPr>
              <a:t>This function adds the node at the starting of linked list. </a:t>
            </a:r>
            <a:r>
              <a:rPr lang="en-US" sz="1800" b="1">
                <a:solidFill>
                  <a:srgbClr val="FF0000"/>
                </a:solidFill>
                <a:latin typeface="Calibri"/>
                <a:ea typeface="Calibri"/>
                <a:cs typeface="Calibri"/>
                <a:sym typeface="Calibri"/>
              </a:rPr>
              <a:t>New_Node</a:t>
            </a:r>
            <a:r>
              <a:rPr lang="en-US" sz="1800">
                <a:solidFill>
                  <a:schemeClr val="dk1"/>
                </a:solidFill>
                <a:latin typeface="Calibri"/>
                <a:ea typeface="Calibri"/>
                <a:cs typeface="Calibri"/>
                <a:sym typeface="Calibri"/>
              </a:rPr>
              <a:t> is temporary pointer to node to be inserted into list. </a:t>
            </a:r>
            <a:r>
              <a:rPr lang="en-US" sz="1800" b="1">
                <a:solidFill>
                  <a:srgbClr val="FF0000"/>
                </a:solidFill>
                <a:latin typeface="Calibri"/>
                <a:ea typeface="Calibri"/>
                <a:cs typeface="Calibri"/>
                <a:sym typeface="Calibri"/>
              </a:rPr>
              <a:t>START</a:t>
            </a:r>
            <a:r>
              <a:rPr lang="en-US" sz="1800">
                <a:solidFill>
                  <a:schemeClr val="dk1"/>
                </a:solidFill>
                <a:latin typeface="Calibri"/>
                <a:ea typeface="Calibri"/>
                <a:cs typeface="Calibri"/>
                <a:sym typeface="Calibri"/>
              </a:rPr>
              <a:t> is the pointer pointing to starting of list and </a:t>
            </a:r>
            <a:r>
              <a:rPr lang="en-US" sz="1800" b="1">
                <a:solidFill>
                  <a:srgbClr val="FF0000"/>
                </a:solidFill>
                <a:latin typeface="Calibri"/>
                <a:ea typeface="Calibri"/>
                <a:cs typeface="Calibri"/>
                <a:sym typeface="Calibri"/>
              </a:rPr>
              <a:t>info</a:t>
            </a:r>
            <a:r>
              <a:rPr lang="en-US" sz="1800">
                <a:solidFill>
                  <a:schemeClr val="dk1"/>
                </a:solidFill>
                <a:latin typeface="Calibri"/>
                <a:ea typeface="Calibri"/>
                <a:cs typeface="Calibri"/>
                <a:sym typeface="Calibri"/>
              </a:rPr>
              <a:t> is the information of node.    </a:t>
            </a:r>
            <a:endParaRPr/>
          </a:p>
          <a:p>
            <a:pPr marL="342900" marR="0" lvl="0" indent="-228600" algn="l" rtl="0">
              <a:lnSpc>
                <a:spcPct val="150000"/>
              </a:lnSpc>
              <a:spcBef>
                <a:spcPts val="0"/>
              </a:spcBef>
              <a:spcAft>
                <a:spcPts val="0"/>
              </a:spcAft>
              <a:buClr>
                <a:schemeClr val="dk1"/>
              </a:buClr>
              <a:buSzPts val="1800"/>
              <a:buFont typeface="Calibri"/>
              <a:buNone/>
            </a:pPr>
            <a:endParaRPr sz="1800" i="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9"/>
          <p:cNvSpPr txBox="1"/>
          <p:nvPr/>
        </p:nvSpPr>
        <p:spPr>
          <a:xfrm>
            <a:off x="304800" y="2561272"/>
            <a:ext cx="8382000" cy="2031325"/>
          </a:xfrm>
          <a:prstGeom prst="rect">
            <a:avLst/>
          </a:prstGeom>
          <a:solidFill>
            <a:srgbClr val="D8D8D8"/>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r>
              <a:rPr lang="en-US" sz="1800" b="1" i="1">
                <a:solidFill>
                  <a:schemeClr val="dk1"/>
                </a:solidFill>
                <a:latin typeface="Calibri"/>
                <a:ea typeface="Calibri"/>
                <a:cs typeface="Calibri"/>
                <a:sym typeface="Calibri"/>
              </a:rPr>
              <a:t>Algorithm InsertBeg_List(START, info)</a:t>
            </a:r>
            <a:r>
              <a:rPr lang="en-US" sz="1800" b="1">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Node *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 Allocate memory   </a:t>
            </a:r>
            <a:r>
              <a:rPr lang="en-US" sz="1800" b="1">
                <a:solidFill>
                  <a:srgbClr val="FF0000"/>
                </a:solidFill>
                <a:latin typeface="Calibri"/>
                <a:ea typeface="Calibri"/>
                <a:cs typeface="Calibri"/>
                <a:sym typeface="Calibri"/>
              </a:rPr>
              <a:t>\\allocate memory for new node</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INFO =info     </a:t>
            </a:r>
            <a:r>
              <a:rPr lang="en-US" sz="1800" b="1">
                <a:solidFill>
                  <a:srgbClr val="FF0000"/>
                </a:solidFill>
                <a:latin typeface="Calibri"/>
                <a:ea typeface="Calibri"/>
                <a:cs typeface="Calibri"/>
                <a:sym typeface="Calibri"/>
              </a:rPr>
              <a:t>\\put info in INFO field of new node</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New_node -&gt; NEXT = </a:t>
            </a:r>
            <a:r>
              <a:rPr lang="en-US" sz="1800" b="1" i="1">
                <a:solidFill>
                  <a:schemeClr val="dk1"/>
                </a:solidFill>
                <a:latin typeface="Calibri"/>
                <a:ea typeface="Calibri"/>
                <a:cs typeface="Calibri"/>
                <a:sym typeface="Calibri"/>
              </a:rPr>
              <a:t>START</a:t>
            </a:r>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START = New_node</a:t>
            </a:r>
            <a:endParaRPr sz="1800" b="1">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1">
                <a:solidFill>
                  <a:schemeClr val="dk1"/>
                </a:solidFill>
                <a:latin typeface="Calibri"/>
                <a:ea typeface="Calibri"/>
                <a:cs typeface="Calibri"/>
                <a:sym typeface="Calibri"/>
              </a:rPr>
              <a:t>Return START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500"/>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2297</Words>
  <PresentationFormat>On-screen Show (4:3)</PresentationFormat>
  <Paragraphs>511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Arimo</vt:lpstr>
      <vt:lpstr>Noto Sans Symbols</vt:lpstr>
      <vt:lpstr>Consolas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ashish.gupta</dc:creator>
  <cp:lastModifiedBy>kunjbihari.meena</cp:lastModifiedBy>
  <cp:revision>17</cp:revision>
  <dcterms:created xsi:type="dcterms:W3CDTF">2013-01-01T04:30:55Z</dcterms:created>
  <dcterms:modified xsi:type="dcterms:W3CDTF">2023-10-03T07:14:28Z</dcterms:modified>
</cp:coreProperties>
</file>