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8" r:id="rId2"/>
    <p:sldId id="256" r:id="rId3"/>
    <p:sldId id="294" r:id="rId4"/>
    <p:sldId id="259" r:id="rId5"/>
    <p:sldId id="260" r:id="rId6"/>
    <p:sldId id="285" r:id="rId7"/>
    <p:sldId id="276" r:id="rId8"/>
    <p:sldId id="262" r:id="rId9"/>
    <p:sldId id="295" r:id="rId10"/>
    <p:sldId id="261" r:id="rId11"/>
    <p:sldId id="296" r:id="rId12"/>
    <p:sldId id="287" r:id="rId13"/>
    <p:sldId id="289" r:id="rId14"/>
    <p:sldId id="291" r:id="rId15"/>
    <p:sldId id="293" r:id="rId16"/>
    <p:sldId id="267" r:id="rId17"/>
    <p:sldId id="292" r:id="rId18"/>
    <p:sldId id="269" r:id="rId19"/>
    <p:sldId id="277" r:id="rId20"/>
    <p:sldId id="26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 autoAdjust="0"/>
    <p:restoredTop sz="94660"/>
  </p:normalViewPr>
  <p:slideViewPr>
    <p:cSldViewPr>
      <p:cViewPr>
        <p:scale>
          <a:sx n="70" d="100"/>
          <a:sy n="70" d="100"/>
        </p:scale>
        <p:origin x="-7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35251E-0FAB-404D-BEF2-DE313A47F47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" name="Rectangle 19"/>
          <p:cNvSpPr>
            <a:spLocks noChangeArrowheads="1"/>
          </p:cNvSpPr>
          <p:nvPr/>
        </p:nvSpPr>
        <p:spPr bwMode="auto">
          <a:xfrm flipV="1">
            <a:off x="0" y="6858000"/>
            <a:ext cx="9144000" cy="460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" name="Rectangle 24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9600"/>
            <a:ext cx="8458200" cy="29546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endParaRPr lang="en-US" sz="2400" b="1" cap="all" dirty="0" smtClean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ndalus" pitchFamily="18" charset="-78"/>
              <a:cs typeface="Andalus" pitchFamily="18" charset="-78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4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DATA STRUCTUREs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Subject </a:t>
            </a:r>
            <a:r>
              <a:rPr lang="en-US" sz="2800" b="1" cap="all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Code -</a:t>
            </a:r>
            <a:r>
              <a:rPr lang="en-US" sz="2800" b="1" cap="all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ndalus" pitchFamily="18" charset="-78"/>
                <a:cs typeface="Andalus" pitchFamily="18" charset="-78"/>
              </a:rPr>
              <a:t>18B11CI311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2400" b="1" dirty="0" smtClean="0"/>
              <a:t>L-T scheme: 3-1  and  Credits: 4</a:t>
            </a:r>
            <a:endParaRPr lang="en-US" sz="2400" b="1" cap="all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Preface of data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7" name="Picture 6" descr="roo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143000"/>
            <a:ext cx="4904829" cy="2438400"/>
          </a:xfrm>
          <a:prstGeom prst="rect">
            <a:avLst/>
          </a:prstGeom>
        </p:spPr>
      </p:pic>
      <p:pic>
        <p:nvPicPr>
          <p:cNvPr id="8" name="Picture 7" descr="ro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939685"/>
            <a:ext cx="4876800" cy="24314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2133600"/>
            <a:ext cx="213359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Unorganized room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28601" y="4953000"/>
            <a:ext cx="220979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Well organized  room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Preface of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838201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Data Structure = Data +Structure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Data</a:t>
            </a:r>
            <a:r>
              <a:rPr lang="en-US" sz="2000" dirty="0" smtClean="0"/>
              <a:t>: simply a value or a set of values of different types like string, integer, char, etc.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Structure</a:t>
            </a:r>
            <a:r>
              <a:rPr lang="en-US" sz="2000" dirty="0" smtClean="0"/>
              <a:t>: Ways of organizing data, so that it is easier to use when required. 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Hence a </a:t>
            </a:r>
            <a:r>
              <a:rPr lang="en-IN" sz="2000" b="1" dirty="0" smtClean="0">
                <a:solidFill>
                  <a:srgbClr val="FF0000"/>
                </a:solidFill>
              </a:rPr>
              <a:t>data structure</a:t>
            </a:r>
            <a:r>
              <a:rPr lang="en-IN" sz="2000" dirty="0" smtClean="0"/>
              <a:t> is a particular way of organizing data in a computer  memory so that it can be used </a:t>
            </a:r>
            <a:r>
              <a:rPr lang="en-IN" sz="2000" b="1" dirty="0" smtClean="0"/>
              <a:t>efficiently</a:t>
            </a:r>
            <a:r>
              <a:rPr lang="en-IN" sz="2000" dirty="0" smtClean="0"/>
              <a:t>.</a:t>
            </a:r>
            <a:r>
              <a:rPr lang="en-US" sz="2000" dirty="0" smtClean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One of the most crucial aspects of how quickly a problem can be solved is how the data is stored in memory.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Need of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Although, computers can perform millions of mathematical computations per second, when a problem gets larger and complicated, the </a:t>
            </a:r>
            <a:r>
              <a:rPr lang="en-IN" sz="2400" dirty="0" smtClean="0">
                <a:solidFill>
                  <a:srgbClr val="FF0000"/>
                </a:solidFill>
              </a:rPr>
              <a:t>performance</a:t>
            </a:r>
            <a:r>
              <a:rPr lang="en-IN" sz="2400" dirty="0" smtClean="0"/>
              <a:t> can be an important consideration.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Human requirements with computers are going to extremely complex day by day.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To solve the complex problems in efficient manner we need data structures.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Classification of Data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995" t="62069"/>
          <a:stretch>
            <a:fillRect/>
          </a:stretch>
        </p:blipFill>
        <p:spPr bwMode="auto">
          <a:xfrm>
            <a:off x="457200" y="1219200"/>
            <a:ext cx="81925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Vs Non-linear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991600" cy="4989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400" b="1" dirty="0" smtClean="0"/>
              <a:t>Linear Data Structures</a:t>
            </a:r>
            <a:r>
              <a:rPr lang="en-US" sz="2400" dirty="0" smtClean="0"/>
              <a:t>: Elements are arranged in a sequential manner, where each element has a unique predecessor and successor (except for the first and last elements).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400" dirty="0" smtClean="0"/>
              <a:t> Ex: Arrays, Linked Lists, </a:t>
            </a:r>
            <a:r>
              <a:rPr lang="en-US" sz="2400" dirty="0" err="1" smtClean="0"/>
              <a:t>stacks,queue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400" b="1" dirty="0" smtClean="0"/>
              <a:t>Non-Linear Data Structures: </a:t>
            </a:r>
            <a:r>
              <a:rPr lang="en-US" sz="2400" dirty="0" smtClean="0"/>
              <a:t>The data items are not necessarily arranged in a sequential structure. 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400" dirty="0" smtClean="0"/>
              <a:t>The relationship between elements can be more complex, forming hierarchical or interconnected structures. 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en-US" sz="2400" dirty="0" smtClean="0"/>
              <a:t> Ex: Trees, Graphs</a:t>
            </a:r>
            <a:endParaRPr lang="en-US" dirty="0"/>
          </a:p>
        </p:txBody>
      </p:sp>
      <p:pic>
        <p:nvPicPr>
          <p:cNvPr id="7170" name="Picture 2" descr="Arra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905000"/>
            <a:ext cx="2790825" cy="1268558"/>
          </a:xfrm>
          <a:prstGeom prst="rect">
            <a:avLst/>
          </a:prstGeom>
          <a:noFill/>
        </p:spPr>
      </p:pic>
      <p:pic>
        <p:nvPicPr>
          <p:cNvPr id="7172" name="Picture 4" descr="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5425" y="5179815"/>
            <a:ext cx="3533775" cy="1525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/>
              <a:t>Basic operations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Traversing</a:t>
            </a:r>
            <a:r>
              <a:rPr lang="en-US" sz="2400" dirty="0" smtClean="0"/>
              <a:t> – Accessing and processing record exactly once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    Insertion </a:t>
            </a:r>
            <a:r>
              <a:rPr lang="en-US" sz="2400" dirty="0" smtClean="0"/>
              <a:t>– Adding new record to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/>
              <a:t>    Deletion </a:t>
            </a:r>
            <a:r>
              <a:rPr lang="en-US" sz="2400" dirty="0" smtClean="0"/>
              <a:t>– Removing particular record from the data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Searching</a:t>
            </a:r>
            <a:r>
              <a:rPr lang="en-US" sz="2400" dirty="0" smtClean="0"/>
              <a:t> – Finding the location of the record in data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/>
              <a:t>Special operations –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Sorting</a:t>
            </a:r>
            <a:r>
              <a:rPr lang="en-US" sz="2400" dirty="0" smtClean="0"/>
              <a:t> – Arranging the record in some specific 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Merging</a:t>
            </a:r>
            <a:r>
              <a:rPr lang="en-US" sz="2400" dirty="0" smtClean="0"/>
              <a:t> – Combining the records from different data structures to a single data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Commonly used data structures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3" indent="-519113">
              <a:buFont typeface="+mj-lt"/>
              <a:buAutoNum type="arabicPeriod"/>
            </a:pPr>
            <a:endParaRPr lang="en-US" sz="2400" dirty="0" smtClean="0"/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Array 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Linked list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Stack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Queue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Tree</a:t>
            </a:r>
          </a:p>
          <a:p>
            <a:pPr marL="573088" lvl="3" indent="-519113">
              <a:buFont typeface="+mj-lt"/>
              <a:buAutoNum type="arabicPeriod"/>
            </a:pPr>
            <a:r>
              <a:rPr lang="en-US" sz="2400" dirty="0" smtClean="0"/>
              <a:t>Graph</a:t>
            </a:r>
          </a:p>
          <a:p>
            <a:pPr marL="573088" lvl="3" indent="-519113">
              <a:buFont typeface="+mj-lt"/>
              <a:buAutoNum type="arabicPeriod"/>
            </a:pPr>
            <a:endParaRPr lang="en-US" sz="2400" dirty="0" smtClean="0"/>
          </a:p>
          <a:p>
            <a:pPr marL="573088" lvl="3" indent="-519113"/>
            <a:r>
              <a:rPr lang="en-US" sz="2400" b="1" dirty="0" smtClean="0"/>
              <a:t>Note: </a:t>
            </a:r>
            <a:r>
              <a:rPr lang="en-US" sz="2400" dirty="0" smtClean="0"/>
              <a:t>No single data structure works well for all the purposes, so need to learn several of them. </a:t>
            </a:r>
          </a:p>
          <a:p>
            <a:pPr marL="573088" lvl="3" indent="-519113">
              <a:buFont typeface="+mj-lt"/>
              <a:buAutoNum type="arabicPeriod"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Abstract Data Type (ADT)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838200"/>
            <a:ext cx="8458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A data type is considered </a:t>
            </a:r>
            <a:r>
              <a:rPr lang="en-US" sz="2000" b="1" dirty="0" smtClean="0">
                <a:cs typeface="Times New Roman" pitchFamily="18" charset="0"/>
              </a:rPr>
              <a:t>abstract</a:t>
            </a:r>
            <a:r>
              <a:rPr lang="en-US" sz="2000" dirty="0" smtClean="0">
                <a:cs typeface="Times New Roman" pitchFamily="18" charset="0"/>
              </a:rPr>
              <a:t> when it is defined in terms of operations on it, and its implementation is hidden. i.e. an ADT is implementation independent.</a:t>
            </a: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000" dirty="0" smtClean="0"/>
              <a:t>Hence, in case of ADT we know what it does, but not necessarily how it does.</a:t>
            </a:r>
            <a:endParaRPr lang="zh-TW" altLang="en-US" sz="2000" dirty="0" smtClean="0"/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b="1" dirty="0" smtClean="0">
                <a:cs typeface="Times New Roman" pitchFamily="18" charset="0"/>
              </a:rPr>
              <a:t>Examples of ADT: 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 </a:t>
            </a:r>
            <a:r>
              <a:rPr lang="en-US" sz="2000" b="1" dirty="0" smtClean="0">
                <a:cs typeface="Times New Roman" pitchFamily="18" charset="0"/>
              </a:rPr>
              <a:t>1. Stack: </a:t>
            </a:r>
            <a:r>
              <a:rPr lang="en-US" sz="2000" dirty="0" smtClean="0">
                <a:cs typeface="Times New Roman" pitchFamily="18" charset="0"/>
              </a:rPr>
              <a:t>operations are “Push: insert an item onto the stack", “Pop: delete an item from the stack", "ask if the stack is empty“.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stack implementation may be done using array or linked list or any other data structure.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b="1" dirty="0" smtClean="0">
                <a:cs typeface="Times New Roman" pitchFamily="18" charset="0"/>
              </a:rPr>
              <a:t>2. Queue: </a:t>
            </a:r>
            <a:r>
              <a:rPr lang="en-US" sz="2000" dirty="0" smtClean="0">
                <a:cs typeface="Times New Roman" pitchFamily="18" charset="0"/>
              </a:rPr>
              <a:t>operations are “</a:t>
            </a:r>
            <a:r>
              <a:rPr lang="en-US" sz="2000" dirty="0" err="1" smtClean="0">
                <a:cs typeface="Times New Roman" pitchFamily="18" charset="0"/>
              </a:rPr>
              <a:t>Enqueue</a:t>
            </a:r>
            <a:r>
              <a:rPr lang="en-US" sz="2000" dirty="0" smtClean="0">
                <a:cs typeface="Times New Roman" pitchFamily="18" charset="0"/>
              </a:rPr>
              <a:t>: add to the end of the queue", “</a:t>
            </a:r>
            <a:r>
              <a:rPr lang="en-US" sz="2000" dirty="0" err="1" smtClean="0">
                <a:cs typeface="Times New Roman" pitchFamily="18" charset="0"/>
              </a:rPr>
              <a:t>Dequeue</a:t>
            </a:r>
            <a:r>
              <a:rPr lang="en-US" sz="2000" dirty="0" smtClean="0">
                <a:cs typeface="Times New Roman" pitchFamily="18" charset="0"/>
              </a:rPr>
              <a:t>: delete from the beginning of the queue", "ask if the queue is empty“.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The implementation may be as array or linked list or heap.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Cost of Data Structures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533401"/>
            <a:ext cx="8534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Cost of data structure or algorithm can be calculated in terms of following parameters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Time Complexity</a:t>
            </a:r>
            <a:r>
              <a:rPr lang="en-US" sz="2000" dirty="0" smtClean="0"/>
              <a:t>: Time required to perform a basic operation on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Space Complexity</a:t>
            </a:r>
            <a:r>
              <a:rPr lang="en-US" sz="2000" dirty="0" smtClean="0"/>
              <a:t>: Memory space required to store the data items of data structure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smtClean="0"/>
              <a:t>Programming efforts to write code for basic operations.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Space – Time Tradeoff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09600"/>
            <a:ext cx="88392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space-time tradeoff is a concept in computer science where you can achieve improvements in either space (memory) or time (execution speed) by using different algorithms or data structures.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idea is that you can reduce the memory usage but increase the time complexity of an algorithm, or vice versa.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–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Selection sort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Time Complexity: O(n^2)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Additional space requirement: O(1)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Merge sort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Time Complexity: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Additional space requirement: O(n)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In summary, Merge Sort has a more favorable space-time tradeoff in terms of time complexity, whereas, the space-time tradeoff in Selection Sort is in favor of space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Topics of the syllabus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Introduction to Data Structures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Algorithm and Complexity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Array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Searching And Sorting Algorithms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Stack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Queue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Andalus" pitchFamily="18" charset="-78"/>
              </a:rPr>
              <a:t>    Graph and Tree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 of data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000" dirty="0" smtClean="0"/>
              <a:t>Organization of data in memory affects the performance of algorithm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So, selection of data structure plays important role to make algorithm efficient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But, it depends on the nature of problem and operations to be supported.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Following steps can be followed to select an efficient data structure 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Analyze the problem very carefully and estimate requirement of the resources so that solution must meet.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Determine the basic operation to be supported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Select the best data structure which meets the above requirements.</a:t>
            </a:r>
          </a:p>
          <a:p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Course Outcomes 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14402"/>
          <a:ext cx="8686800" cy="5568462"/>
        </p:xfrm>
        <a:graphic>
          <a:graphicData uri="http://schemas.openxmlformats.org/drawingml/2006/table">
            <a:tbl>
              <a:tblPr/>
              <a:tblGrid>
                <a:gridCol w="1524000"/>
                <a:gridCol w="7162800"/>
              </a:tblGrid>
              <a:tr h="40444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18B11CI311: Data Structures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44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Course Outcome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4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CO1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define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various data structures and related concepts.  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CO2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understand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various data structures such as arrays, linked lists, stacks, queues, trees, and graphs, etc. along with supporting operations. 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CO3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implement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algorithms based on the understanding of data structures. 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CO4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analyze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the performance of algorithms based on time and space complexity measures.  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CO5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select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appropriate data structures and algorithms to provide solution of the given problem. 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CO6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Ability to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create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new data structure /algorithm to solve new problem or project.</a:t>
                      </a:r>
                    </a:p>
                  </a:txBody>
                  <a:tcPr marL="67003" marR="670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Recommended Books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lgerian" pitchFamily="82" charset="0"/>
              </a:rPr>
              <a:t>Text Books: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1.    </a:t>
            </a:r>
            <a:r>
              <a:rPr lang="en-US" dirty="0" err="1" smtClean="0"/>
              <a:t>Sartaj</a:t>
            </a:r>
            <a:r>
              <a:rPr lang="en-US" dirty="0" smtClean="0"/>
              <a:t> </a:t>
            </a:r>
            <a:r>
              <a:rPr lang="en-US" dirty="0" err="1" smtClean="0"/>
              <a:t>Sahni</a:t>
            </a:r>
            <a:r>
              <a:rPr lang="en-US" dirty="0" smtClean="0"/>
              <a:t>, “Fundamentals of Data Structures”, Tata Mc </a:t>
            </a:r>
            <a:r>
              <a:rPr lang="en-US" dirty="0" err="1" smtClean="0"/>
              <a:t>Graw</a:t>
            </a:r>
            <a:r>
              <a:rPr lang="en-US" dirty="0" smtClean="0"/>
              <a:t> Hill, New York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2.    Seymour </a:t>
            </a:r>
            <a:r>
              <a:rPr lang="en-US" dirty="0" err="1" smtClean="0"/>
              <a:t>Lipschutz</a:t>
            </a:r>
            <a:r>
              <a:rPr lang="en-US" dirty="0" smtClean="0"/>
              <a:t>., “Data Structures with C”, </a:t>
            </a:r>
            <a:r>
              <a:rPr lang="en-US" dirty="0" err="1" smtClean="0"/>
              <a:t>Schaum's</a:t>
            </a:r>
            <a:r>
              <a:rPr lang="en-US" dirty="0" smtClean="0"/>
              <a:t> Outline Series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3.    </a:t>
            </a:r>
            <a:r>
              <a:rPr lang="en-US" dirty="0" err="1" smtClean="0"/>
              <a:t>Narasimha</a:t>
            </a:r>
            <a:r>
              <a:rPr lang="en-US" dirty="0" smtClean="0"/>
              <a:t> </a:t>
            </a:r>
            <a:r>
              <a:rPr lang="en-US" dirty="0" err="1" smtClean="0"/>
              <a:t>Karumanchi</a:t>
            </a:r>
            <a:r>
              <a:rPr lang="en-US" dirty="0" smtClean="0"/>
              <a:t>, “Data Structures and Algorithms”, </a:t>
            </a:r>
            <a:r>
              <a:rPr lang="en-US" dirty="0" err="1" smtClean="0"/>
              <a:t>Careermonk</a:t>
            </a:r>
            <a:r>
              <a:rPr lang="en-US" dirty="0" smtClean="0"/>
              <a:t> Publications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lgerian" pitchFamily="8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lgerian" pitchFamily="82" charset="0"/>
              </a:rPr>
              <a:t>Reference Books: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1.   </a:t>
            </a:r>
            <a:r>
              <a:rPr lang="en-US" dirty="0" err="1" smtClean="0"/>
              <a:t>Corman</a:t>
            </a:r>
            <a:r>
              <a:rPr lang="en-US" dirty="0" smtClean="0"/>
              <a:t> et al, “Introduction to Computer Algorithms”, MIT Press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2.   </a:t>
            </a:r>
            <a:r>
              <a:rPr lang="en-US" dirty="0" err="1" smtClean="0"/>
              <a:t>Langsam</a:t>
            </a:r>
            <a:r>
              <a:rPr lang="en-US" dirty="0" smtClean="0"/>
              <a:t>, </a:t>
            </a:r>
            <a:r>
              <a:rPr lang="en-US" dirty="0" err="1" smtClean="0"/>
              <a:t>Augestein</a:t>
            </a:r>
            <a:r>
              <a:rPr lang="en-US" dirty="0" smtClean="0"/>
              <a:t>, </a:t>
            </a:r>
            <a:r>
              <a:rPr lang="en-US" dirty="0" err="1" smtClean="0"/>
              <a:t>Tenenbaum</a:t>
            </a:r>
            <a:r>
              <a:rPr lang="en-US" dirty="0" smtClean="0"/>
              <a:t>,” Data Structures using C and C++”, Pearson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3.   </a:t>
            </a:r>
            <a:r>
              <a:rPr lang="en-US" dirty="0" err="1" smtClean="0"/>
              <a:t>Samir</a:t>
            </a:r>
            <a:r>
              <a:rPr lang="en-US" dirty="0" smtClean="0"/>
              <a:t> K. </a:t>
            </a:r>
            <a:r>
              <a:rPr lang="en-US" dirty="0" err="1" smtClean="0"/>
              <a:t>Bandyopadhyay</a:t>
            </a:r>
            <a:r>
              <a:rPr lang="en-US" dirty="0" smtClean="0"/>
              <a:t>,” Data Structures using C”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4.   </a:t>
            </a:r>
            <a:r>
              <a:rPr lang="en-US" dirty="0" err="1" smtClean="0"/>
              <a:t>Hopcraft</a:t>
            </a:r>
            <a:r>
              <a:rPr lang="en-US" dirty="0" smtClean="0"/>
              <a:t>, </a:t>
            </a:r>
            <a:r>
              <a:rPr lang="en-US" dirty="0" err="1" smtClean="0"/>
              <a:t>Ullman</a:t>
            </a:r>
            <a:r>
              <a:rPr lang="en-US" dirty="0" smtClean="0"/>
              <a:t>: “Data Structures and Algorithms”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Marks Distribution(Data Structures)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8077200" cy="4419599"/>
        </p:xfrm>
        <a:graphic>
          <a:graphicData uri="http://schemas.openxmlformats.org/drawingml/2006/table">
            <a:tbl>
              <a:tblPr/>
              <a:tblGrid>
                <a:gridCol w="3657600"/>
                <a:gridCol w="2400300"/>
                <a:gridCol w="2019300"/>
              </a:tblGrid>
              <a:tr h="882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Component &amp; 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Duration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Marks / </a:t>
                      </a:r>
                      <a:r>
                        <a:rPr lang="en-US" sz="2000" dirty="0" err="1">
                          <a:latin typeface="+mn-lt"/>
                          <a:ea typeface="MS Mincho"/>
                        </a:rPr>
                        <a:t>Weightage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T1 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 hr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15 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T2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1&amp;</a:t>
                      </a:r>
                      <a:r>
                        <a:rPr lang="en-US" sz="2000" b="0" dirty="0" smtClean="0">
                          <a:latin typeface="+mn-lt"/>
                          <a:ea typeface="MS Mincho"/>
                        </a:rPr>
                        <a:t>1/2</a:t>
                      </a: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 hrs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25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T3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2hrs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35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Tutorials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05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Attendance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Quiz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05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Assignments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10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9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Marks Distribution(Data Structures Lab)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8077200" cy="4343400"/>
        </p:xfrm>
        <a:graphic>
          <a:graphicData uri="http://schemas.openxmlformats.org/drawingml/2006/table">
            <a:tbl>
              <a:tblPr/>
              <a:tblGrid>
                <a:gridCol w="3810000"/>
                <a:gridCol w="2247900"/>
                <a:gridCol w="2019300"/>
              </a:tblGrid>
              <a:tr h="1085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Component &amp; 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Duration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Marks / </a:t>
                      </a:r>
                      <a:r>
                        <a:rPr lang="en-US" sz="2000" dirty="0" err="1">
                          <a:latin typeface="+mn-lt"/>
                          <a:ea typeface="MS Mincho"/>
                        </a:rPr>
                        <a:t>Weightage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P1 (</a:t>
                      </a:r>
                      <a:r>
                        <a:rPr lang="en-US" sz="2000" dirty="0" smtClean="0">
                          <a:latin typeface="+mn-lt"/>
                        </a:rPr>
                        <a:t>Mid </a:t>
                      </a:r>
                      <a:r>
                        <a:rPr lang="en-US" sz="2000" dirty="0" err="1" smtClean="0">
                          <a:latin typeface="+mn-lt"/>
                        </a:rPr>
                        <a:t>sem</a:t>
                      </a:r>
                      <a:r>
                        <a:rPr lang="en-US" sz="2000" dirty="0" smtClean="0">
                          <a:latin typeface="+mn-lt"/>
                        </a:rPr>
                        <a:t> lab – Viva/Test</a:t>
                      </a: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)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2 hrs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15 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P2 (</a:t>
                      </a:r>
                      <a:r>
                        <a:rPr lang="en-US" sz="2000" dirty="0" smtClean="0">
                          <a:latin typeface="+mn-lt"/>
                        </a:rPr>
                        <a:t>Mid </a:t>
                      </a:r>
                      <a:r>
                        <a:rPr lang="en-US" sz="2000" dirty="0" err="1" smtClean="0">
                          <a:latin typeface="+mn-lt"/>
                        </a:rPr>
                        <a:t>sem</a:t>
                      </a:r>
                      <a:r>
                        <a:rPr lang="en-US" sz="2000" dirty="0" smtClean="0">
                          <a:latin typeface="+mn-lt"/>
                        </a:rPr>
                        <a:t> lab – Viva/Test</a:t>
                      </a: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)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baseline="0" dirty="0" smtClean="0">
                          <a:latin typeface="+mn-lt"/>
                          <a:ea typeface="MS Mincho"/>
                        </a:rPr>
                        <a:t> </a:t>
                      </a:r>
                      <a:r>
                        <a:rPr lang="en-US" sz="2000" b="0" dirty="0" smtClean="0">
                          <a:latin typeface="+mn-lt"/>
                          <a:ea typeface="MS Mincho"/>
                        </a:rPr>
                        <a:t>2</a:t>
                      </a: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 hrs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+mn-lt"/>
                        </a:rPr>
                        <a:t>Continuous Evaluation(Lab work ) </a:t>
                      </a: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MS Mincho"/>
                        </a:rPr>
                        <a:t>40</a:t>
                      </a: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+mn-lt"/>
                        </a:rPr>
                        <a:t>Lab record</a:t>
                      </a: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MS Mincho"/>
                        </a:rPr>
                        <a:t>15</a:t>
                      </a:r>
                      <a:endParaRPr lang="en-US" sz="2000" b="1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Attendance </a:t>
                      </a:r>
                      <a:r>
                        <a:rPr lang="en-US" sz="2000" dirty="0" smtClean="0">
                          <a:latin typeface="+mn-lt"/>
                        </a:rPr>
                        <a:t>&amp; discipline in lab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MS Mincho"/>
                        </a:rPr>
                        <a:t>15</a:t>
                      </a:r>
                      <a:endParaRPr lang="en-US" sz="2000" dirty="0">
                        <a:latin typeface="+mn-lt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MS Mincho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Prerequisite Knowledge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Students must have already registered for the course, “Software Development Fundaments” (18B11CI111).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This means that students should know basic concepts of C programming such as: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data types, operators, decision control, loops, string and functions, etc.  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Dynamic memory allocation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Pointers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Structures 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905000"/>
            <a:ext cx="8839200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altLang="zh-TW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Objectives of the course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400" dirty="0" smtClean="0"/>
              <a:t> </a:t>
            </a:r>
            <a:r>
              <a:rPr lang="en-US" sz="2400" dirty="0" smtClean="0"/>
              <a:t>To enable students to understand the basic concepts of data structures and algorithms.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To enable students to </a:t>
            </a:r>
            <a:r>
              <a:rPr lang="en-US" altLang="zh-TW" sz="2400" dirty="0" smtClean="0"/>
              <a:t>solve new problems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altLang="zh-TW" sz="2400" dirty="0" smtClean="0"/>
              <a:t>To enable students to write faster programs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400" dirty="0" smtClean="0"/>
              <a:t> To enable students to analyze the quality of a program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TW" sz="2400" dirty="0" smtClean="0"/>
              <a:t> To enable students to give non-trivial solution to given a problem</a:t>
            </a:r>
          </a:p>
          <a:p>
            <a:pPr marL="457200" indent="-457200">
              <a:lnSpc>
                <a:spcPct val="150000"/>
              </a:lnSpc>
            </a:pPr>
            <a:endParaRPr lang="en-US" sz="2400" dirty="0" smtClean="0"/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1058</Words>
  <Application>Microsoft Office PowerPoint</Application>
  <PresentationFormat>On-screen Show (4:3)</PresentationFormat>
  <Paragraphs>190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253</cp:revision>
  <dcterms:created xsi:type="dcterms:W3CDTF">2013-01-01T04:30:55Z</dcterms:created>
  <dcterms:modified xsi:type="dcterms:W3CDTF">2023-07-27T04:33:31Z</dcterms:modified>
</cp:coreProperties>
</file>