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56"/>
  </p:notesMasterIdLst>
  <p:sldIdLst>
    <p:sldId id="293" r:id="rId2"/>
    <p:sldId id="294" r:id="rId3"/>
    <p:sldId id="295" r:id="rId4"/>
    <p:sldId id="297" r:id="rId5"/>
    <p:sldId id="298" r:id="rId6"/>
    <p:sldId id="299" r:id="rId7"/>
    <p:sldId id="376" r:id="rId8"/>
    <p:sldId id="300" r:id="rId9"/>
    <p:sldId id="301" r:id="rId10"/>
    <p:sldId id="385" r:id="rId11"/>
    <p:sldId id="308" r:id="rId12"/>
    <p:sldId id="309" r:id="rId13"/>
    <p:sldId id="310" r:id="rId14"/>
    <p:sldId id="302" r:id="rId15"/>
    <p:sldId id="378" r:id="rId16"/>
    <p:sldId id="312" r:id="rId17"/>
    <p:sldId id="379" r:id="rId18"/>
    <p:sldId id="390" r:id="rId19"/>
    <p:sldId id="391" r:id="rId20"/>
    <p:sldId id="398" r:id="rId21"/>
    <p:sldId id="392" r:id="rId22"/>
    <p:sldId id="393" r:id="rId23"/>
    <p:sldId id="380" r:id="rId24"/>
    <p:sldId id="407" r:id="rId25"/>
    <p:sldId id="406" r:id="rId26"/>
    <p:sldId id="319" r:id="rId27"/>
    <p:sldId id="411" r:id="rId28"/>
    <p:sldId id="412" r:id="rId29"/>
    <p:sldId id="413" r:id="rId30"/>
    <p:sldId id="414" r:id="rId31"/>
    <p:sldId id="382" r:id="rId32"/>
    <p:sldId id="408" r:id="rId33"/>
    <p:sldId id="384" r:id="rId34"/>
    <p:sldId id="410" r:id="rId35"/>
    <p:sldId id="325" r:id="rId36"/>
    <p:sldId id="326" r:id="rId37"/>
    <p:sldId id="328" r:id="rId38"/>
    <p:sldId id="332" r:id="rId39"/>
    <p:sldId id="336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9" r:id="rId48"/>
    <p:sldId id="350" r:id="rId49"/>
    <p:sldId id="351" r:id="rId50"/>
    <p:sldId id="352" r:id="rId51"/>
    <p:sldId id="353" r:id="rId52"/>
    <p:sldId id="354" r:id="rId53"/>
    <p:sldId id="355" r:id="rId54"/>
    <p:sldId id="356" r:id="rId5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2AE"/>
    <a:srgbClr val="E9E8F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572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92D665A-A7C4-49FA-BB6B-826F1D4E7F76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D8B33FC-B199-41BE-995C-DE4EB29CB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546C3-F135-49C2-ABF5-782D19287C10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3984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986677"/>
            <a:ext cx="8839200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Algorithms Design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and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Complexity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135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A good </a:t>
            </a:r>
            <a:r>
              <a:rPr lang="en-IN" sz="2400" dirty="0"/>
              <a:t>algorithm is an </a:t>
            </a:r>
            <a:r>
              <a:rPr lang="en-IN" sz="2400" dirty="0" smtClean="0"/>
              <a:t>efficient algorithm</a:t>
            </a:r>
          </a:p>
          <a:p>
            <a:pPr>
              <a:buFont typeface="Wingdings" pitchFamily="2" charset="2"/>
              <a:buChar char="Ø"/>
            </a:pPr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What </a:t>
            </a:r>
            <a:r>
              <a:rPr lang="en-IN" sz="2400" dirty="0"/>
              <a:t>is </a:t>
            </a:r>
            <a:r>
              <a:rPr lang="en-IN" sz="2400" dirty="0" smtClean="0"/>
              <a:t>an efficient algorithm?</a:t>
            </a:r>
          </a:p>
          <a:p>
            <a:pPr>
              <a:buFont typeface="Wingdings" pitchFamily="2" charset="2"/>
              <a:buChar char="Ø"/>
            </a:pPr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An efficient algorithm means which </a:t>
            </a:r>
            <a:r>
              <a:rPr lang="en-IN" sz="2400" dirty="0"/>
              <a:t>has small running time </a:t>
            </a:r>
            <a:r>
              <a:rPr lang="en-IN" sz="2400" dirty="0" smtClean="0"/>
              <a:t>and also it takes </a:t>
            </a:r>
            <a:r>
              <a:rPr lang="en-IN" sz="2400" dirty="0"/>
              <a:t>less memory. </a:t>
            </a:r>
            <a:endParaRPr lang="en-IN" sz="2400" dirty="0" smtClean="0"/>
          </a:p>
          <a:p>
            <a:pPr>
              <a:buFont typeface="Wingdings" pitchFamily="2" charset="2"/>
              <a:buChar char="Ø"/>
            </a:pPr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b="1" dirty="0" smtClean="0"/>
              <a:t>Hence, the time and space are two measures </a:t>
            </a:r>
            <a:r>
              <a:rPr lang="en-IN" sz="2400" b="1" dirty="0"/>
              <a:t>of efficiency </a:t>
            </a:r>
            <a:r>
              <a:rPr lang="en-IN" sz="2400" b="1" dirty="0" smtClean="0"/>
              <a:t>for an algorithm. </a:t>
            </a:r>
            <a:endParaRPr lang="en-IN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0" y="1524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What is a Good Algorithm?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Algorithm analysis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goal of the analysis of algorithms is to compare algorithms (or solutions) mainly in terms of running time and memory requirement. </a:t>
            </a:r>
          </a:p>
          <a:p>
            <a:pPr algn="just"/>
            <a:endParaRPr lang="en-US" sz="2000" dirty="0" smtClean="0"/>
          </a:p>
          <a:p>
            <a:r>
              <a:rPr lang="en-US" sz="2000" b="1" u="sng" dirty="0" smtClean="0"/>
              <a:t>Assumption –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The algorithms to compared are correct.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The algorithm that probably takes lesser time is a better one, if the space requirement is constant.</a:t>
            </a:r>
          </a:p>
          <a:p>
            <a:pPr marL="457200" indent="-457200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Can you suggest any approach to compare the algorithms?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3810000"/>
            <a:ext cx="8686800" cy="2336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2400" b="1" dirty="0" smtClean="0"/>
              <a:t>Approach 1: Empirical analysis (</a:t>
            </a:r>
            <a:r>
              <a:rPr lang="en-US" altLang="zh-TW" sz="2400" b="1" dirty="0" smtClean="0">
                <a:ea typeface="新細明體" pitchFamily="18" charset="-120"/>
              </a:rPr>
              <a:t>Experimental Study) approach</a:t>
            </a:r>
            <a:r>
              <a:rPr lang="en-US" sz="2400" dirty="0" smtClean="0"/>
              <a:t>–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 smtClean="0"/>
              <a:t>Implement the algorithm into any programming language. </a:t>
            </a:r>
          </a:p>
          <a:p>
            <a:pPr marL="457200" indent="-457200"/>
            <a:endParaRPr lang="en-US" dirty="0" smtClean="0"/>
          </a:p>
          <a:p>
            <a:pPr marL="457200" indent="-457200">
              <a:lnSpc>
                <a:spcPct val="90000"/>
              </a:lnSpc>
            </a:pPr>
            <a:r>
              <a:rPr lang="en-US" altLang="zh-TW" dirty="0" smtClean="0"/>
              <a:t>2.     Run the program with inputs of varying size and compositions.</a:t>
            </a:r>
          </a:p>
          <a:p>
            <a:pPr marL="457200" indent="-457200">
              <a:lnSpc>
                <a:spcPct val="90000"/>
              </a:lnSpc>
            </a:pPr>
            <a:endParaRPr lang="en-US" altLang="zh-TW" dirty="0" smtClean="0"/>
          </a:p>
          <a:p>
            <a:pPr marL="457200" indent="-457200">
              <a:lnSpc>
                <a:spcPct val="90000"/>
              </a:lnSpc>
            </a:pPr>
            <a:r>
              <a:rPr lang="en-US" altLang="zh-TW" dirty="0" smtClean="0"/>
              <a:t>3.     Use functions like </a:t>
            </a:r>
            <a:r>
              <a:rPr lang="en-US" dirty="0" smtClean="0"/>
              <a:t>clock() , </a:t>
            </a:r>
            <a:r>
              <a:rPr lang="en-US" altLang="zh-TW" dirty="0" err="1" smtClean="0"/>
              <a:t>System.currentTimeMillis</a:t>
            </a:r>
            <a:r>
              <a:rPr lang="en-US" altLang="zh-TW" dirty="0" smtClean="0"/>
              <a:t>(),etc. to get an accurate measure of the actual running time. 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0181-BF43-41F0-BEE4-2FCF5E6E1984}" type="slidenum">
              <a:rPr lang="en-US"/>
              <a:pPr/>
              <a:t>12</a:t>
            </a:fld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b="1" dirty="0" smtClean="0">
                <a:ea typeface="新細明體" pitchFamily="18" charset="-120"/>
              </a:rPr>
              <a:t>Three basic Limitations:</a:t>
            </a:r>
          </a:p>
          <a:p>
            <a:pPr marL="514350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en-US" altLang="zh-TW" sz="2400" dirty="0" smtClean="0">
                <a:ea typeface="新細明體" pitchFamily="18" charset="-120"/>
              </a:rPr>
              <a:t>It </a:t>
            </a:r>
            <a:r>
              <a:rPr lang="en-US" altLang="zh-TW" sz="2400" dirty="0">
                <a:ea typeface="新細明體" pitchFamily="18" charset="-120"/>
              </a:rPr>
              <a:t>is necessary to implement </a:t>
            </a:r>
            <a:r>
              <a:rPr lang="en-US" altLang="zh-TW" sz="2400" dirty="0" smtClean="0">
                <a:ea typeface="新細明體" pitchFamily="18" charset="-120"/>
              </a:rPr>
              <a:t>the algorithm into a particular programming language , </a:t>
            </a:r>
            <a:r>
              <a:rPr lang="en-US" altLang="zh-TW" sz="2400" dirty="0">
                <a:ea typeface="新細明體" pitchFamily="18" charset="-120"/>
              </a:rPr>
              <a:t>which may be </a:t>
            </a:r>
            <a:r>
              <a:rPr lang="en-US" altLang="zh-TW" sz="2400" dirty="0" smtClean="0">
                <a:ea typeface="新細明體" pitchFamily="18" charset="-120"/>
              </a:rPr>
              <a:t>a difficult or time consuming task. </a:t>
            </a:r>
            <a:endParaRPr lang="en-US" altLang="zh-TW" sz="2400" dirty="0">
              <a:ea typeface="新細明體" pitchFamily="18" charset="-120"/>
            </a:endParaRPr>
          </a:p>
          <a:p>
            <a:pPr marL="514350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en-US" altLang="zh-TW" sz="2400" dirty="0">
                <a:ea typeface="新細明體" pitchFamily="18" charset="-120"/>
              </a:rPr>
              <a:t>Results may not be indicative of the running time on other inputs </a:t>
            </a:r>
            <a:r>
              <a:rPr lang="en-US" altLang="zh-TW" sz="2400" dirty="0" smtClean="0">
                <a:ea typeface="新細明體" pitchFamily="18" charset="-120"/>
              </a:rPr>
              <a:t>that are not </a:t>
            </a:r>
            <a:r>
              <a:rPr lang="en-US" altLang="zh-TW" sz="2400" dirty="0">
                <a:ea typeface="新細明體" pitchFamily="18" charset="-120"/>
              </a:rPr>
              <a:t>included in the experiment. </a:t>
            </a:r>
          </a:p>
          <a:p>
            <a:pPr marL="514350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en-US" altLang="zh-TW" sz="2400" dirty="0" smtClean="0">
                <a:ea typeface="新細明體" pitchFamily="18" charset="-120"/>
              </a:rPr>
              <a:t>To compare </a:t>
            </a:r>
            <a:r>
              <a:rPr lang="en-US" altLang="zh-TW" sz="2400" dirty="0">
                <a:ea typeface="新細明體" pitchFamily="18" charset="-120"/>
              </a:rPr>
              <a:t>two algorithms, the same hardware and software </a:t>
            </a:r>
            <a:r>
              <a:rPr lang="en-US" altLang="zh-TW" sz="2400" dirty="0" smtClean="0">
                <a:ea typeface="新細明體" pitchFamily="18" charset="-120"/>
              </a:rPr>
              <a:t>environments </a:t>
            </a:r>
            <a:r>
              <a:rPr lang="en-US" altLang="zh-TW" sz="2400" dirty="0">
                <a:ea typeface="新細明體" pitchFamily="18" charset="-120"/>
              </a:rPr>
              <a:t>must be </a:t>
            </a:r>
            <a:r>
              <a:rPr lang="en-US" altLang="zh-TW" sz="2400" dirty="0" smtClean="0">
                <a:ea typeface="新細明體" pitchFamily="18" charset="-120"/>
              </a:rPr>
              <a:t>used.</a:t>
            </a: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Limitations of Empirical analysis approach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Approach 2: Asymptotic analysis approach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066800"/>
            <a:ext cx="8686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Method :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400" dirty="0" smtClean="0"/>
              <a:t>Develop a high level description of an algorithm.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400" dirty="0" smtClean="0"/>
              <a:t>From this high level description, </a:t>
            </a:r>
            <a:r>
              <a:rPr lang="en-US" altLang="en-US" sz="2400" dirty="0" smtClean="0"/>
              <a:t>count the number of primitive  (basic) operations of the algorithm</a:t>
            </a:r>
            <a:r>
              <a:rPr lang="en-US" sz="2400" dirty="0" smtClean="0"/>
              <a:t>. </a:t>
            </a:r>
          </a:p>
          <a:p>
            <a:pPr lvl="1" algn="just"/>
            <a:endParaRPr lang="en-US" sz="2400" dirty="0" smtClean="0"/>
          </a:p>
          <a:p>
            <a:r>
              <a:rPr lang="en-US" sz="2400" b="1" dirty="0" smtClean="0"/>
              <a:t>Advantages of this approach:</a:t>
            </a:r>
          </a:p>
          <a:p>
            <a:endParaRPr lang="en-US" sz="2400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No need to implement algorithm on any system.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This approach considers all possible input instances as we consider the worst case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This approach also evaluate the efficiency of the algorithm which is independent  of the platform we are using.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Constructs of algorithm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Identifying Numbers – </a:t>
            </a:r>
            <a:r>
              <a:rPr lang="en-US" dirty="0" smtClean="0"/>
              <a:t>Each statement can be assigned a identifying number.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Comment –</a:t>
            </a:r>
            <a:r>
              <a:rPr lang="en-US" dirty="0" smtClean="0"/>
              <a:t> Comment may be used to make algorithm easily readable and should not assigned any step number.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Variable </a:t>
            </a:r>
            <a:r>
              <a:rPr lang="en-US" dirty="0" smtClean="0"/>
              <a:t>– provide meaningful variable names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Input/output </a:t>
            </a:r>
            <a:r>
              <a:rPr lang="en-US" dirty="0" smtClean="0"/>
              <a:t>– For taking input from user </a:t>
            </a:r>
            <a:r>
              <a:rPr lang="en-US" b="1" dirty="0" smtClean="0"/>
              <a:t>Read / Input </a:t>
            </a:r>
            <a:r>
              <a:rPr lang="en-US" dirty="0" smtClean="0"/>
              <a:t>construct and for displaying /printing any message or any variable value </a:t>
            </a:r>
            <a:r>
              <a:rPr lang="en-US" b="1" dirty="0" smtClean="0"/>
              <a:t>Print/Write </a:t>
            </a:r>
            <a:r>
              <a:rPr lang="en-US" dirty="0" smtClean="0"/>
              <a:t>construct</a:t>
            </a:r>
            <a:r>
              <a:rPr lang="en-US" b="1" dirty="0" smtClean="0"/>
              <a:t> </a:t>
            </a:r>
            <a:r>
              <a:rPr lang="en-US" dirty="0" smtClean="0"/>
              <a:t>can be used.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Control Structure –</a:t>
            </a:r>
            <a:r>
              <a:rPr lang="en-US" dirty="0" smtClean="0"/>
              <a:t>a way to specify flow of control in algorithms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Mainly three types: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b="1" dirty="0" smtClean="0"/>
              <a:t>Sequential logic</a:t>
            </a:r>
            <a:r>
              <a:rPr lang="en-US" dirty="0" smtClean="0"/>
              <a:t>– Write numbered steps sequentially.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b="1" dirty="0" smtClean="0"/>
              <a:t>Selection log</a:t>
            </a:r>
            <a:r>
              <a:rPr lang="en-US" dirty="0" smtClean="0"/>
              <a:t>i</a:t>
            </a:r>
            <a:r>
              <a:rPr lang="en-US" b="1" dirty="0" smtClean="0"/>
              <a:t>c</a:t>
            </a:r>
            <a:r>
              <a:rPr lang="en-US" dirty="0" smtClean="0"/>
              <a:t> – To select statement from many statements, </a:t>
            </a:r>
            <a:r>
              <a:rPr lang="en-US" b="1" dirty="0" smtClean="0"/>
              <a:t>If – else </a:t>
            </a:r>
            <a:r>
              <a:rPr lang="en-US" dirty="0" smtClean="0"/>
              <a:t>or its variations can be used.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b="1" dirty="0" smtClean="0"/>
              <a:t>Iteration logic </a:t>
            </a:r>
            <a:r>
              <a:rPr lang="en-US" dirty="0" smtClean="0"/>
              <a:t>– To repeat some statements, loops</a:t>
            </a:r>
            <a:r>
              <a:rPr lang="en-US" b="1" dirty="0" smtClean="0"/>
              <a:t> </a:t>
            </a:r>
            <a:r>
              <a:rPr lang="en-US" dirty="0" smtClean="0"/>
              <a:t>like</a:t>
            </a:r>
            <a:r>
              <a:rPr lang="en-US" b="1" dirty="0" smtClean="0"/>
              <a:t> while, for and do….while </a:t>
            </a:r>
            <a:r>
              <a:rPr lang="en-US" dirty="0" smtClean="0"/>
              <a:t>can be used.  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Example: Find Largest Element in an array 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777240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Algorithm </a:t>
            </a:r>
            <a:r>
              <a:rPr lang="en-US" sz="2400" dirty="0" err="1" smtClean="0"/>
              <a:t>Find_Largest</a:t>
            </a:r>
            <a:r>
              <a:rPr lang="en-US" sz="2400" dirty="0" smtClean="0"/>
              <a:t>(x[], n)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1.	 let max = x[0]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2.	 for </a:t>
            </a:r>
            <a:r>
              <a:rPr lang="en-US" sz="2400" dirty="0" err="1" smtClean="0"/>
              <a:t>i</a:t>
            </a:r>
            <a:r>
              <a:rPr lang="en-US" sz="2400" dirty="0" smtClean="0"/>
              <a:t> = 1 to n-1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3.	 	if x[</a:t>
            </a:r>
            <a:r>
              <a:rPr lang="en-US" sz="2400" dirty="0" err="1" smtClean="0"/>
              <a:t>i</a:t>
            </a:r>
            <a:r>
              <a:rPr lang="en-US" sz="2400" dirty="0" smtClean="0"/>
              <a:t>] &gt; max then,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4.	 	         max = x[</a:t>
            </a:r>
            <a:r>
              <a:rPr lang="en-US" sz="2400" dirty="0" err="1" smtClean="0"/>
              <a:t>i</a:t>
            </a:r>
            <a:r>
              <a:rPr lang="en-US" sz="24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5.	 Print max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Steps to analyze algorithms using approach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838200"/>
            <a:ext cx="8763000" cy="6092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b="1" dirty="0" smtClean="0"/>
              <a:t>Primitive operations</a:t>
            </a:r>
            <a:r>
              <a:rPr lang="en-US" sz="2000" dirty="0" smtClean="0"/>
              <a:t>: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/>
              <a:t>Assigning a value to a variables, like X=10, X=Y, etc.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/>
              <a:t>Input output related operations, like Input, Display, Print.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/>
              <a:t>Arithmetic and logical operations, Expression evaluation, like C=A+B*2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/>
              <a:t>Control  statements, like If-else, For, while,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/>
              <a:t>Function and return statements, like </a:t>
            </a:r>
            <a:r>
              <a:rPr lang="en-US" sz="2000" dirty="0" err="1" smtClean="0"/>
              <a:t>Find_Fact</a:t>
            </a:r>
            <a:r>
              <a:rPr lang="en-US" sz="2000" dirty="0" smtClean="0"/>
              <a:t>(), return X. </a:t>
            </a:r>
          </a:p>
          <a:p>
            <a:pPr marL="457200" indent="-457200"/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First identify primitive (basic ) operations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in the algorithm. </a:t>
            </a:r>
            <a:r>
              <a:rPr lang="en-US" sz="2000" b="1" dirty="0" smtClean="0"/>
              <a:t>	</a:t>
            </a:r>
            <a:endParaRPr lang="en-US" sz="2000" dirty="0" smtClean="0"/>
          </a:p>
          <a:p>
            <a:pPr lvl="1" indent="-457200" algn="just">
              <a:buAutoNum type="arabicPeriod" startAt="2"/>
            </a:pPr>
            <a:r>
              <a:rPr lang="en-US" sz="2000" dirty="0" smtClean="0"/>
              <a:t>Count all corresponding  primitive operations that are executed by an algorithm as follows: 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a+b+b</a:t>
            </a:r>
            <a:r>
              <a:rPr lang="en-US" altLang="en-US" sz="2000" dirty="0" smtClean="0"/>
              <a:t>*c+(</a:t>
            </a:r>
            <a:r>
              <a:rPr lang="en-US" altLang="en-US" sz="2000" dirty="0" err="1" smtClean="0"/>
              <a:t>a+b</a:t>
            </a:r>
            <a:r>
              <a:rPr lang="en-US" altLang="en-US" sz="2000" dirty="0" smtClean="0"/>
              <a:t>)/(a-b) </a:t>
            </a:r>
            <a:r>
              <a:rPr lang="en-US" altLang="en-US" sz="2000" dirty="0" smtClean="0">
                <a:sym typeface="Wingdings" pitchFamily="2" charset="2"/>
              </a:rPr>
              <a:t> one step; 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en-US" sz="2000" dirty="0" smtClean="0">
                <a:sym typeface="Wingdings" pitchFamily="2" charset="2"/>
              </a:rPr>
              <a:t>comments  zero steps;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en-US" sz="2000" dirty="0" smtClean="0">
                <a:latin typeface="SimSun" pitchFamily="2" charset="-122"/>
                <a:sym typeface="Wingdings" pitchFamily="2" charset="2"/>
              </a:rPr>
              <a:t>while (&lt;</a:t>
            </a:r>
            <a:r>
              <a:rPr lang="en-US" altLang="en-US" sz="2000" dirty="0" err="1" smtClean="0">
                <a:latin typeface="SimSun" pitchFamily="2" charset="-122"/>
                <a:sym typeface="Wingdings" pitchFamily="2" charset="2"/>
              </a:rPr>
              <a:t>expr</a:t>
            </a:r>
            <a:r>
              <a:rPr lang="en-US" altLang="en-US" sz="2000" dirty="0" smtClean="0">
                <a:latin typeface="SimSun" pitchFamily="2" charset="-122"/>
                <a:sym typeface="Wingdings" pitchFamily="2" charset="2"/>
              </a:rPr>
              <a:t>&gt;)</a:t>
            </a:r>
            <a:r>
              <a:rPr lang="en-US" altLang="en-US" sz="2000" dirty="0" smtClean="0">
                <a:sym typeface="Wingdings" pitchFamily="2" charset="2"/>
              </a:rPr>
              <a:t> step count equal to the number of times &lt;</a:t>
            </a:r>
            <a:r>
              <a:rPr lang="en-US" altLang="en-US" sz="2000" dirty="0" err="1" smtClean="0">
                <a:sym typeface="Wingdings" pitchFamily="2" charset="2"/>
              </a:rPr>
              <a:t>expr</a:t>
            </a:r>
            <a:r>
              <a:rPr lang="en-US" altLang="en-US" sz="2000" dirty="0" smtClean="0">
                <a:sym typeface="Wingdings" pitchFamily="2" charset="2"/>
              </a:rPr>
              <a:t>&gt; is 	executed.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en-US" sz="2000" dirty="0" smtClean="0">
                <a:latin typeface="SimSun" pitchFamily="2" charset="-122"/>
                <a:sym typeface="Wingdings" pitchFamily="2" charset="2"/>
              </a:rPr>
              <a:t>for </a:t>
            </a:r>
            <a:r>
              <a:rPr lang="en-US" altLang="en-US" sz="2000" dirty="0" err="1" smtClean="0">
                <a:latin typeface="SimSun" pitchFamily="2" charset="-122"/>
                <a:sym typeface="Wingdings" pitchFamily="2" charset="2"/>
              </a:rPr>
              <a:t>i</a:t>
            </a:r>
            <a:r>
              <a:rPr lang="en-US" altLang="en-US" sz="2000" dirty="0" smtClean="0">
                <a:latin typeface="SimSun" pitchFamily="2" charset="-122"/>
                <a:sym typeface="Wingdings" pitchFamily="2" charset="2"/>
              </a:rPr>
              <a:t>=&lt;</a:t>
            </a:r>
            <a:r>
              <a:rPr lang="en-US" altLang="en-US" sz="2000" dirty="0" err="1" smtClean="0">
                <a:latin typeface="SimSun" pitchFamily="2" charset="-122"/>
                <a:sym typeface="Wingdings" pitchFamily="2" charset="2"/>
              </a:rPr>
              <a:t>expr</a:t>
            </a:r>
            <a:r>
              <a:rPr lang="en-US" altLang="en-US" sz="2000" dirty="0" smtClean="0">
                <a:latin typeface="SimSun" pitchFamily="2" charset="-122"/>
                <a:sym typeface="Wingdings" pitchFamily="2" charset="2"/>
              </a:rPr>
              <a:t>&gt; to &lt;expr1&gt;</a:t>
            </a:r>
            <a:r>
              <a:rPr lang="en-US" altLang="en-US" sz="2000" dirty="0" smtClean="0">
                <a:sym typeface="Wingdings" pitchFamily="2" charset="2"/>
              </a:rPr>
              <a:t>  step count equal to number of times 		&lt;expr1&gt; is checked.</a:t>
            </a:r>
          </a:p>
          <a:p>
            <a:pPr marL="0" lvl="1"/>
            <a:r>
              <a:rPr lang="en-US" sz="2000" dirty="0" smtClean="0"/>
              <a:t>3.     Find the step count function or time complexity function in term of n by 	adding all the steps. </a:t>
            </a:r>
            <a:endParaRPr lang="en-US" altLang="en-US" sz="2000" dirty="0" smtClean="0">
              <a:sym typeface="Wingdings" pitchFamily="2" charset="2"/>
            </a:endParaRPr>
          </a:p>
          <a:p>
            <a:pPr lvl="1"/>
            <a:endParaRPr lang="en-US" altLang="en-US" sz="2000" dirty="0" smtClean="0">
              <a:latin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Time complexity: Example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12" name="Group 123"/>
          <p:cNvGraphicFramePr>
            <a:graphicFrameLocks noGrp="1"/>
          </p:cNvGraphicFramePr>
          <p:nvPr/>
        </p:nvGraphicFramePr>
        <p:xfrm>
          <a:off x="304801" y="990600"/>
          <a:ext cx="8381999" cy="3108960"/>
        </p:xfrm>
        <a:graphic>
          <a:graphicData uri="http://schemas.openxmlformats.org/drawingml/2006/table">
            <a:tbl>
              <a:tblPr/>
              <a:tblGrid>
                <a:gridCol w="609599">
                  <a:extLst>
                    <a:ext uri="{9D8B030D-6E8A-4147-A177-3AD203B41FA5}">
                      <a16:colId xmlns:a16="http://schemas.microsoft.com/office/drawing/2014/main" xmlns="" val="1851588863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xmlns="" val="80987789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348460219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41853571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832790209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Cost/Exec.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Freq.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018716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Algorithm Sum(a[],n)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7547230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S = 0.0;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3392186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for </a:t>
                      </a:r>
                      <a:r>
                        <a:rPr lang="en-US" altLang="en-US" sz="280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en-US" sz="2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=1 to n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315189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s = </a:t>
                      </a:r>
                      <a:r>
                        <a:rPr lang="en-US" altLang="en-US" sz="280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s+a</a:t>
                      </a:r>
                      <a:r>
                        <a:rPr lang="en-US" altLang="en-US" sz="2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en-US" sz="280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en-US" sz="2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885338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return 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09075468"/>
                  </a:ext>
                </a:extLst>
              </a:tr>
            </a:tbl>
          </a:graphicData>
        </a:graphic>
      </p:graphicFrame>
      <p:graphicFrame>
        <p:nvGraphicFramePr>
          <p:cNvPr id="13" name="Group 138"/>
          <p:cNvGraphicFramePr>
            <a:graphicFrameLocks noGrp="1"/>
          </p:cNvGraphicFramePr>
          <p:nvPr/>
        </p:nvGraphicFramePr>
        <p:xfrm>
          <a:off x="7696200" y="4267200"/>
          <a:ext cx="914400" cy="457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425003717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2n+3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539877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04800" y="53340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Hence, </a:t>
            </a:r>
            <a:r>
              <a:rPr lang="en-US" sz="2400" dirty="0" smtClean="0"/>
              <a:t>step count function or growth rate function</a:t>
            </a:r>
            <a:r>
              <a:rPr lang="en-US" sz="2400" b="1" dirty="0" smtClean="0"/>
              <a:t> f(n) =2n+3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Find largest: Elements arranged in Descending order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12" name="Group 123"/>
          <p:cNvGraphicFramePr>
            <a:graphicFrameLocks noGrp="1"/>
          </p:cNvGraphicFramePr>
          <p:nvPr/>
        </p:nvGraphicFramePr>
        <p:xfrm>
          <a:off x="304801" y="990600"/>
          <a:ext cx="8381999" cy="4023360"/>
        </p:xfrm>
        <a:graphic>
          <a:graphicData uri="http://schemas.openxmlformats.org/drawingml/2006/table">
            <a:tbl>
              <a:tblPr/>
              <a:tblGrid>
                <a:gridCol w="609599">
                  <a:extLst>
                    <a:ext uri="{9D8B030D-6E8A-4147-A177-3AD203B41FA5}">
                      <a16:colId xmlns:a16="http://schemas.microsoft.com/office/drawing/2014/main" xmlns="" val="1851588863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xmlns="" val="8098778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34846021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418535718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832790209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Cost/Exec.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Freq.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018716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Algorithm </a:t>
                      </a:r>
                      <a:r>
                        <a:rPr lang="en-US" sz="2800" dirty="0" err="1" smtClean="0"/>
                        <a:t>Find_Largest</a:t>
                      </a:r>
                      <a:r>
                        <a:rPr lang="en-US" sz="2800" dirty="0" smtClean="0"/>
                        <a:t>(x[],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7547230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dirty="0" smtClean="0"/>
                        <a:t>     max = x[0]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3392186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dirty="0" smtClean="0"/>
                        <a:t>     for </a:t>
                      </a:r>
                      <a:r>
                        <a:rPr lang="en-US" sz="2800" dirty="0" err="1" smtClean="0"/>
                        <a:t>i</a:t>
                      </a:r>
                      <a:r>
                        <a:rPr lang="en-US" sz="2800" dirty="0" smtClean="0"/>
                        <a:t> = 1 to n-1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315189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dirty="0" smtClean="0"/>
                        <a:t>              if x[</a:t>
                      </a:r>
                      <a:r>
                        <a:rPr lang="en-US" sz="2800" dirty="0" err="1" smtClean="0"/>
                        <a:t>i</a:t>
                      </a:r>
                      <a:r>
                        <a:rPr lang="en-US" sz="2800" dirty="0" smtClean="0"/>
                        <a:t>] &gt; max then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885338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en-US" sz="2800" dirty="0" smtClean="0"/>
                        <a:t>max = x[</a:t>
                      </a:r>
                      <a:r>
                        <a:rPr lang="en-US" sz="2800" dirty="0" err="1" smtClean="0"/>
                        <a:t>i</a:t>
                      </a:r>
                      <a:r>
                        <a:rPr lang="en-US" sz="2800" dirty="0" smtClean="0"/>
                        <a:t>]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0907546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dirty="0" smtClean="0"/>
                        <a:t>     Print max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467600" y="5105400"/>
            <a:ext cx="12951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 smtClean="0">
                <a:latin typeface="SimSun" panose="02010600030101010101" pitchFamily="2" charset="-122"/>
                <a:cs typeface="Times New Roman" panose="02020603050405020304" pitchFamily="18" charset="0"/>
              </a:rPr>
              <a:t>2n + 1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57912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Hence, </a:t>
            </a:r>
            <a:r>
              <a:rPr lang="en-US" sz="2400" dirty="0" smtClean="0"/>
              <a:t>step count function or growth rate function</a:t>
            </a:r>
            <a:r>
              <a:rPr lang="en-US" sz="2400" b="1" dirty="0" smtClean="0"/>
              <a:t> f(n) =2n+1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Find largest: Elements arranged in ascending order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12" name="Group 123"/>
          <p:cNvGraphicFramePr>
            <a:graphicFrameLocks noGrp="1"/>
          </p:cNvGraphicFramePr>
          <p:nvPr/>
        </p:nvGraphicFramePr>
        <p:xfrm>
          <a:off x="304801" y="990600"/>
          <a:ext cx="8381999" cy="4023360"/>
        </p:xfrm>
        <a:graphic>
          <a:graphicData uri="http://schemas.openxmlformats.org/drawingml/2006/table">
            <a:tbl>
              <a:tblPr/>
              <a:tblGrid>
                <a:gridCol w="609599">
                  <a:extLst>
                    <a:ext uri="{9D8B030D-6E8A-4147-A177-3AD203B41FA5}">
                      <a16:colId xmlns:a16="http://schemas.microsoft.com/office/drawing/2014/main" xmlns="" val="1851588863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xmlns="" val="8098778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34846021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418535718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832790209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Cost/Exec.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Freq.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018716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Algorithm </a:t>
                      </a:r>
                      <a:r>
                        <a:rPr lang="en-US" sz="2800" dirty="0" err="1" smtClean="0"/>
                        <a:t>Find_Largest</a:t>
                      </a:r>
                      <a:r>
                        <a:rPr lang="en-US" sz="2800" dirty="0" smtClean="0"/>
                        <a:t>(x[],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7547230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dirty="0" smtClean="0"/>
                        <a:t>     max = x[0]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3392186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dirty="0" smtClean="0"/>
                        <a:t>     for </a:t>
                      </a:r>
                      <a:r>
                        <a:rPr lang="en-US" sz="2800" dirty="0" err="1" smtClean="0"/>
                        <a:t>i</a:t>
                      </a:r>
                      <a:r>
                        <a:rPr lang="en-US" sz="2800" dirty="0" smtClean="0"/>
                        <a:t> = 1 to n-1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315189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dirty="0" smtClean="0"/>
                        <a:t>              if x[</a:t>
                      </a:r>
                      <a:r>
                        <a:rPr lang="en-US" sz="2800" dirty="0" err="1" smtClean="0"/>
                        <a:t>i</a:t>
                      </a:r>
                      <a:r>
                        <a:rPr lang="en-US" sz="2800" dirty="0" smtClean="0"/>
                        <a:t>] &gt; max then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885338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en-US" sz="2800" dirty="0" smtClean="0"/>
                        <a:t>max = x[</a:t>
                      </a:r>
                      <a:r>
                        <a:rPr lang="en-US" sz="2800" dirty="0" err="1" smtClean="0"/>
                        <a:t>i</a:t>
                      </a:r>
                      <a:r>
                        <a:rPr lang="en-US" sz="2800" dirty="0" smtClean="0"/>
                        <a:t>]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0907546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dirty="0" smtClean="0"/>
                        <a:t>     Print max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848600" y="5105400"/>
            <a:ext cx="9141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 smtClean="0">
                <a:latin typeface="SimSun" panose="02010600030101010101" pitchFamily="2" charset="-122"/>
                <a:cs typeface="Times New Roman" panose="02020603050405020304" pitchFamily="18" charset="0"/>
              </a:rPr>
              <a:t>3n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57912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Hence, step count function or growth rate function </a:t>
            </a:r>
            <a:r>
              <a:rPr lang="en-US" sz="2400" b="1" dirty="0" smtClean="0"/>
              <a:t>f(n) =3n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Algorithm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A well defined Sequence of statements which solves the problem logically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A well defined sequence of English statements can also be an algorithm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Algorithm does not belong to any particular language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A problem can have many algorithms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    Algorithm always takes zero or more input and produces some desired output.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00400" y="3598986"/>
            <a:ext cx="2133600" cy="1963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Solution Steps</a:t>
            </a:r>
          </a:p>
          <a:p>
            <a:pPr algn="ctr"/>
            <a:r>
              <a:rPr lang="en-US" sz="2800" dirty="0" smtClean="0"/>
              <a:t>(Algorithm)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>
            <a:off x="1600200" y="4343400"/>
            <a:ext cx="1600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334000" y="4419600"/>
            <a:ext cx="1600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4343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0" y="4191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DESIRED 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04800" y="533400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Hence, step count function or growth rate function  						f=2rows*cols+2rows+1</a:t>
            </a:r>
          </a:p>
          <a:p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Time complexity: Example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52400" y="762000"/>
          <a:ext cx="8686800" cy="4513263"/>
        </p:xfrm>
        <a:graphic>
          <a:graphicData uri="http://schemas.openxmlformats.org/presentationml/2006/ole">
            <p:oleObj spid="_x0000_s1026" name="Document" r:id="rId3" imgW="9876609" imgH="373090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Find the step count function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9" name="Group 79"/>
          <p:cNvGraphicFramePr>
            <a:graphicFrameLocks noGrp="1"/>
          </p:cNvGraphicFramePr>
          <p:nvPr/>
        </p:nvGraphicFramePr>
        <p:xfrm>
          <a:off x="228600" y="1143000"/>
          <a:ext cx="5302898" cy="3705860"/>
        </p:xfrm>
        <a:graphic>
          <a:graphicData uri="http://schemas.openxmlformats.org/drawingml/2006/table">
            <a:tbl>
              <a:tblPr/>
              <a:tblGrid>
                <a:gridCol w="598714">
                  <a:extLst>
                    <a:ext uri="{9D8B030D-6E8A-4147-A177-3AD203B41FA5}">
                      <a16:colId xmlns:a16="http://schemas.microsoft.com/office/drawing/2014/main" xmlns="" val="357385001"/>
                    </a:ext>
                  </a:extLst>
                </a:gridCol>
                <a:gridCol w="4704184">
                  <a:extLst>
                    <a:ext uri="{9D8B030D-6E8A-4147-A177-3AD203B41FA5}">
                      <a16:colId xmlns:a16="http://schemas.microsoft.com/office/drawing/2014/main" xmlns="" val="2651162946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Algorithm Sum(a[],n,m)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115620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78014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for i=1 to n do;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67706349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  for j=1 to m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492942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    s = s+a[i][j];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0413241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return 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619810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9940587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04800" y="5715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Hence, step count function or growth rate function f(n) = 2nm+2n+2</a:t>
            </a:r>
          </a:p>
          <a:p>
            <a:endParaRPr lang="en-US" sz="2400" dirty="0"/>
          </a:p>
        </p:txBody>
      </p:sp>
      <p:graphicFrame>
        <p:nvGraphicFramePr>
          <p:cNvPr id="9" name="Group 79"/>
          <p:cNvGraphicFramePr>
            <a:graphicFrameLocks noGrp="1"/>
          </p:cNvGraphicFramePr>
          <p:nvPr/>
        </p:nvGraphicFramePr>
        <p:xfrm>
          <a:off x="228600" y="838200"/>
          <a:ext cx="8382001" cy="4224020"/>
        </p:xfrm>
        <a:graphic>
          <a:graphicData uri="http://schemas.openxmlformats.org/drawingml/2006/table">
            <a:tbl>
              <a:tblPr/>
              <a:tblGrid>
                <a:gridCol w="598714">
                  <a:extLst>
                    <a:ext uri="{9D8B030D-6E8A-4147-A177-3AD203B41FA5}">
                      <a16:colId xmlns:a16="http://schemas.microsoft.com/office/drawing/2014/main" xmlns="" val="357385001"/>
                    </a:ext>
                  </a:extLst>
                </a:gridCol>
                <a:gridCol w="4704184">
                  <a:extLst>
                    <a:ext uri="{9D8B030D-6E8A-4147-A177-3AD203B41FA5}">
                      <a16:colId xmlns:a16="http://schemas.microsoft.com/office/drawing/2014/main" xmlns="" val="2651162946"/>
                    </a:ext>
                  </a:extLst>
                </a:gridCol>
                <a:gridCol w="684245">
                  <a:extLst>
                    <a:ext uri="{9D8B030D-6E8A-4147-A177-3AD203B41FA5}">
                      <a16:colId xmlns:a16="http://schemas.microsoft.com/office/drawing/2014/main" xmlns="" val="4251815606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xmlns="" val="95895098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xmlns="" val="1689997227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C/E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Freq.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9575618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Algorithm Sum(a[],</a:t>
                      </a: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n,m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115620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78014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for i=1 to n do;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67706349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    for j=1 to m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n(m+1)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n(m+1)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492942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        s = </a:t>
                      </a: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s+a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][j];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0413241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return 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619810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99405877"/>
                  </a:ext>
                </a:extLst>
              </a:tr>
            </a:tbl>
          </a:graphicData>
        </a:graphic>
      </p:graphicFrame>
      <p:graphicFrame>
        <p:nvGraphicFramePr>
          <p:cNvPr id="10" name="Group 87"/>
          <p:cNvGraphicFramePr>
            <a:graphicFrameLocks noGrp="1"/>
          </p:cNvGraphicFramePr>
          <p:nvPr/>
        </p:nvGraphicFramePr>
        <p:xfrm>
          <a:off x="7162800" y="5181600"/>
          <a:ext cx="1676400" cy="4572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3777498858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2nm+2n+2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06781912"/>
                  </a:ext>
                </a:extLst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Time complexity: Example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Time Complexity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Time complexity :</a:t>
            </a:r>
            <a:r>
              <a:rPr lang="en-US" dirty="0" smtClean="0"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</a:t>
            </a:r>
            <a:r>
              <a:rPr lang="en-US" dirty="0" smtClean="0"/>
              <a:t>ime requirement of an algorithm in terms of size of input.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In general, the time complexity of an algorithm can be analyzed in three cases:</a:t>
            </a:r>
          </a:p>
          <a:p>
            <a:r>
              <a:rPr lang="en-US" b="1" dirty="0" smtClean="0"/>
              <a:t>Worst case</a:t>
            </a:r>
          </a:p>
          <a:p>
            <a:r>
              <a:rPr lang="en-US" dirty="0" smtClean="0"/>
              <a:t>o Defines the input for which the algorithm takes maximum time.</a:t>
            </a:r>
          </a:p>
          <a:p>
            <a:r>
              <a:rPr lang="en-US" dirty="0" smtClean="0"/>
              <a:t>o Input is the one for which the algorithm runs the slowest.</a:t>
            </a:r>
          </a:p>
          <a:p>
            <a:r>
              <a:rPr lang="en-US" b="1" dirty="0" smtClean="0"/>
              <a:t> Best case</a:t>
            </a:r>
          </a:p>
          <a:p>
            <a:r>
              <a:rPr lang="en-US" dirty="0" smtClean="0"/>
              <a:t>o Defines the input for which the algorithm takes least time.</a:t>
            </a:r>
          </a:p>
          <a:p>
            <a:r>
              <a:rPr lang="en-US" dirty="0" smtClean="0"/>
              <a:t>o Input is the one for which the algorithm runs the fastest.</a:t>
            </a:r>
          </a:p>
          <a:p>
            <a:r>
              <a:rPr lang="en-US" b="1" dirty="0" smtClean="0"/>
              <a:t>Average case</a:t>
            </a:r>
          </a:p>
          <a:p>
            <a:r>
              <a:rPr lang="en-US" dirty="0" smtClean="0"/>
              <a:t>o Provides a prediction about the running time of the algorithm</a:t>
            </a:r>
          </a:p>
          <a:p>
            <a:r>
              <a:rPr lang="en-US" dirty="0" smtClean="0"/>
              <a:t>o Assumes that the input is random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257800" y="4114800"/>
            <a:ext cx="3886200" cy="2457450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Conclusion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914400"/>
            <a:ext cx="8610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We have already seen that an algorithm can be represented in the form of an expression.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That means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r>
              <a:rPr lang="en-US" sz="2400" b="1" dirty="0" smtClean="0"/>
              <a:t>Worst case</a:t>
            </a:r>
          </a:p>
          <a:p>
            <a:r>
              <a:rPr lang="en-US" sz="2400" dirty="0" smtClean="0"/>
              <a:t>o Defines the input for which the algorithm takes huge time.</a:t>
            </a:r>
          </a:p>
          <a:p>
            <a:r>
              <a:rPr lang="en-US" sz="2400" dirty="0" smtClean="0"/>
              <a:t>o Input is the one for which the algorithm runs the slowest.</a:t>
            </a:r>
          </a:p>
          <a:p>
            <a:r>
              <a:rPr lang="en-US" sz="2400" b="1" dirty="0" smtClean="0"/>
              <a:t> Best case</a:t>
            </a:r>
          </a:p>
          <a:p>
            <a:r>
              <a:rPr lang="en-US" sz="2400" dirty="0" smtClean="0"/>
              <a:t>o Defines the input for which the algorithm takes lowest time.</a:t>
            </a:r>
          </a:p>
          <a:p>
            <a:r>
              <a:rPr lang="en-US" sz="2400" dirty="0" smtClean="0"/>
              <a:t>o Input is the one for which the algorithm runs the fastest.</a:t>
            </a:r>
          </a:p>
          <a:p>
            <a:r>
              <a:rPr lang="en-US" sz="2400" b="1" dirty="0" smtClean="0"/>
              <a:t>Average case</a:t>
            </a:r>
          </a:p>
          <a:p>
            <a:r>
              <a:rPr lang="en-US" sz="2400" dirty="0" smtClean="0"/>
              <a:t>o Provides a prediction about the running time of the algorithm</a:t>
            </a:r>
          </a:p>
          <a:p>
            <a:r>
              <a:rPr lang="en-US" sz="2400" dirty="0" smtClean="0"/>
              <a:t>o Assumes that the input is random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Time Complexity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effectLst>
                  <a:innerShdw blurRad="114300">
                    <a:prstClr val="black"/>
                  </a:inn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Simple step count functions can be compared easily.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effectLst>
                  <a:innerShdw blurRad="114300">
                    <a:prstClr val="black"/>
                  </a:inn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Consider f(n) = (n</a:t>
            </a:r>
            <a:r>
              <a:rPr lang="en-US" baseline="30000" dirty="0" smtClean="0">
                <a:effectLst>
                  <a:innerShdw blurRad="114300">
                    <a:prstClr val="black"/>
                  </a:inn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2</a:t>
            </a:r>
            <a:r>
              <a:rPr lang="en-US" dirty="0" smtClean="0">
                <a:effectLst>
                  <a:innerShdw blurRad="114300">
                    <a:prstClr val="black"/>
                  </a:inn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+ 5),  g(n)= log (n</a:t>
            </a:r>
            <a:r>
              <a:rPr lang="en-US" baseline="30000" dirty="0" smtClean="0">
                <a:effectLst>
                  <a:innerShdw blurRad="114300">
                    <a:prstClr val="black"/>
                  </a:inn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2</a:t>
            </a:r>
            <a:r>
              <a:rPr lang="en-US" dirty="0" smtClean="0">
                <a:effectLst>
                  <a:innerShdw blurRad="114300">
                    <a:prstClr val="black"/>
                  </a:inn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+ 1)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effectLst>
                  <a:innerShdw blurRad="114300">
                    <a:prstClr val="black"/>
                  </a:inn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Which is better f(n) or g(n)?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effectLst>
                  <a:innerShdw blurRad="114300">
                    <a:prstClr val="black"/>
                  </a:inn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Complex step count functions are difficult to compare.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effectLst>
                  <a:innerShdw blurRad="114300">
                    <a:prstClr val="black"/>
                  </a:inn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Therefore,  these step count functions can be simplified using some mathematical methods such as Big-O, Big-Omega etc.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effectLst>
                  <a:innerShdw blurRad="114300">
                    <a:prstClr val="black"/>
                  </a:inn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For comparing, ‘rate of growth’ of step count function is easy and sufficient.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effectLst>
                  <a:innerShdw blurRad="114300">
                    <a:prstClr val="black"/>
                  </a:inn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‘Rate of growth</a:t>
            </a:r>
            <a:r>
              <a:rPr lang="en-US" smtClean="0">
                <a:effectLst>
                  <a:innerShdw blurRad="114300">
                    <a:prstClr val="black"/>
                  </a:inn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’ describes </a:t>
            </a:r>
            <a:r>
              <a:rPr lang="en-US" dirty="0" smtClean="0">
                <a:effectLst>
                  <a:innerShdw blurRad="114300">
                    <a:prstClr val="black"/>
                  </a:inn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how the runtime will increase as the input size grows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Asymptotic Notations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Asymptotic notation is a way of expressing the cost of an algorithm in terms of input size.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Goal of asymptotic notation is to simplify analysis by getting rid of unnecessary information</a:t>
            </a:r>
          </a:p>
          <a:p>
            <a:pPr marL="342900" indent="-342900">
              <a:lnSpc>
                <a:spcPct val="150000"/>
              </a:lnSpc>
            </a:pPr>
            <a:r>
              <a:rPr lang="en-US" b="1" u="sng" dirty="0" smtClean="0"/>
              <a:t>Big –O: </a:t>
            </a:r>
            <a:r>
              <a:rPr lang="en-US" altLang="en-US" dirty="0" smtClean="0"/>
              <a:t>Big-O of a function gives us ‘rate of growth’ of the step count function </a:t>
            </a:r>
            <a:r>
              <a:rPr lang="en-US" altLang="en-US" i="1" dirty="0" smtClean="0"/>
              <a:t>f(n)</a:t>
            </a:r>
            <a:r>
              <a:rPr lang="en-US" altLang="en-US" dirty="0" smtClean="0"/>
              <a:t>, in terms of a simple function </a:t>
            </a:r>
            <a:r>
              <a:rPr lang="en-US" altLang="en-US" i="1" dirty="0" smtClean="0"/>
              <a:t>g(n)</a:t>
            </a:r>
            <a:r>
              <a:rPr lang="en-US" altLang="en-US" dirty="0" smtClean="0"/>
              <a:t>, which is</a:t>
            </a:r>
            <a:r>
              <a:rPr lang="en-US" altLang="en-US" dirty="0" smtClean="0">
                <a:sym typeface="Wingdings" pitchFamily="2" charset="2"/>
              </a:rPr>
              <a:t> easy to compare.</a:t>
            </a:r>
            <a:r>
              <a:rPr lang="en-US" altLang="en-US" dirty="0" smtClean="0"/>
              <a:t> </a:t>
            </a:r>
          </a:p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Definition: </a:t>
            </a:r>
            <a:r>
              <a:rPr lang="en-US" dirty="0" smtClean="0"/>
              <a:t>for the given functions f(n) and g(n)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f(n)= O(g(n)) |  if there exists positive constants c and n</a:t>
            </a:r>
            <a:r>
              <a:rPr lang="en-US" baseline="-25000" dirty="0" smtClean="0"/>
              <a:t>o</a:t>
            </a:r>
            <a:r>
              <a:rPr lang="en-US" dirty="0" smtClean="0"/>
              <a:t> such </a:t>
            </a:r>
            <a:r>
              <a:rPr lang="en-US" baseline="-25000" dirty="0" smtClean="0"/>
              <a:t> </a:t>
            </a:r>
            <a:r>
              <a:rPr lang="en-US" dirty="0" smtClean="0"/>
              <a:t>that, 		      	        </a:t>
            </a:r>
            <a:r>
              <a:rPr lang="en-US" b="1" dirty="0" smtClean="0"/>
              <a:t>0&lt;=f(n)&lt;=cg(n) </a:t>
            </a:r>
            <a:r>
              <a:rPr lang="en-US" dirty="0" smtClean="0"/>
              <a:t>for all n&gt;=n</a:t>
            </a:r>
            <a:r>
              <a:rPr lang="en-US" baseline="-25000" dirty="0" smtClean="0"/>
              <a:t>o</a:t>
            </a:r>
            <a:r>
              <a:rPr lang="en-US" dirty="0" smtClean="0"/>
              <a:t>}</a:t>
            </a:r>
          </a:p>
          <a:p>
            <a:r>
              <a:rPr lang="en-US" dirty="0" smtClean="0"/>
              <a:t>Defines a tight upper bound for a function.</a:t>
            </a:r>
          </a:p>
          <a:p>
            <a:r>
              <a:rPr lang="en-US" sz="2000" dirty="0" smtClean="0"/>
              <a:t>f(n)= O(g(n)) implies that  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g(n)grows at least as fast as f(n) </a:t>
            </a:r>
            <a:r>
              <a:rPr lang="en-US" sz="2000" b="1" dirty="0" smtClean="0"/>
              <a:t>or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f(n) is of the order at most g(n)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962400"/>
            <a:ext cx="3200400" cy="234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Big –O Notation-Example 1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Given f(n) = 5n and g(n) = n then </a:t>
            </a:r>
            <a:r>
              <a:rPr lang="en-US" b="1" dirty="0" smtClean="0">
                <a:solidFill>
                  <a:srgbClr val="FF0000"/>
                </a:solidFill>
              </a:rPr>
              <a:t>show that f (n)= O(g(n))</a:t>
            </a:r>
          </a:p>
          <a:p>
            <a:pPr marL="342900" indent="-342900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Solution: 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Need to show that there exist two positive constants  C and n</a:t>
            </a:r>
            <a:r>
              <a:rPr lang="en-US" baseline="-25000" dirty="0" smtClean="0"/>
              <a:t>o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Such that 5n&lt;=</a:t>
            </a:r>
            <a:r>
              <a:rPr lang="en-US" dirty="0" err="1" smtClean="0"/>
              <a:t>Cn</a:t>
            </a:r>
            <a:r>
              <a:rPr lang="en-US" dirty="0" smtClean="0"/>
              <a:t> for all n&gt;= n</a:t>
            </a:r>
            <a:r>
              <a:rPr lang="en-US" baseline="-25000" dirty="0" smtClean="0"/>
              <a:t>o</a:t>
            </a:r>
            <a:endParaRPr lang="en-US" dirty="0" smtClean="0"/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Clearly  for C=5 above condition is true for all n&gt;=1 (i.e. n</a:t>
            </a:r>
            <a:r>
              <a:rPr lang="en-US" baseline="-25000" dirty="0" smtClean="0"/>
              <a:t>o</a:t>
            </a:r>
            <a:r>
              <a:rPr lang="en-US" dirty="0" smtClean="0"/>
              <a:t>=1)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Hence it is proved that f(n) = O(g(n))</a:t>
            </a:r>
          </a:p>
          <a:p>
            <a:pPr marL="342900" indent="-342900">
              <a:lnSpc>
                <a:spcPct val="150000"/>
              </a:lnSpc>
            </a:pPr>
            <a:endParaRPr lang="en-US" dirty="0" smtClean="0"/>
          </a:p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Note : We could choose a larger values of C such as 6, however to make it tighter upper bound we usually try to find the </a:t>
            </a:r>
            <a:r>
              <a:rPr lang="en-US" b="1" dirty="0" smtClean="0">
                <a:solidFill>
                  <a:srgbClr val="FF0000"/>
                </a:solidFill>
              </a:rPr>
              <a:t>smaller value</a:t>
            </a:r>
            <a:r>
              <a:rPr lang="en-US" b="1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Big –O Notation-Example 2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Show that f(n) = 4n + 5= O(n)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Solution: To show that f(n) = 4n + 5 = O(n), we need to produce a constants c and n</a:t>
            </a:r>
            <a:r>
              <a:rPr lang="en-US" baseline="-25000" dirty="0" smtClean="0"/>
              <a:t>o </a:t>
            </a:r>
            <a:r>
              <a:rPr lang="en-US" dirty="0" smtClean="0"/>
              <a:t>such that: f(n) &lt;= c * n for all n&gt;= n</a:t>
            </a:r>
            <a:r>
              <a:rPr lang="en-US" baseline="-25000" dirty="0" smtClean="0"/>
              <a:t>o</a:t>
            </a:r>
            <a:endParaRPr lang="en-US" dirty="0" smtClean="0"/>
          </a:p>
          <a:p>
            <a:pPr marL="342900" indent="-342900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If we try c = 4, </a:t>
            </a:r>
            <a:r>
              <a:rPr lang="en-US" dirty="0" smtClean="0"/>
              <a:t>this doesn't work because 4n + 5 is not less than 4n. 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We need c to be at least 9 to cover all n&gt;=1. Hence [c, n</a:t>
            </a:r>
            <a:r>
              <a:rPr lang="en-US" baseline="-25000" dirty="0" smtClean="0"/>
              <a:t>o</a:t>
            </a:r>
            <a:r>
              <a:rPr lang="en-US" dirty="0" smtClean="0"/>
              <a:t>]=[9,1]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Therefore, If n</a:t>
            </a:r>
            <a:r>
              <a:rPr lang="en-US" baseline="-25000" dirty="0" smtClean="0"/>
              <a:t>o</a:t>
            </a:r>
            <a:r>
              <a:rPr lang="en-US" dirty="0" smtClean="0"/>
              <a:t> = 1, c has to be 9, but c can be smaller for greater values of n</a:t>
            </a:r>
            <a:r>
              <a:rPr lang="en-US" baseline="-25000" dirty="0" smtClean="0"/>
              <a:t>o</a:t>
            </a:r>
            <a:r>
              <a:rPr lang="en-US" dirty="0" smtClean="0"/>
              <a:t> (if n</a:t>
            </a:r>
            <a:r>
              <a:rPr lang="en-US" baseline="-25000" dirty="0" smtClean="0"/>
              <a:t>o</a:t>
            </a:r>
            <a:r>
              <a:rPr lang="en-US" dirty="0" smtClean="0"/>
              <a:t> = 100, c can be 5). </a:t>
            </a:r>
          </a:p>
          <a:p>
            <a:pPr marL="342900" indent="-342900">
              <a:lnSpc>
                <a:spcPct val="15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Big –O Notation Example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4495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pt-BR" b="1" dirty="0" smtClean="0"/>
              <a:t>&gt;&gt; Eg : 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1.</a:t>
            </a:r>
            <a:r>
              <a:rPr lang="pt-BR" dirty="0" smtClean="0"/>
              <a:t> 3n + 2 = O(n)</a:t>
            </a:r>
            <a:br>
              <a:rPr lang="pt-BR" dirty="0" smtClean="0"/>
            </a:br>
            <a:r>
              <a:rPr lang="pt-BR" dirty="0" smtClean="0"/>
              <a:t>3n + 2 ≤ 4n for all n ≥ 2.</a:t>
            </a:r>
          </a:p>
          <a:p>
            <a:pPr marL="342900" indent="-342900">
              <a:lnSpc>
                <a:spcPct val="150000"/>
              </a:lnSpc>
            </a:pPr>
            <a:r>
              <a:rPr lang="pt-BR" dirty="0" smtClean="0"/>
              <a:t>       So  C=4 and n0=2</a:t>
            </a:r>
            <a:br>
              <a:rPr lang="pt-BR" dirty="0" smtClean="0"/>
            </a:br>
            <a:r>
              <a:rPr lang="pt-BR" b="1" dirty="0" smtClean="0"/>
              <a:t>2.</a:t>
            </a:r>
            <a:r>
              <a:rPr lang="pt-BR" dirty="0" smtClean="0"/>
              <a:t> 3n + 3 = O(n)</a:t>
            </a:r>
            <a:br>
              <a:rPr lang="pt-BR" dirty="0" smtClean="0"/>
            </a:br>
            <a:r>
              <a:rPr lang="pt-BR" dirty="0" smtClean="0"/>
              <a:t>3n + 3 ≤ 4n for all n ≥ 3.</a:t>
            </a:r>
          </a:p>
          <a:p>
            <a:pPr marL="342900" indent="-342900">
              <a:lnSpc>
                <a:spcPct val="150000"/>
              </a:lnSpc>
            </a:pPr>
            <a:r>
              <a:rPr lang="pt-BR" dirty="0" smtClean="0"/>
              <a:t>	So  C=4 and n0=3 </a:t>
            </a:r>
            <a:br>
              <a:rPr lang="pt-BR" dirty="0" smtClean="0"/>
            </a:br>
            <a:r>
              <a:rPr lang="pt-BR" b="1" dirty="0" smtClean="0"/>
              <a:t>3.</a:t>
            </a:r>
            <a:r>
              <a:rPr lang="pt-BR" dirty="0" smtClean="0"/>
              <a:t> 100n + 6 = O(n)</a:t>
            </a:r>
            <a:br>
              <a:rPr lang="pt-BR" dirty="0" smtClean="0"/>
            </a:br>
            <a:r>
              <a:rPr lang="pt-BR" dirty="0" smtClean="0"/>
              <a:t>100n + 6 ≤ 101n for all n ≥ 6.</a:t>
            </a:r>
          </a:p>
          <a:p>
            <a:pPr marL="342900" indent="-342900">
              <a:lnSpc>
                <a:spcPct val="150000"/>
              </a:lnSpc>
            </a:pPr>
            <a:r>
              <a:rPr lang="pt-BR" dirty="0" smtClean="0"/>
              <a:t>	So  C=101 and n0=6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211763"/>
          </a:xfrm>
        </p:spPr>
        <p:txBody>
          <a:bodyPr>
            <a:normAutofit fontScale="70000" lnSpcReduction="20000"/>
          </a:bodyPr>
          <a:lstStyle/>
          <a:p>
            <a:pPr marL="231775" indent="-231775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    Input</a:t>
            </a:r>
            <a:r>
              <a:rPr lang="en-US" dirty="0" smtClean="0"/>
              <a:t>: </a:t>
            </a:r>
            <a:r>
              <a:rPr lang="en-US" altLang="zh-TW" dirty="0" smtClean="0"/>
              <a:t>Zero or more quantities are supplied. </a:t>
            </a:r>
            <a:endParaRPr lang="en-US" dirty="0" smtClean="0"/>
          </a:p>
          <a:p>
            <a:pPr marL="463550" indent="-4635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Definiteness</a:t>
            </a:r>
            <a:r>
              <a:rPr lang="en-US" dirty="0" smtClean="0"/>
              <a:t>: Each instruction of the algorithm should be clear and      unambiguous.</a:t>
            </a:r>
          </a:p>
          <a:p>
            <a:pPr marL="231775" indent="-231775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Effectiveness:</a:t>
            </a:r>
            <a:r>
              <a:rPr lang="en-US" dirty="0" smtClean="0"/>
              <a:t> Statements should be basic enough, not very complex</a:t>
            </a:r>
          </a:p>
          <a:p>
            <a:pPr marL="463550" indent="-4635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Finiteness</a:t>
            </a:r>
            <a:r>
              <a:rPr lang="en-US" dirty="0" smtClean="0"/>
              <a:t>: The execution must be finished after finite number of steps</a:t>
            </a:r>
          </a:p>
          <a:p>
            <a:pPr marL="231775" indent="-231775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Output</a:t>
            </a:r>
            <a:r>
              <a:rPr lang="en-US" dirty="0" smtClean="0"/>
              <a:t>: Must provide desired output 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An algorithm can be expressed in following ways:-</a:t>
            </a:r>
          </a:p>
          <a:p>
            <a:pPr>
              <a:buNone/>
            </a:pPr>
            <a:r>
              <a:rPr lang="en-US" sz="3100" dirty="0" smtClean="0"/>
              <a:t>1.  Using Natural </a:t>
            </a:r>
            <a:r>
              <a:rPr lang="en-US" sz="3100" dirty="0" smtClean="0"/>
              <a:t>Language</a:t>
            </a:r>
            <a:endParaRPr lang="en-IN" sz="3100" dirty="0" smtClean="0"/>
          </a:p>
          <a:p>
            <a:pPr>
              <a:buNone/>
            </a:pPr>
            <a:r>
              <a:rPr lang="en-IN" sz="3100" dirty="0" smtClean="0"/>
              <a:t>2.  Using pseudo code</a:t>
            </a:r>
          </a:p>
          <a:p>
            <a:pPr>
              <a:buNone/>
            </a:pPr>
            <a:r>
              <a:rPr lang="en-IN" sz="3100" dirty="0" smtClean="0"/>
              <a:t>3.  Using flowcharts </a:t>
            </a:r>
          </a:p>
          <a:p>
            <a:pPr>
              <a:buNone/>
            </a:pPr>
            <a:r>
              <a:rPr lang="en-IN" sz="3100" dirty="0" smtClean="0"/>
              <a:t>4.  Using program in any specific programming language </a:t>
            </a:r>
            <a:endParaRPr lang="en-IN" sz="3100" dirty="0"/>
          </a:p>
        </p:txBody>
      </p:sp>
      <p:sp>
        <p:nvSpPr>
          <p:cNvPr id="5" name="Rounded Rectangle 4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Properties of algorithms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Big –O Notation-Example 3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685800"/>
            <a:ext cx="88392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If  f(n) = n</a:t>
            </a:r>
            <a:r>
              <a:rPr lang="en-US" sz="20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000" b="1" dirty="0" smtClean="0">
                <a:solidFill>
                  <a:srgbClr val="FF0000"/>
                </a:solidFill>
              </a:rPr>
              <a:t>:  prove that f(n) ≠ O(n)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• </a:t>
            </a:r>
            <a:r>
              <a:rPr lang="en-US" sz="2000" dirty="0" smtClean="0"/>
              <a:t>To prove this, we must show that there cannot exist the constant c and n</a:t>
            </a:r>
            <a:r>
              <a:rPr lang="en-US" sz="2000" baseline="-25000" dirty="0" smtClean="0"/>
              <a:t>o</a:t>
            </a:r>
            <a:r>
              <a:rPr lang="en-US" sz="2000" dirty="0" smtClean="0"/>
              <a:t> that satisfies the big-O definition. 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/>
              <a:t>This can be </a:t>
            </a:r>
            <a:r>
              <a:rPr lang="en-US" sz="2000" dirty="0" smtClean="0">
                <a:solidFill>
                  <a:srgbClr val="FF0000"/>
                </a:solidFill>
              </a:rPr>
              <a:t>proved by contradiction.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Suppose there are two positive constants c and n</a:t>
            </a:r>
            <a:r>
              <a:rPr lang="en-US" sz="2000" baseline="-25000" dirty="0" smtClean="0"/>
              <a:t>o </a:t>
            </a:r>
            <a:r>
              <a:rPr lang="en-US" sz="2000" dirty="0" smtClean="0"/>
              <a:t>that works; then, by the definition of big-O: 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b="1" i="1" dirty="0" smtClean="0"/>
              <a:t>       Supposition:   </a:t>
            </a:r>
            <a:r>
              <a:rPr lang="en-US" sz="2000" dirty="0" smtClean="0"/>
              <a:t>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≤ c * n for all value of  n&gt;= n</a:t>
            </a:r>
            <a:r>
              <a:rPr lang="en-US" sz="2000" baseline="-25000" dirty="0" smtClean="0"/>
              <a:t>o</a:t>
            </a:r>
            <a:r>
              <a:rPr lang="en-US" sz="2000" dirty="0" smtClean="0"/>
              <a:t> 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/>
              <a:t>• Suppose n is any positive real number greater than c,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/>
              <a:t>then: n * n &gt; c * n, or 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&gt; c * n.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That means there exists a real number n such that 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&gt; c * n.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This contradicts the supposition, so the supposition is false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There is no such C that can work for all n&gt;= n</a:t>
            </a:r>
            <a:r>
              <a:rPr lang="en-US" sz="2000" baseline="-25000" dirty="0" smtClean="0"/>
              <a:t>o</a:t>
            </a:r>
            <a:r>
              <a:rPr lang="en-US" sz="2000" dirty="0" smtClean="0"/>
              <a:t> :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			f(n) ≠ O(n) where f(n) = n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2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Asymptotic Notations (Cont…)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u="sng" dirty="0" smtClean="0"/>
              <a:t>Big – </a:t>
            </a:r>
            <a:r>
              <a:rPr lang="el-GR" b="1" u="sng" dirty="0" smtClean="0"/>
              <a:t>Ω</a:t>
            </a:r>
            <a:r>
              <a:rPr lang="en-US" u="sng" dirty="0" smtClean="0"/>
              <a:t> </a:t>
            </a:r>
            <a:endParaRPr lang="en-US" b="1" u="sng" dirty="0" smtClean="0"/>
          </a:p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Definition: 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for the given functions f(n) and g(n)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l-GR" dirty="0" smtClean="0"/>
              <a:t> </a:t>
            </a:r>
            <a:r>
              <a:rPr lang="en-US" dirty="0" smtClean="0"/>
              <a:t>f(n)= </a:t>
            </a:r>
            <a:r>
              <a:rPr lang="el-GR" dirty="0" smtClean="0"/>
              <a:t> Ω </a:t>
            </a:r>
            <a:r>
              <a:rPr lang="en-US" dirty="0" smtClean="0"/>
              <a:t>(g(n)) | if there exists positive constants c and n</a:t>
            </a:r>
            <a:r>
              <a:rPr lang="en-US" baseline="-25000" dirty="0" smtClean="0"/>
              <a:t>o </a:t>
            </a:r>
            <a:r>
              <a:rPr lang="en-US" dirty="0" smtClean="0"/>
              <a:t>such that, 		      	        </a:t>
            </a:r>
            <a:r>
              <a:rPr lang="en-US" b="1" dirty="0" smtClean="0"/>
              <a:t>0&lt;=cg(n)&lt;=f(n) </a:t>
            </a:r>
            <a:r>
              <a:rPr lang="en-US" dirty="0" smtClean="0"/>
              <a:t>for all n&gt;=n</a:t>
            </a:r>
            <a:r>
              <a:rPr lang="en-US" baseline="-25000" dirty="0" smtClean="0"/>
              <a:t>o</a:t>
            </a:r>
            <a:r>
              <a:rPr lang="en-US" dirty="0" smtClean="0"/>
              <a:t>}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Defines tight lower bound for a function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f(n)= </a:t>
            </a:r>
            <a:r>
              <a:rPr lang="el-GR" sz="2000" dirty="0" smtClean="0"/>
              <a:t> Ω </a:t>
            </a:r>
            <a:r>
              <a:rPr lang="en-US" sz="2000" dirty="0" smtClean="0"/>
              <a:t>(g(n)) implies that 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g(n) grows at most as fast as f(n) </a:t>
            </a:r>
            <a:r>
              <a:rPr lang="en-US" sz="2000" b="1" dirty="0" smtClean="0"/>
              <a:t>or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f(n) is of the order at least g(n)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 descr="http://freefeast.info/wp-content/uploads/2013/02/Omega-Not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276600"/>
            <a:ext cx="352044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Big –</a:t>
            </a:r>
            <a:r>
              <a:rPr lang="el-GR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Ω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Notation Example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066800"/>
            <a:ext cx="6400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1.</a:t>
            </a:r>
            <a:r>
              <a:rPr lang="pt-BR" sz="2000" dirty="0" smtClean="0"/>
              <a:t> 3n + 2 = Ω(n)</a:t>
            </a:r>
            <a:br>
              <a:rPr lang="pt-BR" sz="2000" dirty="0" smtClean="0"/>
            </a:br>
            <a:r>
              <a:rPr lang="pt-BR" sz="2000" dirty="0" smtClean="0"/>
              <a:t>3n + 2 ≥ 3n for all n ≥ 1.</a:t>
            </a:r>
          </a:p>
          <a:p>
            <a:r>
              <a:rPr lang="pt-BR" sz="2000" dirty="0" smtClean="0"/>
              <a:t>So  c=3 and n0=1</a:t>
            </a:r>
          </a:p>
          <a:p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b="1" dirty="0" smtClean="0"/>
              <a:t>2.</a:t>
            </a:r>
            <a:r>
              <a:rPr lang="pt-BR" sz="2000" dirty="0" smtClean="0"/>
              <a:t> 3n + 3 = Ω(n)</a:t>
            </a:r>
            <a:br>
              <a:rPr lang="pt-BR" sz="2000" dirty="0" smtClean="0"/>
            </a:br>
            <a:r>
              <a:rPr lang="pt-BR" sz="2000" dirty="0" smtClean="0"/>
              <a:t>3n + 3 ≥ 3n for all n ≥ 1.</a:t>
            </a:r>
          </a:p>
          <a:p>
            <a:r>
              <a:rPr lang="pt-BR" sz="2000" dirty="0" smtClean="0"/>
              <a:t>So  c=3 and n0=1</a:t>
            </a:r>
          </a:p>
          <a:p>
            <a:endParaRPr lang="pt-BR" sz="2000" dirty="0" smtClean="0"/>
          </a:p>
          <a:p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b="1" dirty="0" smtClean="0"/>
              <a:t>3.</a:t>
            </a:r>
            <a:r>
              <a:rPr lang="pt-BR" sz="2000" dirty="0" smtClean="0"/>
              <a:t> 100n + 6 = Ω(n)</a:t>
            </a:r>
            <a:br>
              <a:rPr lang="pt-BR" sz="2000" dirty="0" smtClean="0"/>
            </a:br>
            <a:r>
              <a:rPr lang="pt-BR" sz="2000" dirty="0" smtClean="0"/>
              <a:t>100n + 6 ≥ 100n for all n ≥ 1.</a:t>
            </a:r>
          </a:p>
          <a:p>
            <a:r>
              <a:rPr lang="pt-BR" sz="2000" dirty="0" smtClean="0"/>
              <a:t>So  c=100 and n0=1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Asymptotic Notations (Cont…)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u="sng" dirty="0" smtClean="0"/>
              <a:t>Big – </a:t>
            </a:r>
            <a:r>
              <a:rPr lang="el-GR" b="1" u="sng" dirty="0" smtClean="0"/>
              <a:t>θ</a:t>
            </a:r>
            <a:endParaRPr lang="en-US" b="1" u="sng" dirty="0" smtClean="0"/>
          </a:p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Definition: 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for the given functions f(n) and g(n)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pt-BR" dirty="0" smtClean="0"/>
              <a:t> f(n)=θ(g(n)) </a:t>
            </a:r>
            <a:r>
              <a:rPr lang="en-US" dirty="0" smtClean="0"/>
              <a:t>|  if there exists positive constants c1 and c2 and n</a:t>
            </a:r>
            <a:r>
              <a:rPr lang="en-US" baseline="-25000" dirty="0" smtClean="0"/>
              <a:t>o </a:t>
            </a:r>
            <a:r>
              <a:rPr lang="en-US" dirty="0" smtClean="0"/>
              <a:t>such that, 		      	 </a:t>
            </a:r>
            <a:r>
              <a:rPr lang="en-US" b="1" dirty="0" smtClean="0"/>
              <a:t>0&lt;=c1g(n)&lt;=f(n)&lt;=c2g(n)</a:t>
            </a:r>
            <a:r>
              <a:rPr lang="en-US" dirty="0" smtClean="0"/>
              <a:t> for all n&gt;=n</a:t>
            </a:r>
            <a:r>
              <a:rPr lang="en-US" baseline="-25000" dirty="0" smtClean="0"/>
              <a:t>o</a:t>
            </a:r>
            <a:r>
              <a:rPr lang="en-US" dirty="0" smtClean="0"/>
              <a:t>}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f(n)=θ(g(n)) </a:t>
            </a:r>
            <a:r>
              <a:rPr lang="pt-BR" b="1" dirty="0" smtClean="0"/>
              <a:t>iff</a:t>
            </a:r>
            <a:r>
              <a:rPr lang="pt-BR" dirty="0" smtClean="0"/>
              <a:t> 	f(n)=O(g(n)) and f(n)=</a:t>
            </a:r>
            <a:r>
              <a:rPr lang="el-GR" dirty="0" smtClean="0"/>
              <a:t> Ω</a:t>
            </a:r>
            <a:r>
              <a:rPr lang="pt-BR" dirty="0" smtClean="0"/>
              <a:t>(g(n))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Defines tight lower bound and upper bound for a function, at the same time </a:t>
            </a:r>
          </a:p>
          <a:p>
            <a:pPr marL="342900" indent="-342900"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886200"/>
            <a:ext cx="350520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Big –</a:t>
            </a:r>
            <a:r>
              <a:rPr lang="el-GR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θ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Notation Example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371600"/>
            <a:ext cx="64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1.</a:t>
            </a:r>
            <a:r>
              <a:rPr lang="pt-BR" dirty="0" smtClean="0"/>
              <a:t> 3n + 2 = Θ(n)</a:t>
            </a:r>
            <a:br>
              <a:rPr lang="pt-BR" dirty="0" smtClean="0"/>
            </a:br>
            <a:r>
              <a:rPr lang="pt-BR" dirty="0" smtClean="0"/>
              <a:t>3n + 2 ≥ 3n for all n ≥ 2.</a:t>
            </a:r>
            <a:br>
              <a:rPr lang="pt-BR" dirty="0" smtClean="0"/>
            </a:br>
            <a:r>
              <a:rPr lang="pt-BR" dirty="0" smtClean="0"/>
              <a:t>3n + 2 ≤ 4n for all n ≥ 2.</a:t>
            </a:r>
            <a:br>
              <a:rPr lang="pt-BR" dirty="0" smtClean="0"/>
            </a:br>
            <a:r>
              <a:rPr lang="pt-BR" dirty="0" smtClean="0"/>
              <a:t>So, C1 = 3, C2 =4 &amp; n0 =2.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Big –O Notation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26" name="Picture 2" descr="C:\Documents and Settings\kunjbihari.meena\Desktop\big-o-complex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75" y="762000"/>
            <a:ext cx="7459663" cy="5486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 interesting observation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observation of complexi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838200"/>
            <a:ext cx="7772400" cy="548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67600" y="3429000"/>
            <a:ext cx="9144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1D12AE"/>
                </a:solidFill>
              </a:rPr>
              <a:t>Very long</a:t>
            </a:r>
            <a:endParaRPr lang="en-US" sz="1400" b="1" dirty="0">
              <a:solidFill>
                <a:srgbClr val="1D12A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Worst Case Analysis (Usually Done)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In the worst case analysis, the upper bound on running time of an algorithm is calculated.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For the worst case analysis, we must know the case that causes maximum number of operations to be executed.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For Linear Search, the worst case happens when the element to be searched is not present in the array or it is present at the last location.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Therefore, the worst case time complexity of linear search is: </a:t>
            </a:r>
            <a:r>
              <a:rPr lang="en-US" sz="2800" dirty="0" smtClean="0">
                <a:solidFill>
                  <a:srgbClr val="FF0000"/>
                </a:solidFill>
              </a:rPr>
              <a:t>O(n)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/>
          </a:p>
          <a:p>
            <a:pPr marL="342900" indent="-342900">
              <a:lnSpc>
                <a:spcPct val="150000"/>
              </a:lnSpc>
            </a:pPr>
            <a:endParaRPr lang="en-US" sz="2400" baseline="3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Best Case Analysis (Bogus) 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990600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In the best case analysis, lower bound on running time of an algorithm is calculated.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For the best case, we must know the case that causes minimum number of operations to be executed.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In the linear search problem, the best case occurs when the element to be searched is present at the first location.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The number of operations in the best case is constant (not dependent on n).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So time complexity of linear search in the best case would be </a:t>
            </a:r>
            <a:r>
              <a:rPr lang="en-US" sz="2000" b="1" dirty="0" smtClean="0"/>
              <a:t>O(1)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Average Case Analysis (Sometimes done) 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990600"/>
            <a:ext cx="8458200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+mj-lt"/>
                <a:cs typeface="Times New Roman" pitchFamily="18" charset="0"/>
              </a:rPr>
              <a:t>In average case analysis, we take all possible inputs and calculate computing time for all of the inputs.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+mj-lt"/>
                <a:cs typeface="Times New Roman" pitchFamily="18" charset="0"/>
              </a:rPr>
              <a:t> Sum all the calculated values and divide the sum by total number of inputs.</a:t>
            </a:r>
            <a:endParaRPr lang="en-US" sz="24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C1A9A4A4-65FA-4222-A003-139BA138C95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990600"/>
            <a:ext cx="8458200" cy="4754563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Ø"/>
              <a:defRPr/>
            </a:pPr>
            <a:r>
              <a:rPr lang="en-US" sz="2800" dirty="0" smtClean="0">
                <a:sym typeface="Wingdings" pitchFamily="2" charset="2"/>
              </a:rPr>
              <a:t>A</a:t>
            </a:r>
            <a:r>
              <a:rPr lang="en-US" sz="2800" b="1" dirty="0" smtClean="0">
                <a:sym typeface="Wingdings" pitchFamily="2" charset="2"/>
              </a:rPr>
              <a:t> program </a:t>
            </a:r>
            <a:r>
              <a:rPr lang="en-US" sz="2800" dirty="0" smtClean="0">
                <a:sym typeface="Wingdings" pitchFamily="2" charset="2"/>
              </a:rPr>
              <a:t>is an </a:t>
            </a:r>
            <a:r>
              <a:rPr lang="en-US" sz="2800" i="1" dirty="0" smtClean="0">
                <a:sym typeface="Wingdings" pitchFamily="2" charset="2"/>
              </a:rPr>
              <a:t>implementation</a:t>
            </a:r>
            <a:r>
              <a:rPr lang="en-US" sz="2800" dirty="0" smtClean="0">
                <a:sym typeface="Wingdings" pitchFamily="2" charset="2"/>
              </a:rPr>
              <a:t> of an algorithm to be run on a specific computer. </a:t>
            </a:r>
          </a:p>
          <a:p>
            <a:pPr algn="just" eaLnBrk="1" hangingPunct="1">
              <a:buNone/>
              <a:defRPr/>
            </a:pPr>
            <a:endParaRPr lang="en-US" sz="2800" dirty="0" smtClean="0">
              <a:sym typeface="Wingdings" pitchFamily="2" charset="2"/>
            </a:endParaRPr>
          </a:p>
          <a:p>
            <a:pPr algn="just" eaLnBrk="1" hangingPunct="1">
              <a:buFont typeface="Wingdings" pitchFamily="2" charset="2"/>
              <a:buChar char="Ø"/>
              <a:defRPr/>
            </a:pPr>
            <a:r>
              <a:rPr lang="en-US" sz="2800" dirty="0" smtClean="0">
                <a:sym typeface="Wingdings" pitchFamily="2" charset="2"/>
              </a:rPr>
              <a:t> An</a:t>
            </a:r>
            <a:r>
              <a:rPr lang="en-US" sz="2800" b="1" dirty="0" smtClean="0">
                <a:sym typeface="Wingdings" pitchFamily="2" charset="2"/>
              </a:rPr>
              <a:t> algorithm </a:t>
            </a:r>
            <a:r>
              <a:rPr lang="en-US" sz="2800" dirty="0" smtClean="0">
                <a:sym typeface="Wingdings" pitchFamily="2" charset="2"/>
              </a:rPr>
              <a:t>is a more abstract way to solve a problem; it does not deal with machine specific details. </a:t>
            </a:r>
          </a:p>
          <a:p>
            <a:pPr algn="just" eaLnBrk="1" hangingPunct="1">
              <a:buNone/>
              <a:defRPr/>
            </a:pPr>
            <a:endParaRPr lang="en-US" b="1" u="sng" dirty="0" smtClean="0">
              <a:sym typeface="Wingdings" pitchFamily="2" charset="2"/>
            </a:endParaRPr>
          </a:p>
          <a:p>
            <a:pPr eaLnBrk="1" hangingPunct="1">
              <a:defRPr/>
            </a:pPr>
            <a:endParaRPr lang="en-US" b="1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0" y="1524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Program Vs. Algorithm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Basic asymptotic efficiency classes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1397000"/>
          <a:ext cx="6096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Constant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loglogn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logarithmic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logn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Logarithmic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</a:rPr>
                        <a:t>Log</a:t>
                      </a:r>
                      <a:r>
                        <a:rPr lang="en-US" sz="2400" baseline="30000" dirty="0" smtClean="0">
                          <a:latin typeface="Tahoma" pitchFamily="34" charset="0"/>
                        </a:rPr>
                        <a:t>2</a:t>
                      </a:r>
                      <a:r>
                        <a:rPr lang="en-US" sz="2400" dirty="0" smtClean="0">
                          <a:latin typeface="Tahoma" pitchFamily="34" charset="0"/>
                        </a:rPr>
                        <a:t>n</a:t>
                      </a:r>
                      <a:r>
                        <a:rPr lang="en-US" sz="2400" baseline="30000" dirty="0" smtClean="0">
                          <a:latin typeface="Tahoma" pitchFamily="34" charset="0"/>
                        </a:rPr>
                        <a:t> 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</a:rPr>
                        <a:t>log-squared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Linear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nlogn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Log linear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r>
                        <a:rPr lang="en-US" sz="2400" baseline="30000" dirty="0" smtClean="0"/>
                        <a:t>2</a:t>
                      </a:r>
                      <a:endParaRPr lang="en-US" sz="2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Quadratic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n</a:t>
                      </a:r>
                      <a:r>
                        <a:rPr lang="en-US" sz="2400" baseline="300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Cubic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n</a:t>
                      </a:r>
                      <a:endParaRPr lang="en-US" sz="2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Exponential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n!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Factorial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0"/>
            <a:ext cx="9144000" cy="6096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Big-O Operations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838200"/>
            <a:ext cx="8458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Summation Rule:</a:t>
            </a:r>
          </a:p>
          <a:p>
            <a:endParaRPr lang="en-US" b="1" dirty="0" smtClean="0"/>
          </a:p>
          <a:p>
            <a:r>
              <a:rPr lang="en-US" b="1" dirty="0" smtClean="0"/>
              <a:t>O(f1(n) + f2(n)) = O(max(f1(n), f2(n)))</a:t>
            </a:r>
          </a:p>
          <a:p>
            <a:r>
              <a:rPr lang="en-US" b="1" dirty="0" smtClean="0"/>
              <a:t>Example: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O(2</a:t>
            </a:r>
            <a:r>
              <a:rPr lang="en-US" b="1" baseline="30000" dirty="0" smtClean="0"/>
              <a:t>n</a:t>
            </a:r>
            <a:r>
              <a:rPr lang="en-US" b="1" dirty="0" smtClean="0"/>
              <a:t>+n</a:t>
            </a:r>
            <a:r>
              <a:rPr lang="en-US" b="1" baseline="30000" dirty="0" smtClean="0"/>
              <a:t>3</a:t>
            </a:r>
            <a:r>
              <a:rPr lang="en-US" b="1" dirty="0" smtClean="0"/>
              <a:t> )=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O(n</a:t>
            </a:r>
            <a:r>
              <a:rPr lang="en-US" b="1" baseline="30000" dirty="0" smtClean="0"/>
              <a:t>4</a:t>
            </a:r>
            <a:r>
              <a:rPr lang="en-US" b="1" dirty="0" smtClean="0"/>
              <a:t>+nlogn)=O(n</a:t>
            </a:r>
            <a:r>
              <a:rPr lang="en-US" b="1" baseline="30000" dirty="0" smtClean="0"/>
              <a:t>4</a:t>
            </a:r>
            <a:r>
              <a:rPr lang="en-US" b="1" dirty="0" smtClean="0"/>
              <a:t>)</a:t>
            </a:r>
          </a:p>
          <a:p>
            <a:endParaRPr lang="en-US" b="1" baseline="30000" dirty="0" smtClean="0"/>
          </a:p>
          <a:p>
            <a:endParaRPr lang="en-US" b="1" baseline="30000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Product Rule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Suppose T1(n) = O(f1(n)) and T2(n) = O(f2(n)). Then, we can conclude that</a:t>
            </a:r>
          </a:p>
          <a:p>
            <a:r>
              <a:rPr lang="en-US" b="1" dirty="0" smtClean="0"/>
              <a:t>T1(n) * T2(n) = O(f1(n) * f2(n)).</a:t>
            </a:r>
          </a:p>
          <a:p>
            <a:endParaRPr lang="en-US" b="1" baseline="30000" dirty="0" smtClean="0"/>
          </a:p>
          <a:p>
            <a:r>
              <a:rPr lang="en-US" b="1" dirty="0" smtClean="0"/>
              <a:t>Example:</a:t>
            </a:r>
          </a:p>
          <a:p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O(n) * O (n</a:t>
            </a:r>
            <a:r>
              <a:rPr lang="en-US" b="1" baseline="30000" dirty="0" smtClean="0"/>
              <a:t>2</a:t>
            </a:r>
            <a:r>
              <a:rPr lang="en-US" b="1" dirty="0" smtClean="0"/>
              <a:t>) * O (n</a:t>
            </a:r>
            <a:r>
              <a:rPr lang="en-US" b="1" baseline="30000" dirty="0" smtClean="0"/>
              <a:t>3</a:t>
            </a:r>
            <a:r>
              <a:rPr lang="en-US" b="1" dirty="0" smtClean="0"/>
              <a:t>) = O (n</a:t>
            </a:r>
            <a:r>
              <a:rPr lang="en-US" b="1" baseline="30000" dirty="0" smtClean="0"/>
              <a:t>6</a:t>
            </a:r>
            <a:r>
              <a:rPr lang="en-US" b="1" dirty="0" smtClean="0"/>
              <a:t>)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O(n</a:t>
            </a:r>
            <a:r>
              <a:rPr lang="en-US" b="1" baseline="30000" dirty="0" smtClean="0"/>
              <a:t>2</a:t>
            </a:r>
            <a:r>
              <a:rPr lang="en-US" b="1" dirty="0" smtClean="0"/>
              <a:t>)*O(</a:t>
            </a:r>
            <a:r>
              <a:rPr lang="en-US" b="1" dirty="0" err="1" smtClean="0"/>
              <a:t>logn</a:t>
            </a:r>
            <a:r>
              <a:rPr lang="en-US" b="1" dirty="0" smtClean="0"/>
              <a:t>)=O(n</a:t>
            </a:r>
            <a:r>
              <a:rPr lang="en-US" b="1" baseline="30000" dirty="0" smtClean="0"/>
              <a:t>2</a:t>
            </a:r>
            <a:r>
              <a:rPr lang="en-US" b="1" dirty="0" smtClean="0"/>
              <a:t>logn)</a:t>
            </a:r>
          </a:p>
          <a:p>
            <a:pPr marL="342900" indent="-342900"/>
            <a:endParaRPr lang="en-US" b="1" dirty="0" smtClean="0"/>
          </a:p>
          <a:p>
            <a:pPr marL="342900" indent="-342900"/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24000" y="190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Big-O Rules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762000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  <a:tabLst>
                <a:tab pos="1028700" algn="l"/>
              </a:tabLst>
            </a:pPr>
            <a:r>
              <a:rPr lang="en-US" sz="2800" dirty="0" smtClean="0"/>
              <a:t>If </a:t>
            </a:r>
            <a:r>
              <a:rPr lang="en-US" sz="2800" b="1" i="1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2800" dirty="0" smtClean="0"/>
              <a:t> is a polynomial of degree </a:t>
            </a:r>
            <a:r>
              <a:rPr lang="en-US" sz="2800" b="1" i="1" dirty="0" smtClean="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sz="2800" dirty="0" smtClean="0"/>
              <a:t>, then </a:t>
            </a:r>
            <a:r>
              <a:rPr lang="en-US" sz="2800" b="1" i="1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2800" dirty="0" smtClean="0"/>
              <a:t> is </a:t>
            </a:r>
            <a:r>
              <a:rPr lang="en-US" sz="2800" b="1" i="1" dirty="0" smtClean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b="1" i="1" dirty="0" err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 b="1" i="1" baseline="30000" dirty="0" err="1" smtClean="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2800" dirty="0" smtClean="0"/>
              <a:t>, i.e.,</a:t>
            </a:r>
          </a:p>
          <a:p>
            <a:pPr marL="1485900" lvl="1" indent="-457200">
              <a:buFont typeface="+mj-lt"/>
              <a:buAutoNum type="arabicPeriod"/>
              <a:tabLst>
                <a:tab pos="1028700" algn="l"/>
              </a:tabLst>
            </a:pPr>
            <a:r>
              <a:rPr lang="en-US" sz="2400" dirty="0" smtClean="0"/>
              <a:t>Drop lower-order terms</a:t>
            </a:r>
          </a:p>
          <a:p>
            <a:pPr marL="1485900" lvl="1" indent="-457200">
              <a:buFont typeface="+mj-lt"/>
              <a:buAutoNum type="arabicPeriod"/>
              <a:tabLst>
                <a:tab pos="1028700" algn="l"/>
              </a:tabLst>
            </a:pPr>
            <a:r>
              <a:rPr lang="en-US" sz="2400" dirty="0" smtClean="0"/>
              <a:t>Drop constant factors</a:t>
            </a:r>
          </a:p>
          <a:p>
            <a:pPr marL="1485900" lvl="1" indent="-457200">
              <a:tabLst>
                <a:tab pos="1028700" algn="l"/>
              </a:tabLst>
            </a:pPr>
            <a:r>
              <a:rPr lang="en-US" sz="2400" dirty="0" smtClean="0">
                <a:sym typeface="Symbol" pitchFamily="18" charset="2"/>
              </a:rPr>
              <a:t>Example 1: </a:t>
            </a:r>
            <a:r>
              <a:rPr lang="en-US" sz="2400" dirty="0" smtClean="0"/>
              <a:t> f(n)=n</a:t>
            </a:r>
            <a:r>
              <a:rPr lang="en-US" sz="2400" baseline="30000" dirty="0" smtClean="0"/>
              <a:t>6</a:t>
            </a:r>
            <a:r>
              <a:rPr lang="en-US" sz="2400" dirty="0" smtClean="0"/>
              <a:t>+3n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+77 will be O(n</a:t>
            </a:r>
            <a:r>
              <a:rPr lang="en-US" sz="2400" baseline="30000" dirty="0" smtClean="0"/>
              <a:t>6</a:t>
            </a:r>
            <a:r>
              <a:rPr lang="en-US" sz="2400" dirty="0" smtClean="0"/>
              <a:t>)</a:t>
            </a:r>
          </a:p>
          <a:p>
            <a:pPr marL="1543050" lvl="1" indent="-514350">
              <a:tabLst>
                <a:tab pos="1028700" algn="l"/>
              </a:tabLst>
            </a:pPr>
            <a:r>
              <a:rPr lang="en-US" sz="2400" dirty="0" smtClean="0">
                <a:sym typeface="Symbol" pitchFamily="18" charset="2"/>
              </a:rPr>
              <a:t>Example 2:</a:t>
            </a:r>
            <a:r>
              <a:rPr lang="en-US" sz="2400" dirty="0" smtClean="0"/>
              <a:t>  f(n)=5000n</a:t>
            </a:r>
            <a:r>
              <a:rPr lang="en-US" sz="2400" baseline="30000" dirty="0" smtClean="0"/>
              <a:t>6</a:t>
            </a:r>
            <a:r>
              <a:rPr lang="en-US" sz="2400" dirty="0" smtClean="0"/>
              <a:t>+3n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+77+34n!+</a:t>
            </a:r>
            <a:r>
              <a:rPr lang="en-US" sz="2400" dirty="0" err="1" smtClean="0"/>
              <a:t>nlogn</a:t>
            </a:r>
            <a:endParaRPr lang="en-US" sz="2400" dirty="0" smtClean="0"/>
          </a:p>
          <a:p>
            <a:pPr marL="1543050" lvl="1" indent="-514350">
              <a:tabLst>
                <a:tab pos="1028700" algn="l"/>
              </a:tabLst>
            </a:pPr>
            <a:r>
              <a:rPr lang="en-US" sz="2400" dirty="0" smtClean="0">
                <a:sym typeface="Symbol" pitchFamily="18" charset="2"/>
              </a:rPr>
              <a:t>f(n)=O(    )</a:t>
            </a:r>
          </a:p>
          <a:p>
            <a:pPr marL="1485900" lvl="1" indent="-457200">
              <a:tabLst>
                <a:tab pos="1028700" algn="l"/>
              </a:tabLst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  <a:tabLst>
                <a:tab pos="1028700" algn="l"/>
              </a:tabLst>
            </a:pPr>
            <a:r>
              <a:rPr lang="en-US" sz="2800" dirty="0" smtClean="0"/>
              <a:t>Use the smallest possible class of functions</a:t>
            </a:r>
          </a:p>
          <a:p>
            <a:pPr marL="1485900" lvl="1" indent="-457200">
              <a:tabLst>
                <a:tab pos="1028700" algn="l"/>
              </a:tabLst>
            </a:pPr>
            <a:r>
              <a:rPr lang="en-US" sz="2400" dirty="0" smtClean="0"/>
              <a:t>Say “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4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dirty="0" smtClean="0">
                <a:sym typeface="Symbol" pitchFamily="18" charset="2"/>
              </a:rPr>
              <a:t> is </a:t>
            </a:r>
            <a:r>
              <a:rPr lang="en-US" sz="2400" b="1" i="1" dirty="0" smtClean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2400" dirty="0" smtClean="0">
                <a:sym typeface="Symbol" pitchFamily="18" charset="2"/>
              </a:rPr>
              <a:t>”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smtClean="0"/>
              <a:t>instead of “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4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dirty="0" smtClean="0">
                <a:sym typeface="Symbol" pitchFamily="18" charset="2"/>
              </a:rPr>
              <a:t> is </a:t>
            </a:r>
            <a:r>
              <a:rPr lang="en-US" sz="2400" b="1" i="1" dirty="0" smtClean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baseline="30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2400" dirty="0" smtClean="0">
                <a:sym typeface="Symbol" pitchFamily="18" charset="2"/>
              </a:rPr>
              <a:t>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9800" y="30480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Symbol" pitchFamily="18" charset="2"/>
              </a:rPr>
              <a:t>n!</a:t>
            </a: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True or False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914400"/>
            <a:ext cx="830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N</a:t>
            </a:r>
            <a:r>
              <a:rPr lang="en-US" sz="4000" b="1" baseline="30000" dirty="0" smtClean="0">
                <a:latin typeface="Times New Roman" pitchFamily="18" charset="0"/>
              </a:rPr>
              <a:t>2    </a:t>
            </a:r>
            <a:r>
              <a:rPr lang="en-US" sz="4000" b="1" dirty="0" smtClean="0">
                <a:latin typeface="Times New Roman" pitchFamily="18" charset="0"/>
              </a:rPr>
              <a:t>= 	O(N</a:t>
            </a:r>
            <a:r>
              <a:rPr lang="en-US" sz="4000" b="1" baseline="30000" dirty="0" smtClean="0">
                <a:latin typeface="Times New Roman" pitchFamily="18" charset="0"/>
              </a:rPr>
              <a:t>2</a:t>
            </a:r>
            <a:r>
              <a:rPr lang="en-US" sz="4000" b="1" dirty="0" smtClean="0">
                <a:latin typeface="Times New Roman" pitchFamily="18" charset="0"/>
              </a:rPr>
              <a:t>)		</a:t>
            </a:r>
          </a:p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2N  = 	O(N</a:t>
            </a:r>
            <a:r>
              <a:rPr lang="en-US" sz="4000" b="1" baseline="30000" dirty="0" smtClean="0">
                <a:latin typeface="Times New Roman" pitchFamily="18" charset="0"/>
              </a:rPr>
              <a:t>2</a:t>
            </a:r>
            <a:r>
              <a:rPr lang="en-US" sz="4000" b="1" dirty="0" smtClean="0">
                <a:latin typeface="Times New Roman" pitchFamily="18" charset="0"/>
              </a:rPr>
              <a:t>) 		</a:t>
            </a:r>
          </a:p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N    = 	O(N</a:t>
            </a:r>
            <a:r>
              <a:rPr lang="en-US" sz="4000" b="1" baseline="30000" dirty="0" smtClean="0">
                <a:latin typeface="Times New Roman" pitchFamily="18" charset="0"/>
              </a:rPr>
              <a:t>2</a:t>
            </a:r>
            <a:r>
              <a:rPr lang="en-US" sz="4000" b="1" dirty="0" smtClean="0">
                <a:latin typeface="Times New Roman" pitchFamily="18" charset="0"/>
              </a:rPr>
              <a:t>) 		</a:t>
            </a:r>
          </a:p>
          <a:p>
            <a:pPr lvl="2" eaLnBrk="0" hangingPunct="0"/>
            <a:endParaRPr lang="en-US" sz="4000" b="1" dirty="0" smtClean="0">
              <a:latin typeface="Times New Roman" pitchFamily="18" charset="0"/>
            </a:endParaRPr>
          </a:p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N</a:t>
            </a:r>
            <a:r>
              <a:rPr lang="en-US" sz="4000" b="1" baseline="30000" dirty="0" smtClean="0">
                <a:latin typeface="Times New Roman" pitchFamily="18" charset="0"/>
              </a:rPr>
              <a:t>2    </a:t>
            </a:r>
            <a:r>
              <a:rPr lang="en-US" sz="4000" b="1" dirty="0" smtClean="0">
                <a:latin typeface="Times New Roman" pitchFamily="18" charset="0"/>
              </a:rPr>
              <a:t>= 	O(N)		</a:t>
            </a:r>
          </a:p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2N  =     O(N) 		</a:t>
            </a:r>
          </a:p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N     =    O(N) 		</a:t>
            </a:r>
            <a:endParaRPr lang="en-US" sz="4000" b="1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1200" y="914400"/>
            <a:ext cx="1661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1600200"/>
            <a:ext cx="150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true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1200" y="2209800"/>
            <a:ext cx="150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true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3352800"/>
            <a:ext cx="150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false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400" y="3962400"/>
            <a:ext cx="150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3600" y="4572000"/>
            <a:ext cx="150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4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True or False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914400"/>
            <a:ext cx="830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N</a:t>
            </a:r>
            <a:r>
              <a:rPr lang="en-US" sz="4000" b="1" baseline="30000" dirty="0" smtClean="0">
                <a:latin typeface="Times New Roman" pitchFamily="18" charset="0"/>
              </a:rPr>
              <a:t>2    </a:t>
            </a:r>
            <a:r>
              <a:rPr lang="en-US" sz="4000" b="1" dirty="0" smtClean="0">
                <a:latin typeface="Times New Roman" pitchFamily="18" charset="0"/>
              </a:rPr>
              <a:t>= 	</a:t>
            </a:r>
            <a:r>
              <a:rPr lang="el-GR" sz="4000" b="1" dirty="0" smtClean="0">
                <a:latin typeface="Times New Roman" pitchFamily="18" charset="0"/>
              </a:rPr>
              <a:t>Ω</a:t>
            </a:r>
            <a:r>
              <a:rPr lang="en-US" sz="4000" b="1" dirty="0" smtClean="0">
                <a:latin typeface="Times New Roman" pitchFamily="18" charset="0"/>
              </a:rPr>
              <a:t>(N</a:t>
            </a:r>
            <a:r>
              <a:rPr lang="en-US" sz="4000" b="1" baseline="30000" dirty="0" smtClean="0">
                <a:latin typeface="Times New Roman" pitchFamily="18" charset="0"/>
              </a:rPr>
              <a:t>2</a:t>
            </a:r>
            <a:r>
              <a:rPr lang="en-US" sz="4000" b="1" dirty="0" smtClean="0">
                <a:latin typeface="Times New Roman" pitchFamily="18" charset="0"/>
              </a:rPr>
              <a:t>)		</a:t>
            </a:r>
          </a:p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2N  = 	</a:t>
            </a:r>
            <a:r>
              <a:rPr lang="el-GR" sz="4000" b="1" dirty="0" smtClean="0">
                <a:latin typeface="Times New Roman" pitchFamily="18" charset="0"/>
              </a:rPr>
              <a:t> Ω</a:t>
            </a:r>
            <a:r>
              <a:rPr lang="en-US" sz="4000" b="1" dirty="0" smtClean="0">
                <a:latin typeface="Times New Roman" pitchFamily="18" charset="0"/>
              </a:rPr>
              <a:t>(N</a:t>
            </a:r>
            <a:r>
              <a:rPr lang="en-US" sz="4000" b="1" baseline="30000" dirty="0" smtClean="0">
                <a:latin typeface="Times New Roman" pitchFamily="18" charset="0"/>
              </a:rPr>
              <a:t>2</a:t>
            </a:r>
            <a:r>
              <a:rPr lang="en-US" sz="4000" b="1" dirty="0" smtClean="0">
                <a:latin typeface="Times New Roman" pitchFamily="18" charset="0"/>
              </a:rPr>
              <a:t>) 		</a:t>
            </a:r>
          </a:p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N    = 	</a:t>
            </a:r>
            <a:r>
              <a:rPr lang="el-GR" sz="4000" b="1" dirty="0" smtClean="0">
                <a:latin typeface="Times New Roman" pitchFamily="18" charset="0"/>
              </a:rPr>
              <a:t> Ω</a:t>
            </a:r>
            <a:r>
              <a:rPr lang="en-US" sz="4000" b="1" dirty="0" smtClean="0">
                <a:latin typeface="Times New Roman" pitchFamily="18" charset="0"/>
              </a:rPr>
              <a:t>(N</a:t>
            </a:r>
            <a:r>
              <a:rPr lang="en-US" sz="4000" b="1" baseline="30000" dirty="0" smtClean="0">
                <a:latin typeface="Times New Roman" pitchFamily="18" charset="0"/>
              </a:rPr>
              <a:t>2</a:t>
            </a:r>
            <a:r>
              <a:rPr lang="en-US" sz="4000" b="1" dirty="0" smtClean="0">
                <a:latin typeface="Times New Roman" pitchFamily="18" charset="0"/>
              </a:rPr>
              <a:t>) 		</a:t>
            </a:r>
          </a:p>
          <a:p>
            <a:pPr lvl="2" eaLnBrk="0" hangingPunct="0"/>
            <a:endParaRPr lang="en-US" sz="4000" b="1" dirty="0" smtClean="0">
              <a:latin typeface="Times New Roman" pitchFamily="18" charset="0"/>
            </a:endParaRPr>
          </a:p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N</a:t>
            </a:r>
            <a:r>
              <a:rPr lang="en-US" sz="4000" b="1" baseline="30000" dirty="0" smtClean="0">
                <a:latin typeface="Times New Roman" pitchFamily="18" charset="0"/>
              </a:rPr>
              <a:t>2    </a:t>
            </a:r>
            <a:r>
              <a:rPr lang="en-US" sz="4000" b="1" dirty="0" smtClean="0">
                <a:latin typeface="Times New Roman" pitchFamily="18" charset="0"/>
              </a:rPr>
              <a:t>= 	</a:t>
            </a:r>
            <a:r>
              <a:rPr lang="el-GR" sz="4000" b="1" dirty="0" smtClean="0">
                <a:latin typeface="Times New Roman" pitchFamily="18" charset="0"/>
              </a:rPr>
              <a:t> Ω</a:t>
            </a:r>
            <a:r>
              <a:rPr lang="en-US" sz="4000" b="1" dirty="0" smtClean="0">
                <a:latin typeface="Times New Roman" pitchFamily="18" charset="0"/>
              </a:rPr>
              <a:t>(N)		</a:t>
            </a:r>
          </a:p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2N  = 	</a:t>
            </a:r>
            <a:r>
              <a:rPr lang="el-GR" sz="4000" b="1" dirty="0" smtClean="0">
                <a:latin typeface="Times New Roman" pitchFamily="18" charset="0"/>
              </a:rPr>
              <a:t>Ω</a:t>
            </a:r>
            <a:r>
              <a:rPr lang="en-US" sz="4000" b="1" dirty="0" smtClean="0">
                <a:latin typeface="Times New Roman" pitchFamily="18" charset="0"/>
              </a:rPr>
              <a:t>(N) 		</a:t>
            </a:r>
          </a:p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N     = 	</a:t>
            </a:r>
            <a:r>
              <a:rPr lang="el-GR" sz="4000" b="1" dirty="0" smtClean="0">
                <a:latin typeface="Times New Roman" pitchFamily="18" charset="0"/>
              </a:rPr>
              <a:t>Ω</a:t>
            </a:r>
            <a:r>
              <a:rPr lang="en-US" sz="4000" b="1" dirty="0" smtClean="0">
                <a:latin typeface="Times New Roman" pitchFamily="18" charset="0"/>
              </a:rPr>
              <a:t>(N) 		</a:t>
            </a:r>
            <a:endParaRPr lang="en-US" sz="4000" b="1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1200" y="914400"/>
            <a:ext cx="1661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1600200"/>
            <a:ext cx="150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false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1200" y="2209800"/>
            <a:ext cx="150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 false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3352800"/>
            <a:ext cx="150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true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400" y="3962400"/>
            <a:ext cx="150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3600" y="4572000"/>
            <a:ext cx="150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4" grpId="0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True or False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914400"/>
            <a:ext cx="830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N</a:t>
            </a:r>
            <a:r>
              <a:rPr lang="en-US" sz="4000" b="1" baseline="30000" dirty="0" smtClean="0">
                <a:latin typeface="Times New Roman" pitchFamily="18" charset="0"/>
              </a:rPr>
              <a:t>2    </a:t>
            </a:r>
            <a:r>
              <a:rPr lang="en-US" sz="4000" b="1" dirty="0" smtClean="0">
                <a:latin typeface="Times New Roman" pitchFamily="18" charset="0"/>
              </a:rPr>
              <a:t>= 	 Θ(N</a:t>
            </a:r>
            <a:r>
              <a:rPr lang="en-US" sz="4000" b="1" baseline="30000" dirty="0" smtClean="0">
                <a:latin typeface="Times New Roman" pitchFamily="18" charset="0"/>
              </a:rPr>
              <a:t>2</a:t>
            </a:r>
            <a:r>
              <a:rPr lang="en-US" sz="4000" b="1" dirty="0" smtClean="0">
                <a:latin typeface="Times New Roman" pitchFamily="18" charset="0"/>
              </a:rPr>
              <a:t>)		</a:t>
            </a:r>
          </a:p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2N  = 	 Θ(N</a:t>
            </a:r>
            <a:r>
              <a:rPr lang="en-US" sz="4000" b="1" baseline="30000" dirty="0" smtClean="0">
                <a:latin typeface="Times New Roman" pitchFamily="18" charset="0"/>
              </a:rPr>
              <a:t>2</a:t>
            </a:r>
            <a:r>
              <a:rPr lang="en-US" sz="4000" b="1" dirty="0" smtClean="0">
                <a:latin typeface="Times New Roman" pitchFamily="18" charset="0"/>
              </a:rPr>
              <a:t>) 		</a:t>
            </a:r>
          </a:p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N    = 	 Θ(N</a:t>
            </a:r>
            <a:r>
              <a:rPr lang="en-US" sz="4000" b="1" baseline="30000" dirty="0" smtClean="0">
                <a:latin typeface="Times New Roman" pitchFamily="18" charset="0"/>
              </a:rPr>
              <a:t>2</a:t>
            </a:r>
            <a:r>
              <a:rPr lang="en-US" sz="4000" b="1" dirty="0" smtClean="0">
                <a:latin typeface="Times New Roman" pitchFamily="18" charset="0"/>
              </a:rPr>
              <a:t>) 		</a:t>
            </a:r>
          </a:p>
          <a:p>
            <a:pPr lvl="2" eaLnBrk="0" hangingPunct="0"/>
            <a:endParaRPr lang="en-US" sz="4000" b="1" dirty="0" smtClean="0">
              <a:latin typeface="Times New Roman" pitchFamily="18" charset="0"/>
            </a:endParaRPr>
          </a:p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N</a:t>
            </a:r>
            <a:r>
              <a:rPr lang="en-US" sz="4000" b="1" baseline="30000" dirty="0" smtClean="0">
                <a:latin typeface="Times New Roman" pitchFamily="18" charset="0"/>
              </a:rPr>
              <a:t>2    </a:t>
            </a:r>
            <a:r>
              <a:rPr lang="en-US" sz="4000" b="1" dirty="0" smtClean="0">
                <a:latin typeface="Times New Roman" pitchFamily="18" charset="0"/>
              </a:rPr>
              <a:t>= 	 Θ(N)		</a:t>
            </a:r>
          </a:p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2N  = 	Θ(N) 		</a:t>
            </a:r>
          </a:p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N     = 	Θ(N) 		</a:t>
            </a:r>
            <a:endParaRPr lang="en-US" sz="4000" b="1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1200" y="914400"/>
            <a:ext cx="1661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1600200"/>
            <a:ext cx="150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false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1200" y="2209800"/>
            <a:ext cx="150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false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3352800"/>
            <a:ext cx="150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false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400" y="3962400"/>
            <a:ext cx="150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3600" y="4572000"/>
            <a:ext cx="150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4" grpId="0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Big –O Notation Illustrations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big-o ex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8284" y="1518971"/>
            <a:ext cx="6487431" cy="3820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Some tips to find out time complexity of algorithms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 </a:t>
            </a:r>
            <a:r>
              <a:rPr lang="en-US" sz="2000" b="1" dirty="0" smtClean="0"/>
              <a:t>1) O(1): </a:t>
            </a:r>
            <a:r>
              <a:rPr lang="en-US" sz="2000" dirty="0" smtClean="0"/>
              <a:t>Time complexity of a function (or set of statements) is considered as O(1) if it doesn’t contain any loop, recursion and call to any other non-constant time function.</a:t>
            </a:r>
          </a:p>
          <a:p>
            <a:endParaRPr lang="en-US" sz="2000" dirty="0" smtClean="0"/>
          </a:p>
          <a:p>
            <a:r>
              <a:rPr lang="en-US" sz="2000" dirty="0" smtClean="0"/>
              <a:t>// set of non-recursive and non-loop statements</a:t>
            </a:r>
          </a:p>
          <a:p>
            <a:r>
              <a:rPr lang="en-US" sz="2000" dirty="0" smtClean="0"/>
              <a:t>For example swap() function has O(1) time complexity.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A loop or recursion that runs a constant number of times is also considered as O(1). </a:t>
            </a:r>
            <a:r>
              <a:rPr lang="en-US" sz="2000" dirty="0" smtClean="0"/>
              <a:t>For example the following loop is O(1).</a:t>
            </a:r>
          </a:p>
          <a:p>
            <a:r>
              <a:rPr lang="en-US" sz="2000" dirty="0" smtClean="0"/>
              <a:t>// Here c is a constant </a:t>
            </a:r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1;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&lt;= c; </a:t>
            </a:r>
            <a:r>
              <a:rPr lang="en-US" sz="2000" dirty="0" err="1" smtClean="0"/>
              <a:t>i</a:t>
            </a:r>
            <a:r>
              <a:rPr lang="en-US" sz="2000" dirty="0" smtClean="0"/>
              <a:t>++) </a:t>
            </a:r>
          </a:p>
          <a:p>
            <a:r>
              <a:rPr lang="en-US" sz="2000" dirty="0" smtClean="0"/>
              <a:t>{ </a:t>
            </a:r>
          </a:p>
          <a:p>
            <a:r>
              <a:rPr lang="en-US" sz="2000" dirty="0" smtClean="0"/>
              <a:t>// some O(1) expressions </a:t>
            </a:r>
          </a:p>
          <a:p>
            <a:r>
              <a:rPr lang="en-US" sz="2000" dirty="0" smtClean="0"/>
              <a:t>} </a:t>
            </a:r>
          </a:p>
          <a:p>
            <a:r>
              <a:rPr lang="en-US" sz="2000" dirty="0" smtClean="0"/>
              <a:t>Like </a:t>
            </a:r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1;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&lt;= 1000; </a:t>
            </a:r>
            <a:r>
              <a:rPr lang="en-US" sz="2000" dirty="0" err="1" smtClean="0"/>
              <a:t>i</a:t>
            </a:r>
            <a:r>
              <a:rPr lang="en-US" sz="2000" dirty="0" smtClean="0"/>
              <a:t>++) </a:t>
            </a:r>
          </a:p>
          <a:p>
            <a:r>
              <a:rPr lang="en-US" sz="2000" dirty="0" smtClean="0"/>
              <a:t>{ </a:t>
            </a:r>
          </a:p>
          <a:p>
            <a:r>
              <a:rPr lang="en-US" sz="2000" dirty="0" smtClean="0"/>
              <a:t>Print </a:t>
            </a:r>
            <a:r>
              <a:rPr lang="en-US" sz="2000" dirty="0" err="1" smtClean="0"/>
              <a:t>i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} </a:t>
            </a:r>
          </a:p>
          <a:p>
            <a:r>
              <a:rPr lang="en-US" sz="2000" dirty="0" smtClean="0"/>
              <a:t>Example: Adding an element to the front of a linked list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Some tips to find out time complexity of algorithms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 </a:t>
            </a:r>
            <a:r>
              <a:rPr lang="en-US" sz="2000" b="1" dirty="0" smtClean="0"/>
              <a:t>2) O(n):</a:t>
            </a:r>
            <a:r>
              <a:rPr lang="en-US" sz="2000" dirty="0" smtClean="0"/>
              <a:t> Time Complexity of a loop is considered as O(n) if the loop variables is incremented / decremented by a constant amount. </a:t>
            </a:r>
          </a:p>
          <a:p>
            <a:r>
              <a:rPr lang="en-US" sz="2000" dirty="0" smtClean="0"/>
              <a:t>For example following functions have O(n) time complexity.</a:t>
            </a:r>
          </a:p>
          <a:p>
            <a:r>
              <a:rPr lang="en-US" sz="2000" dirty="0" smtClean="0"/>
              <a:t>// Here c is a positive integer constant </a:t>
            </a:r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1;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&lt;= n; </a:t>
            </a:r>
            <a:r>
              <a:rPr lang="en-US" sz="2000" dirty="0" err="1" smtClean="0"/>
              <a:t>i</a:t>
            </a:r>
            <a:r>
              <a:rPr lang="en-US" sz="2000" dirty="0" smtClean="0"/>
              <a:t> += c) </a:t>
            </a:r>
          </a:p>
          <a:p>
            <a:r>
              <a:rPr lang="en-US" sz="2000" dirty="0" smtClean="0"/>
              <a:t>{ </a:t>
            </a:r>
          </a:p>
          <a:p>
            <a:r>
              <a:rPr lang="en-US" sz="2000" dirty="0" smtClean="0"/>
              <a:t>// some O(1) expressions </a:t>
            </a:r>
          </a:p>
          <a:p>
            <a:r>
              <a:rPr lang="en-US" sz="2000" dirty="0" smtClean="0"/>
              <a:t>} </a:t>
            </a:r>
          </a:p>
          <a:p>
            <a:endParaRPr lang="en-US" sz="2000" dirty="0" smtClean="0"/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n; </a:t>
            </a:r>
            <a:r>
              <a:rPr lang="en-US" sz="2000" dirty="0" err="1" smtClean="0"/>
              <a:t>i</a:t>
            </a:r>
            <a:r>
              <a:rPr lang="en-US" sz="2000" dirty="0" smtClean="0"/>
              <a:t> &gt; 0; </a:t>
            </a:r>
            <a:r>
              <a:rPr lang="en-US" sz="2000" dirty="0" err="1" smtClean="0"/>
              <a:t>i</a:t>
            </a:r>
            <a:r>
              <a:rPr lang="en-US" sz="2000" dirty="0" smtClean="0"/>
              <a:t> -= c) </a:t>
            </a:r>
          </a:p>
          <a:p>
            <a:r>
              <a:rPr lang="en-US" sz="2000" dirty="0" smtClean="0"/>
              <a:t>{ </a:t>
            </a:r>
          </a:p>
          <a:p>
            <a:r>
              <a:rPr lang="en-US" sz="2000" dirty="0" smtClean="0"/>
              <a:t>// some O(1) expressions 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Like</a:t>
            </a:r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1;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&lt;= n; </a:t>
            </a:r>
            <a:r>
              <a:rPr lang="en-US" sz="2000" dirty="0" err="1" smtClean="0"/>
              <a:t>i</a:t>
            </a:r>
            <a:r>
              <a:rPr lang="en-US" sz="2000" dirty="0" smtClean="0"/>
              <a:t> += 1) </a:t>
            </a:r>
          </a:p>
          <a:p>
            <a:r>
              <a:rPr lang="en-US" sz="2000" dirty="0" smtClean="0"/>
              <a:t>{ </a:t>
            </a:r>
          </a:p>
          <a:p>
            <a:r>
              <a:rPr lang="en-US" sz="2000" dirty="0" smtClean="0"/>
              <a:t>Print </a:t>
            </a:r>
            <a:r>
              <a:rPr lang="en-US" sz="2000" dirty="0" err="1" smtClean="0"/>
              <a:t>i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} </a:t>
            </a:r>
          </a:p>
          <a:p>
            <a:r>
              <a:rPr lang="en-US" sz="2000" dirty="0" smtClean="0"/>
              <a:t>Example: linear search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Some tips to find out time complexity of algorithms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b="1" dirty="0" smtClean="0"/>
              <a:t>3) O(</a:t>
            </a:r>
            <a:r>
              <a:rPr lang="en-US" sz="2000" b="1" dirty="0" err="1" smtClean="0"/>
              <a:t>n</a:t>
            </a:r>
            <a:r>
              <a:rPr lang="en-US" sz="2000" b="1" baseline="30000" dirty="0" err="1" smtClean="0"/>
              <a:t>c</a:t>
            </a:r>
            <a:r>
              <a:rPr lang="en-US" sz="2000" b="1" dirty="0" smtClean="0"/>
              <a:t>)</a:t>
            </a:r>
            <a:r>
              <a:rPr lang="en-US" sz="2000" dirty="0" smtClean="0"/>
              <a:t>: Time complexity of nested loops is equal to the number of times the innermost statement is executed. </a:t>
            </a:r>
          </a:p>
          <a:p>
            <a:r>
              <a:rPr lang="en-US" sz="2000" dirty="0" smtClean="0"/>
              <a:t>For example the following sample loops have O(n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 time complexity</a:t>
            </a:r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1;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&lt;=n; </a:t>
            </a:r>
            <a:r>
              <a:rPr lang="en-US" sz="2000" dirty="0" err="1" smtClean="0"/>
              <a:t>i</a:t>
            </a:r>
            <a:r>
              <a:rPr lang="en-US" sz="2000" dirty="0" smtClean="0"/>
              <a:t> += c) </a:t>
            </a:r>
          </a:p>
          <a:p>
            <a:r>
              <a:rPr lang="en-US" sz="2000" dirty="0" smtClean="0"/>
              <a:t>{ </a:t>
            </a:r>
          </a:p>
          <a:p>
            <a:r>
              <a:rPr lang="en-US" sz="2000" dirty="0" smtClean="0"/>
              <a:t>	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j = 1; j &lt;=n; j += c) </a:t>
            </a:r>
          </a:p>
          <a:p>
            <a:r>
              <a:rPr lang="en-US" sz="2000" dirty="0" smtClean="0"/>
              <a:t>	        { </a:t>
            </a:r>
          </a:p>
          <a:p>
            <a:r>
              <a:rPr lang="en-US" sz="2000" dirty="0" smtClean="0"/>
              <a:t>                               // some O(1) expressions </a:t>
            </a:r>
          </a:p>
          <a:p>
            <a:r>
              <a:rPr lang="en-US" sz="2000" dirty="0" smtClean="0"/>
              <a:t>                         } </a:t>
            </a:r>
          </a:p>
          <a:p>
            <a:r>
              <a:rPr lang="en-US" sz="2000" dirty="0" smtClean="0"/>
              <a:t>} </a:t>
            </a:r>
          </a:p>
          <a:p>
            <a:endParaRPr lang="en-US" sz="2000" dirty="0" smtClean="0"/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</a:t>
            </a:r>
            <a:r>
              <a:rPr lang="en-US" sz="2000" dirty="0" smtClean="0"/>
              <a:t> = n; </a:t>
            </a:r>
            <a:r>
              <a:rPr lang="en-US" sz="2000" dirty="0" err="1" smtClean="0"/>
              <a:t>i</a:t>
            </a:r>
            <a:r>
              <a:rPr lang="en-US" sz="2000" dirty="0" smtClean="0"/>
              <a:t> &gt; 0; </a:t>
            </a:r>
            <a:r>
              <a:rPr lang="en-US" sz="2000" dirty="0" err="1" smtClean="0"/>
              <a:t>i</a:t>
            </a:r>
            <a:r>
              <a:rPr lang="en-US" sz="2000" dirty="0" smtClean="0"/>
              <a:t> -= c) { </a:t>
            </a:r>
          </a:p>
          <a:p>
            <a:r>
              <a:rPr lang="en-US" sz="2000" dirty="0" smtClean="0"/>
              <a:t>	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j = i+1; j &lt;=n; j += c) </a:t>
            </a:r>
          </a:p>
          <a:p>
            <a:r>
              <a:rPr lang="en-US" sz="2000" dirty="0" smtClean="0"/>
              <a:t>		{ // some O(1) expressions </a:t>
            </a:r>
          </a:p>
          <a:p>
            <a:r>
              <a:rPr lang="en-US" sz="2000" dirty="0" smtClean="0"/>
              <a:t>		}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For example </a:t>
            </a:r>
            <a:r>
              <a:rPr lang="en-US" sz="2000" b="1" dirty="0" smtClean="0"/>
              <a:t>Selection sort</a:t>
            </a:r>
            <a:r>
              <a:rPr lang="en-US" sz="2000" dirty="0" smtClean="0"/>
              <a:t> and </a:t>
            </a:r>
            <a:r>
              <a:rPr lang="en-US" sz="2000" b="1" dirty="0" smtClean="0"/>
              <a:t>Insertion Sort</a:t>
            </a:r>
            <a:r>
              <a:rPr lang="en-US" sz="2000" dirty="0" smtClean="0"/>
              <a:t> have O(n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 time complexity.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Program Vs. Software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Computer Program 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A well defined set of instructions written in any programming language to perform some specific task.</a:t>
            </a:r>
          </a:p>
          <a:p>
            <a:pPr algn="just">
              <a:lnSpc>
                <a:spcPct val="150000"/>
              </a:lnSpc>
            </a:pP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Is Program itself a Software ?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No, program is small part of software.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A software generally comprises  a group of programs (source codes), Documentation, Test cases, Input and Output Description etc.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Some tips to find out time complexity of algorithms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b="1" dirty="0" smtClean="0"/>
              <a:t>4) O(</a:t>
            </a:r>
            <a:r>
              <a:rPr lang="en-US" sz="2000" b="1" dirty="0" err="1" smtClean="0"/>
              <a:t>Logn</a:t>
            </a:r>
            <a:r>
              <a:rPr lang="en-US" sz="2000" b="1" dirty="0" smtClean="0"/>
              <a:t>)</a:t>
            </a:r>
            <a:r>
              <a:rPr lang="en-US" sz="2000" dirty="0" smtClean="0"/>
              <a:t> Time Complexity of a loop is considered as O(</a:t>
            </a:r>
            <a:r>
              <a:rPr lang="en-US" sz="2000" dirty="0" err="1" smtClean="0"/>
              <a:t>Logn</a:t>
            </a:r>
            <a:r>
              <a:rPr lang="en-US" sz="2000" dirty="0" smtClean="0"/>
              <a:t>) if the loop variables is divided / multiplied by a constant amount.</a:t>
            </a:r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1;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&lt;=n; </a:t>
            </a:r>
            <a:r>
              <a:rPr lang="en-US" sz="2000" dirty="0" err="1" smtClean="0"/>
              <a:t>i</a:t>
            </a:r>
            <a:r>
              <a:rPr lang="en-US" sz="2000" dirty="0" smtClean="0"/>
              <a:t> *= c) </a:t>
            </a:r>
          </a:p>
          <a:p>
            <a:r>
              <a:rPr lang="en-US" sz="2000" dirty="0" smtClean="0"/>
              <a:t>	{ </a:t>
            </a:r>
          </a:p>
          <a:p>
            <a:r>
              <a:rPr lang="en-US" sz="2000" dirty="0" smtClean="0"/>
              <a:t>		// some O(1) expressions </a:t>
            </a:r>
          </a:p>
          <a:p>
            <a:r>
              <a:rPr lang="en-US" sz="2000" dirty="0" smtClean="0"/>
              <a:t>	} </a:t>
            </a:r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n; </a:t>
            </a:r>
            <a:r>
              <a:rPr lang="en-US" sz="2000" dirty="0" err="1" smtClean="0"/>
              <a:t>i</a:t>
            </a:r>
            <a:r>
              <a:rPr lang="en-US" sz="2000" dirty="0" smtClean="0"/>
              <a:t> &gt; 0; </a:t>
            </a:r>
            <a:r>
              <a:rPr lang="en-US" sz="2000" dirty="0" err="1" smtClean="0"/>
              <a:t>i</a:t>
            </a:r>
            <a:r>
              <a:rPr lang="en-US" sz="2000" dirty="0" smtClean="0"/>
              <a:t> /= c) </a:t>
            </a:r>
          </a:p>
          <a:p>
            <a:r>
              <a:rPr lang="en-US" sz="2000" dirty="0" smtClean="0"/>
              <a:t>	{ </a:t>
            </a:r>
          </a:p>
          <a:p>
            <a:r>
              <a:rPr lang="en-US" sz="2000" dirty="0" smtClean="0"/>
              <a:t>		// some O(1) expressions </a:t>
            </a:r>
          </a:p>
          <a:p>
            <a:r>
              <a:rPr lang="en-US" sz="2000" dirty="0" smtClean="0"/>
              <a:t>	}</a:t>
            </a:r>
          </a:p>
          <a:p>
            <a:r>
              <a:rPr lang="en-US" sz="2000" dirty="0" smtClean="0"/>
              <a:t>Like</a:t>
            </a:r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1;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&lt;=n; </a:t>
            </a:r>
            <a:r>
              <a:rPr lang="en-US" sz="2000" dirty="0" err="1" smtClean="0"/>
              <a:t>i</a:t>
            </a:r>
            <a:r>
              <a:rPr lang="en-US" sz="2000" dirty="0" smtClean="0"/>
              <a:t> *= 2) </a:t>
            </a:r>
          </a:p>
          <a:p>
            <a:r>
              <a:rPr lang="en-US" sz="2000" dirty="0" smtClean="0"/>
              <a:t>	{ </a:t>
            </a:r>
          </a:p>
          <a:p>
            <a:r>
              <a:rPr lang="en-US" sz="2000" dirty="0" smtClean="0"/>
              <a:t>		// some O(1) expressions </a:t>
            </a:r>
          </a:p>
          <a:p>
            <a:r>
              <a:rPr lang="en-US" sz="2000" dirty="0" smtClean="0"/>
              <a:t>	}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For example Binary Search has O(</a:t>
            </a:r>
            <a:r>
              <a:rPr lang="en-US" sz="2000" dirty="0" err="1" smtClean="0"/>
              <a:t>Logn</a:t>
            </a:r>
            <a:r>
              <a:rPr lang="en-US" sz="2000" dirty="0" smtClean="0"/>
              <a:t>) time complexity.</a:t>
            </a:r>
          </a:p>
          <a:p>
            <a:r>
              <a:rPr lang="en-US" sz="2000" dirty="0" smtClean="0"/>
              <a:t> 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Some tips to find out time complexity of algorithms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b="1" dirty="0" smtClean="0"/>
              <a:t>5) O(</a:t>
            </a:r>
            <a:r>
              <a:rPr lang="en-US" sz="2000" b="1" dirty="0" err="1" smtClean="0"/>
              <a:t>LogLogn</a:t>
            </a:r>
            <a:r>
              <a:rPr lang="en-US" sz="2000" b="1" dirty="0" smtClean="0"/>
              <a:t>)</a:t>
            </a:r>
            <a:r>
              <a:rPr lang="en-US" sz="2000" dirty="0" smtClean="0"/>
              <a:t> Time Complexity of a loop is considered as O(</a:t>
            </a:r>
            <a:r>
              <a:rPr lang="en-US" sz="2000" dirty="0" err="1" smtClean="0"/>
              <a:t>LogLogn</a:t>
            </a:r>
            <a:r>
              <a:rPr lang="en-US" sz="2000" dirty="0" smtClean="0"/>
              <a:t>) if the loop variables is reduced / increased exponentially by a constant amount.</a:t>
            </a:r>
          </a:p>
          <a:p>
            <a:r>
              <a:rPr lang="en-US" sz="2000" dirty="0" smtClean="0"/>
              <a:t>// Here c is a constant greater than 1 </a:t>
            </a:r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2;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&lt;=n; </a:t>
            </a:r>
            <a:r>
              <a:rPr lang="en-US" sz="2000" dirty="0" err="1" smtClean="0"/>
              <a:t>i</a:t>
            </a:r>
            <a:r>
              <a:rPr lang="en-US" sz="2000" dirty="0" smtClean="0"/>
              <a:t> = </a:t>
            </a:r>
            <a:r>
              <a:rPr lang="en-US" sz="2000" dirty="0" err="1" smtClean="0"/>
              <a:t>pow</a:t>
            </a: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, c)) </a:t>
            </a:r>
          </a:p>
          <a:p>
            <a:r>
              <a:rPr lang="en-US" sz="2000" dirty="0" smtClean="0"/>
              <a:t>	{ </a:t>
            </a:r>
          </a:p>
          <a:p>
            <a:r>
              <a:rPr lang="en-US" sz="2000" dirty="0" smtClean="0"/>
              <a:t>	// some O(1) expressions </a:t>
            </a:r>
          </a:p>
          <a:p>
            <a:r>
              <a:rPr lang="en-US" sz="2000" dirty="0" smtClean="0"/>
              <a:t>	} </a:t>
            </a:r>
          </a:p>
          <a:p>
            <a:r>
              <a:rPr lang="en-US" sz="2000" dirty="0" smtClean="0"/>
              <a:t>//Here fun is </a:t>
            </a:r>
            <a:r>
              <a:rPr lang="en-US" sz="2000" dirty="0" err="1" smtClean="0"/>
              <a:t>sqrt</a:t>
            </a:r>
            <a:r>
              <a:rPr lang="en-US" sz="2000" dirty="0" smtClean="0"/>
              <a:t> or </a:t>
            </a:r>
            <a:r>
              <a:rPr lang="en-US" sz="2000" dirty="0" err="1" smtClean="0"/>
              <a:t>cuberoot</a:t>
            </a:r>
            <a:r>
              <a:rPr lang="en-US" sz="2000" dirty="0" smtClean="0"/>
              <a:t> or any other constant root </a:t>
            </a:r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n; </a:t>
            </a:r>
            <a:r>
              <a:rPr lang="en-US" sz="2000" dirty="0" err="1" smtClean="0"/>
              <a:t>i</a:t>
            </a:r>
            <a:r>
              <a:rPr lang="en-US" sz="2000" dirty="0" smtClean="0"/>
              <a:t> &gt; 0; </a:t>
            </a:r>
            <a:r>
              <a:rPr lang="en-US" sz="2000" dirty="0" err="1" smtClean="0"/>
              <a:t>i</a:t>
            </a:r>
            <a:r>
              <a:rPr lang="en-US" sz="2000" dirty="0" smtClean="0"/>
              <a:t> = fun(</a:t>
            </a:r>
            <a:r>
              <a:rPr lang="en-US" sz="2000" dirty="0" err="1" smtClean="0"/>
              <a:t>i</a:t>
            </a:r>
            <a:r>
              <a:rPr lang="en-US" sz="2000" dirty="0" smtClean="0"/>
              <a:t>)) </a:t>
            </a:r>
          </a:p>
          <a:p>
            <a:r>
              <a:rPr lang="en-US" sz="2000" dirty="0" smtClean="0"/>
              <a:t>	{ </a:t>
            </a:r>
          </a:p>
          <a:p>
            <a:r>
              <a:rPr lang="en-US" sz="2000" dirty="0" smtClean="0"/>
              <a:t>	// some O(1) expressions </a:t>
            </a:r>
          </a:p>
          <a:p>
            <a:r>
              <a:rPr lang="en-US" sz="2000" dirty="0" smtClean="0"/>
              <a:t>	}</a:t>
            </a:r>
          </a:p>
          <a:p>
            <a:r>
              <a:rPr lang="en-US" sz="2000" dirty="0" smtClean="0"/>
              <a:t>Like </a:t>
            </a:r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2;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&lt;=n; </a:t>
            </a:r>
            <a:r>
              <a:rPr lang="en-US" sz="2000" dirty="0" err="1" smtClean="0"/>
              <a:t>i</a:t>
            </a:r>
            <a:r>
              <a:rPr lang="en-US" sz="2000" dirty="0" smtClean="0"/>
              <a:t> = i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 </a:t>
            </a:r>
          </a:p>
          <a:p>
            <a:r>
              <a:rPr lang="en-US" sz="2000" dirty="0" smtClean="0"/>
              <a:t>	{ </a:t>
            </a:r>
          </a:p>
          <a:p>
            <a:r>
              <a:rPr lang="en-US" sz="2000" dirty="0" smtClean="0"/>
              <a:t>	// some O(1) expressions </a:t>
            </a:r>
          </a:p>
          <a:p>
            <a:r>
              <a:rPr lang="en-US" sz="2000" dirty="0" smtClean="0"/>
              <a:t>	}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1524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How to combine time complexities of consecutive loops?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When there are consecutive loops, we calculate time complexity as sum of time complexities of individual loops.</a:t>
            </a:r>
          </a:p>
          <a:p>
            <a:endParaRPr lang="en-US" sz="2000" dirty="0" smtClean="0"/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1;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&lt;=m; </a:t>
            </a:r>
            <a:r>
              <a:rPr lang="en-US" sz="2000" dirty="0" err="1" smtClean="0"/>
              <a:t>i</a:t>
            </a:r>
            <a:r>
              <a:rPr lang="en-US" sz="2000" dirty="0" smtClean="0"/>
              <a:t> += c) </a:t>
            </a:r>
          </a:p>
          <a:p>
            <a:r>
              <a:rPr lang="en-US" sz="2000" dirty="0" smtClean="0"/>
              <a:t>	{ </a:t>
            </a:r>
          </a:p>
          <a:p>
            <a:r>
              <a:rPr lang="en-US" sz="2000" dirty="0" smtClean="0"/>
              <a:t>	// some O(1) expressions </a:t>
            </a:r>
          </a:p>
          <a:p>
            <a:r>
              <a:rPr lang="en-US" sz="2000" dirty="0" smtClean="0"/>
              <a:t>	} </a:t>
            </a:r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1;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&lt;=n; </a:t>
            </a:r>
            <a:r>
              <a:rPr lang="en-US" sz="2000" dirty="0" err="1" smtClean="0"/>
              <a:t>i</a:t>
            </a:r>
            <a:r>
              <a:rPr lang="en-US" sz="2000" dirty="0" smtClean="0"/>
              <a:t> += c) </a:t>
            </a:r>
          </a:p>
          <a:p>
            <a:r>
              <a:rPr lang="en-US" sz="2000" dirty="0" smtClean="0"/>
              <a:t>	{ // some O(1) expressions </a:t>
            </a:r>
          </a:p>
          <a:p>
            <a:r>
              <a:rPr lang="en-US" sz="2000" dirty="0" smtClean="0"/>
              <a:t>	} </a:t>
            </a:r>
          </a:p>
          <a:p>
            <a:r>
              <a:rPr lang="en-US" sz="2000" dirty="0" smtClean="0"/>
              <a:t>Time complexity of above code is O(m) + O(n) which is O(</a:t>
            </a:r>
            <a:r>
              <a:rPr lang="en-US" sz="2000" dirty="0" err="1" smtClean="0"/>
              <a:t>m+n</a:t>
            </a:r>
            <a:r>
              <a:rPr lang="en-US" sz="2000" dirty="0" smtClean="0"/>
              <a:t>) </a:t>
            </a:r>
          </a:p>
          <a:p>
            <a:r>
              <a:rPr lang="en-US" sz="2000" dirty="0" smtClean="0"/>
              <a:t>If m == n, the time complexity becomes O(2n) which is O(n).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1524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Find the growth rate function and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Time Complexity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x = x +1; //constant time</a:t>
            </a:r>
          </a:p>
          <a:p>
            <a:r>
              <a:rPr lang="nn-NO" sz="2000" dirty="0" smtClean="0"/>
              <a:t>for (i=1; i&lt;=n; i++)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m = m + 2; //constant time</a:t>
            </a:r>
          </a:p>
          <a:p>
            <a:r>
              <a:rPr lang="en-US" sz="2000" dirty="0" smtClean="0"/>
              <a:t>}</a:t>
            </a:r>
          </a:p>
          <a:p>
            <a:r>
              <a:rPr lang="nn-NO" sz="2000" dirty="0" smtClean="0"/>
              <a:t>for (i=1; i&lt;=n; i++) </a:t>
            </a:r>
            <a:r>
              <a:rPr lang="en-US" sz="2000" dirty="0" smtClean="0"/>
              <a:t>//outer loop executed n times</a:t>
            </a:r>
            <a:endParaRPr lang="nn-NO" sz="2000" dirty="0" smtClean="0"/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for (j=1; j&lt;=n; j++) //inner loop executed n times</a:t>
            </a:r>
          </a:p>
          <a:p>
            <a:r>
              <a:rPr lang="en-US" sz="2000" dirty="0" smtClean="0"/>
              <a:t>	{</a:t>
            </a:r>
          </a:p>
          <a:p>
            <a:r>
              <a:rPr lang="en-US" sz="2000" dirty="0" smtClean="0"/>
              <a:t>		k = k+1; //constant time</a:t>
            </a:r>
          </a:p>
          <a:p>
            <a:r>
              <a:rPr lang="en-US" sz="2000" dirty="0" smtClean="0"/>
              <a:t>	}</a:t>
            </a:r>
          </a:p>
          <a:p>
            <a:r>
              <a:rPr lang="en-US" sz="2000" dirty="0" smtClean="0"/>
              <a:t>}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Q1. Rank the following function by their order of growth(increasing order).</a:t>
            </a:r>
          </a:p>
          <a:p>
            <a:pPr>
              <a:buNone/>
            </a:pP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 smtClean="0"/>
              <a:t>+1)! , 1 ,  </a:t>
            </a:r>
            <a:r>
              <a:rPr lang="en-US" sz="2000" i="1" dirty="0" smtClean="0"/>
              <a:t>n</a:t>
            </a:r>
            <a:r>
              <a:rPr lang="en-US" sz="2000" baseline="30000" dirty="0" smtClean="0"/>
              <a:t>1/</a:t>
            </a:r>
            <a:r>
              <a:rPr lang="en-US" sz="2000" baseline="30000" dirty="0" err="1" smtClean="0"/>
              <a:t>lg</a:t>
            </a:r>
            <a:r>
              <a:rPr lang="en-US" sz="2000" i="1" baseline="30000" dirty="0" err="1" smtClean="0"/>
              <a:t>n</a:t>
            </a:r>
            <a:r>
              <a:rPr lang="en-US" sz="2000" i="1" baseline="30000" dirty="0" smtClean="0"/>
              <a:t>   </a:t>
            </a:r>
            <a:r>
              <a:rPr lang="en-US" sz="2000" dirty="0" smtClean="0"/>
              <a:t>,  (3/2)</a:t>
            </a:r>
            <a:r>
              <a:rPr lang="en-US" sz="2000" i="1" baseline="30000" dirty="0" smtClean="0"/>
              <a:t>n </a:t>
            </a:r>
            <a:r>
              <a:rPr lang="en-US" sz="2000" dirty="0" smtClean="0"/>
              <a:t>, log(log </a:t>
            </a:r>
            <a:r>
              <a:rPr lang="en-US" sz="2000" i="1" dirty="0" smtClean="0"/>
              <a:t>n</a:t>
            </a:r>
            <a:r>
              <a:rPr lang="en-US" sz="2000" dirty="0" smtClean="0"/>
              <a:t>) ,  </a:t>
            </a:r>
            <a:r>
              <a:rPr lang="en-US" sz="2000" dirty="0" err="1" smtClean="0"/>
              <a:t>sqrt</a:t>
            </a:r>
            <a:r>
              <a:rPr lang="en-US" sz="2000" dirty="0" smtClean="0"/>
              <a:t>(2)</a:t>
            </a:r>
            <a:r>
              <a:rPr lang="en-US" sz="2000" baseline="30000" dirty="0" err="1" smtClean="0"/>
              <a:t>lg</a:t>
            </a:r>
            <a:r>
              <a:rPr lang="en-US" sz="2000" baseline="30000" dirty="0" smtClean="0"/>
              <a:t> </a:t>
            </a:r>
            <a:r>
              <a:rPr lang="en-US" sz="2000" i="1" baseline="30000" dirty="0" smtClean="0"/>
              <a:t>n </a:t>
            </a:r>
            <a:r>
              <a:rPr lang="en-US" sz="2000" dirty="0" smtClean="0"/>
              <a:t>,  (</a:t>
            </a:r>
            <a:r>
              <a:rPr lang="en-US" sz="2000" dirty="0" err="1" smtClean="0"/>
              <a:t>lg</a:t>
            </a:r>
            <a:r>
              <a:rPr lang="en-US" sz="2000" dirty="0" smtClean="0"/>
              <a:t> </a:t>
            </a:r>
            <a:r>
              <a:rPr lang="en-US" sz="2000" i="1" dirty="0" smtClean="0"/>
              <a:t>n</a:t>
            </a:r>
            <a:r>
              <a:rPr lang="en-US" sz="2000" dirty="0" smtClean="0"/>
              <a:t>)</a:t>
            </a:r>
            <a:r>
              <a:rPr lang="en-US" sz="2000" baseline="30000" dirty="0" err="1" smtClean="0"/>
              <a:t>lg</a:t>
            </a:r>
            <a:r>
              <a:rPr lang="en-US" sz="2000" baseline="30000" dirty="0" smtClean="0"/>
              <a:t> </a:t>
            </a:r>
            <a:r>
              <a:rPr lang="en-US" sz="2000" i="1" baseline="30000" dirty="0" smtClean="0"/>
              <a:t>n  </a:t>
            </a:r>
            <a:r>
              <a:rPr lang="en-US" sz="2000" dirty="0" smtClean="0"/>
              <a:t>, </a:t>
            </a:r>
            <a:r>
              <a:rPr lang="en-US" sz="2000" dirty="0" err="1" smtClean="0"/>
              <a:t>sqrt</a:t>
            </a:r>
            <a:r>
              <a:rPr lang="en-US" sz="2000" dirty="0" smtClean="0"/>
              <a:t>(</a:t>
            </a:r>
            <a:r>
              <a:rPr lang="en-US" sz="2000" dirty="0" err="1" smtClean="0"/>
              <a:t>lg</a:t>
            </a:r>
            <a:r>
              <a:rPr lang="en-US" sz="2000" dirty="0" smtClean="0"/>
              <a:t> </a:t>
            </a:r>
            <a:r>
              <a:rPr lang="en-US" sz="2000" i="1" dirty="0" smtClean="0"/>
              <a:t>n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Q2. </a:t>
            </a:r>
            <a:r>
              <a:rPr lang="en-US" sz="2000" dirty="0" err="1" smtClean="0"/>
              <a:t>Analyse</a:t>
            </a:r>
            <a:r>
              <a:rPr lang="en-US" sz="2000" dirty="0" smtClean="0"/>
              <a:t> the following fragments of code. Formulate exact expressions for the running time of each code fragment.</a:t>
            </a:r>
          </a:p>
          <a:p>
            <a:pPr>
              <a:buNone/>
            </a:pPr>
            <a:r>
              <a:rPr lang="en-US" sz="2000" dirty="0" smtClean="0"/>
              <a:t>(a)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sum = 0;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num = 35;</a:t>
            </a:r>
          </a:p>
          <a:p>
            <a:pPr>
              <a:buNone/>
            </a:pPr>
            <a:r>
              <a:rPr lang="en-US" sz="2000" dirty="0" smtClean="0"/>
              <a:t> 	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=1; </a:t>
            </a:r>
            <a:r>
              <a:rPr lang="en-US" sz="2000" dirty="0" err="1" smtClean="0"/>
              <a:t>i</a:t>
            </a:r>
            <a:r>
              <a:rPr lang="en-US" sz="2000" dirty="0" smtClean="0"/>
              <a:t>&lt;=n; </a:t>
            </a:r>
            <a:r>
              <a:rPr lang="en-US" sz="2000" dirty="0" err="1" smtClean="0"/>
              <a:t>i</a:t>
            </a:r>
            <a:r>
              <a:rPr lang="en-US" sz="2000" dirty="0" smtClean="0"/>
              <a:t>++) {</a:t>
            </a:r>
          </a:p>
          <a:p>
            <a:pPr>
              <a:buNone/>
            </a:pPr>
            <a:r>
              <a:rPr lang="en-US" sz="2000" dirty="0" smtClean="0"/>
              <a:t>		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j=1; j&lt;=n; j++) {</a:t>
            </a:r>
          </a:p>
          <a:p>
            <a:pPr>
              <a:buNone/>
            </a:pPr>
            <a:r>
              <a:rPr lang="en-US" sz="2000" dirty="0" smtClean="0"/>
              <a:t>			num += j*3;</a:t>
            </a:r>
          </a:p>
          <a:p>
            <a:pPr>
              <a:buNone/>
            </a:pPr>
            <a:r>
              <a:rPr lang="en-US" sz="2000" dirty="0" smtClean="0"/>
              <a:t>			sum += num;</a:t>
            </a:r>
          </a:p>
          <a:p>
            <a:pPr>
              <a:buNone/>
            </a:pPr>
            <a:r>
              <a:rPr lang="en-US" sz="2000" dirty="0" smtClean="0"/>
              <a:t>		}</a:t>
            </a:r>
          </a:p>
          <a:p>
            <a:pPr>
              <a:buNone/>
            </a:pPr>
            <a:r>
              <a:rPr lang="en-US" sz="2000" dirty="0" smtClean="0"/>
              <a:t>	}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2362200"/>
            <a:ext cx="3810000" cy="210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(b)</a:t>
            </a:r>
            <a:endParaRPr lang="en-US" dirty="0" smtClean="0"/>
          </a:p>
          <a:p>
            <a:pPr fontAlgn="base"/>
            <a:r>
              <a:rPr lang="en-US" dirty="0" smtClean="0"/>
              <a:t>  </a:t>
            </a:r>
            <a:r>
              <a:rPr lang="en-US" dirty="0" err="1" smtClean="0"/>
              <a:t>int</a:t>
            </a:r>
            <a:r>
              <a:rPr lang="en-US" dirty="0" smtClean="0"/>
              <a:t> count = 0;</a:t>
            </a:r>
          </a:p>
          <a:p>
            <a:pPr fontAlgn="base"/>
            <a:r>
              <a:rPr lang="en-US" dirty="0" smtClean="0"/>
              <a:t>  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n; </a:t>
            </a:r>
            <a:r>
              <a:rPr lang="en-US" dirty="0" err="1" smtClean="0"/>
              <a:t>i</a:t>
            </a:r>
            <a:r>
              <a:rPr lang="en-US" dirty="0" smtClean="0"/>
              <a:t> &gt; 0; </a:t>
            </a:r>
            <a:r>
              <a:rPr lang="en-US" dirty="0" err="1" smtClean="0"/>
              <a:t>i</a:t>
            </a:r>
            <a:r>
              <a:rPr lang="en-US" dirty="0" smtClean="0"/>
              <a:t> /= 2)</a:t>
            </a:r>
          </a:p>
          <a:p>
            <a:pPr fontAlgn="base"/>
            <a:r>
              <a:rPr lang="en-US" dirty="0" smtClean="0"/>
              <a:t>              for (</a:t>
            </a:r>
            <a:r>
              <a:rPr lang="en-US" dirty="0" err="1" smtClean="0"/>
              <a:t>int</a:t>
            </a:r>
            <a:r>
              <a:rPr lang="en-US" dirty="0" smtClean="0"/>
              <a:t> j = 0; j &lt; </a:t>
            </a:r>
            <a:r>
              <a:rPr lang="en-US" dirty="0" err="1" smtClean="0"/>
              <a:t>i</a:t>
            </a:r>
            <a:r>
              <a:rPr lang="en-US" dirty="0" smtClean="0"/>
              <a:t>; j++)</a:t>
            </a:r>
          </a:p>
          <a:p>
            <a:pPr fontAlgn="base"/>
            <a:r>
              <a:rPr lang="en-US" dirty="0" smtClean="0"/>
              <a:t>                      count += 1;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953000"/>
            <a:ext cx="3606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 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 n 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++ ) 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total = total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( j=0 ; j &lt; n ; j++ ) 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total = total + j;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5029200"/>
            <a:ext cx="3124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(d)</a:t>
            </a:r>
          </a:p>
          <a:p>
            <a:pPr fontAlgn="base"/>
            <a:r>
              <a:rPr lang="en-US" dirty="0" err="1" smtClean="0"/>
              <a:t>int</a:t>
            </a:r>
            <a:r>
              <a:rPr lang="en-US" dirty="0" smtClean="0"/>
              <a:t> count = 0;</a:t>
            </a:r>
          </a:p>
          <a:p>
            <a:pPr fontAlgn="base"/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fontAlgn="base"/>
            <a:r>
              <a:rPr lang="en-US" dirty="0" smtClean="0"/>
              <a:t>        for (</a:t>
            </a:r>
            <a:r>
              <a:rPr lang="en-US" dirty="0" err="1" smtClean="0"/>
              <a:t>int</a:t>
            </a:r>
            <a:r>
              <a:rPr lang="en-US" dirty="0" smtClean="0"/>
              <a:t> j = </a:t>
            </a:r>
            <a:r>
              <a:rPr lang="en-US" dirty="0" err="1" smtClean="0"/>
              <a:t>i</a:t>
            </a:r>
            <a:r>
              <a:rPr lang="en-US" dirty="0" smtClean="0"/>
              <a:t>; j &gt; 0; j--)</a:t>
            </a:r>
          </a:p>
          <a:p>
            <a:pPr fontAlgn="base"/>
            <a:r>
              <a:rPr lang="en-US" dirty="0" smtClean="0"/>
              <a:t>                count = count + 1;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Program design using algorithm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1524000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Problem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276600" y="1524000"/>
            <a:ext cx="1905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Algorithm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6553200" y="1524000"/>
            <a:ext cx="1905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Program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2133600" y="19050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5181600" y="1905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9800" y="1524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57800" y="15634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Particular Language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" y="2743200"/>
            <a:ext cx="8610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Two phase process </a:t>
            </a:r>
            <a:r>
              <a:rPr lang="en-US" sz="2000" dirty="0" smtClean="0"/>
              <a:t>–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 smtClean="0"/>
              <a:t>Problem analysis</a:t>
            </a:r>
            <a:r>
              <a:rPr lang="en-US" sz="2000" dirty="0" smtClean="0"/>
              <a:t>: 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/>
              <a:t>		Analyze and understand the user defined problem. 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/>
              <a:t>		Write algorithm using basic </a:t>
            </a:r>
            <a:r>
              <a:rPr lang="en-US" sz="2000" b="1" dirty="0" smtClean="0"/>
              <a:t>algorithmic constructs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/>
              <a:t>2.	</a:t>
            </a:r>
            <a:r>
              <a:rPr lang="en-US" sz="2000" b="1" dirty="0" smtClean="0"/>
              <a:t>Implementation: 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/>
              <a:t>		Translate the algorithm into a desired programming language.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Sub-algorithm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sub-algorithm</a:t>
            </a:r>
            <a:r>
              <a:rPr lang="en-US" dirty="0" smtClean="0"/>
              <a:t> is </a:t>
            </a:r>
            <a:r>
              <a:rPr lang="en-US" b="1" dirty="0" smtClean="0"/>
              <a:t>a part of another algorithm</a:t>
            </a:r>
            <a:r>
              <a:rPr lang="en-US" dirty="0" smtClean="0"/>
              <a:t>. 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The relationship between an algorithm and a sub-algorithm is similar to the relationship between a main program (function) and a sub-program (sub-function) in a programming language.</a:t>
            </a:r>
          </a:p>
          <a:p>
            <a:pPr marL="0"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When the problem is very complex, it is divided into several independent sub-problems. Each sub-problem can be solved independently using sub-algorithm.</a:t>
            </a:r>
          </a:p>
          <a:p>
            <a:pPr marL="0"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The use of sub-algorithm allows efficient task management </a:t>
            </a:r>
          </a:p>
          <a:p>
            <a:pPr marL="627063" lvl="2" indent="-163513">
              <a:buFont typeface="Wingdings" pitchFamily="2" charset="2"/>
              <a:buChar char="ü"/>
            </a:pPr>
            <a:r>
              <a:rPr lang="en-US" dirty="0" smtClean="0"/>
              <a:t>John solves problem 1 and Mary solves problem 2</a:t>
            </a:r>
          </a:p>
          <a:p>
            <a:pPr marL="0" lvl="1">
              <a:buFont typeface="Wingdings" pitchFamily="2" charset="2"/>
              <a:buChar char="Ø"/>
            </a:pPr>
            <a:r>
              <a:rPr lang="en-US" dirty="0" smtClean="0"/>
              <a:t> Whole project is not completely stopped if one of the smaller problems cannot be solved immediately.</a:t>
            </a:r>
          </a:p>
          <a:p>
            <a:pPr marL="395288" lvl="2">
              <a:buFont typeface="Wingdings" pitchFamily="2" charset="2"/>
              <a:buChar char="ü"/>
            </a:pPr>
            <a:r>
              <a:rPr lang="en-US" dirty="0" smtClean="0"/>
              <a:t> Solve the other problems</a:t>
            </a:r>
          </a:p>
          <a:p>
            <a:pPr marL="463550" lvl="2" indent="-68263">
              <a:buFont typeface="Wingdings" pitchFamily="2" charset="2"/>
              <a:buChar char="ü"/>
            </a:pPr>
            <a:r>
              <a:rPr lang="en-US" dirty="0" smtClean="0"/>
              <a:t> Then research and solve the difficult part of the problem.</a:t>
            </a:r>
          </a:p>
          <a:p>
            <a:pPr marL="0"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We may be able to reuse the solution to the smaller problem in another large problem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Sub-algorithms can be combined together to form the solution for the entire problem.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Approaches for designing algorithms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838200"/>
            <a:ext cx="883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/>
              <a:t>Greedy Approach –</a:t>
            </a:r>
            <a:r>
              <a:rPr lang="en-US" dirty="0" smtClean="0"/>
              <a:t>At each step, it selects the best possible solution. </a:t>
            </a:r>
          </a:p>
          <a:p>
            <a:pPr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A greedy algorithm, as the name suggests, always makes the choice that seems to be the best at that moment. </a:t>
            </a:r>
          </a:p>
          <a:p>
            <a:pPr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This means that it makes a </a:t>
            </a:r>
            <a:r>
              <a:rPr lang="en-US" b="1" dirty="0" smtClean="0"/>
              <a:t>locally-optimal choice </a:t>
            </a:r>
            <a:r>
              <a:rPr lang="en-US" dirty="0" smtClean="0"/>
              <a:t>in the hope that this choice will lead to a </a:t>
            </a:r>
            <a:r>
              <a:rPr lang="en-US" b="1" dirty="0" smtClean="0"/>
              <a:t>globally-optimal </a:t>
            </a:r>
            <a:r>
              <a:rPr lang="en-US" dirty="0" smtClean="0"/>
              <a:t>solution.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 smtClean="0"/>
              <a:t>Examples:</a:t>
            </a:r>
            <a:r>
              <a:rPr lang="en-US" dirty="0" smtClean="0"/>
              <a:t>. Shortest path algorithm,  Kruskal's algorithm and Prim's algorithm for  finding minimum spanning trees.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/>
              <a:t>Divide and Conquer –</a:t>
            </a:r>
            <a:r>
              <a:rPr lang="en-US" dirty="0" smtClean="0"/>
              <a:t>The divide and conquer approach involves the following steps at each level. </a:t>
            </a:r>
          </a:p>
          <a:p>
            <a:pPr marL="60325" lvl="1" indent="403225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/>
              <a:t>Divide</a:t>
            </a:r>
            <a:r>
              <a:rPr lang="en-US" dirty="0" smtClean="0"/>
              <a:t> − The original problem is divided into sub-problems.</a:t>
            </a:r>
          </a:p>
          <a:p>
            <a:pPr marL="60325" lvl="1" indent="403225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/>
              <a:t>Conquer</a:t>
            </a:r>
            <a:r>
              <a:rPr lang="en-US" dirty="0" smtClean="0"/>
              <a:t> − The sub-problems are solved </a:t>
            </a:r>
            <a:r>
              <a:rPr lang="en-US" b="1" dirty="0" smtClean="0"/>
              <a:t>recursively</a:t>
            </a:r>
            <a:r>
              <a:rPr lang="en-US" dirty="0" smtClean="0"/>
              <a:t>.</a:t>
            </a:r>
          </a:p>
          <a:p>
            <a:pPr marL="463550" lvl="1" indent="-4635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/>
              <a:t>Combine</a:t>
            </a:r>
            <a:r>
              <a:rPr lang="en-US" dirty="0" smtClean="0"/>
              <a:t> − The solutions of the sub-problems are combined together to get the solution  of the original problem.</a:t>
            </a:r>
          </a:p>
          <a:p>
            <a:pPr marL="60325" lvl="1" indent="403225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/>
              <a:t>Examples:</a:t>
            </a:r>
            <a:r>
              <a:rPr lang="en-US" dirty="0" smtClean="0"/>
              <a:t> Recursive Quick sort and merge sort etc.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0"/>
            <a:ext cx="9144000" cy="65532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2400" y="152400"/>
            <a:ext cx="8839200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endParaRPr lang="en-US" sz="2000" b="1" u="sng" dirty="0" smtClean="0"/>
          </a:p>
          <a:p>
            <a:endParaRPr lang="en-US" sz="2000" b="1" dirty="0" smtClean="0"/>
          </a:p>
          <a:p>
            <a:pPr marL="463550" indent="-4635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/>
              <a:t>Dynamic Programming (DP)- </a:t>
            </a:r>
            <a:r>
              <a:rPr lang="en-US" dirty="0" smtClean="0"/>
              <a:t>The approach of the </a:t>
            </a:r>
            <a:r>
              <a:rPr lang="en-US" b="1" dirty="0" smtClean="0"/>
              <a:t>Dynamic programming</a:t>
            </a:r>
            <a:r>
              <a:rPr lang="en-US" dirty="0" smtClean="0"/>
              <a:t> is similar to divide and conquer.    </a:t>
            </a:r>
          </a:p>
          <a:p>
            <a:pPr marL="463550" indent="-4635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The difference is that for the recursive function calls with the same result, instead of calling them again, a DP approach tries to store the result in a data structure in the form of a table and retrieve the results from the table. </a:t>
            </a:r>
          </a:p>
          <a:p>
            <a:pPr marL="463550" indent="-4635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Thus, the overall time complexity can be reduced in DP. </a:t>
            </a:r>
          </a:p>
          <a:p>
            <a:pPr marL="463550" indent="-4635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Term “Dynamic” means this approach dynamically decides, whether to call a function or to retrieve the values from the table for solving a sub-problem.  </a:t>
            </a:r>
          </a:p>
          <a:p>
            <a:pPr marL="463550" indent="-4635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 smtClean="0"/>
              <a:t>Examples:</a:t>
            </a:r>
            <a:r>
              <a:rPr lang="en-US" dirty="0" smtClean="0"/>
              <a:t> 0-1 Knapsack, subset-sum problem, and recursive algorithm for Fibonacci Series are some examples of dynamic programming.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Approaches for designing algorithms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3076</TotalTime>
  <Words>2673</Words>
  <Application>Microsoft Office PowerPoint</Application>
  <PresentationFormat>On-screen Show (4:3)</PresentationFormat>
  <Paragraphs>705</Paragraphs>
  <Slides>54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Office Theme</vt:lpstr>
      <vt:lpstr>Document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Homework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ashish.gupta</dc:creator>
  <cp:lastModifiedBy>kunjbihari.meena</cp:lastModifiedBy>
  <cp:revision>307</cp:revision>
  <dcterms:created xsi:type="dcterms:W3CDTF">2013-01-01T04:30:55Z</dcterms:created>
  <dcterms:modified xsi:type="dcterms:W3CDTF">2023-08-18T09:05:41Z</dcterms:modified>
</cp:coreProperties>
</file>