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6" r:id="rId3"/>
    <p:sldId id="293" r:id="rId4"/>
    <p:sldId id="292" r:id="rId5"/>
    <p:sldId id="291" r:id="rId6"/>
    <p:sldId id="258" r:id="rId7"/>
    <p:sldId id="266" r:id="rId8"/>
    <p:sldId id="262" r:id="rId9"/>
    <p:sldId id="267" r:id="rId10"/>
    <p:sldId id="264" r:id="rId11"/>
    <p:sldId id="268" r:id="rId12"/>
    <p:sldId id="271" r:id="rId13"/>
    <p:sldId id="272" r:id="rId14"/>
    <p:sldId id="273" r:id="rId15"/>
    <p:sldId id="274" r:id="rId16"/>
    <p:sldId id="294" r:id="rId17"/>
    <p:sldId id="275" r:id="rId18"/>
    <p:sldId id="276" r:id="rId19"/>
    <p:sldId id="277" r:id="rId20"/>
    <p:sldId id="270" r:id="rId21"/>
    <p:sldId id="278" r:id="rId22"/>
    <p:sldId id="279" r:id="rId23"/>
    <p:sldId id="280" r:id="rId24"/>
    <p:sldId id="283" r:id="rId25"/>
    <p:sldId id="281" r:id="rId26"/>
    <p:sldId id="284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2AE"/>
    <a:srgbClr val="E9E8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B92D665A-A7C4-49FA-BB6B-826F1D4E7F76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5D8B33FC-B199-41BE-995C-DE4EB29CB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46C3-F135-49C2-ABF5-782D19287C10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3984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886670"/>
            <a:ext cx="8839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Limitation of Linear 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90600"/>
            <a:ext cx="8839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If last position of queue is occupied then the shifting of the elements towards beginning of queue is required.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Hence, </a:t>
            </a:r>
            <a:r>
              <a:rPr lang="en-US" sz="2000" dirty="0" err="1" smtClean="0"/>
              <a:t>Enqueue</a:t>
            </a:r>
            <a:r>
              <a:rPr lang="en-US" sz="2000" dirty="0" smtClean="0"/>
              <a:t> operation takes O(n) time.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This limitation can be removed in circular queue. 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Circular 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During </a:t>
            </a:r>
            <a:r>
              <a:rPr lang="en-US" sz="2000" dirty="0" err="1" smtClean="0"/>
              <a:t>enqueue</a:t>
            </a:r>
            <a:r>
              <a:rPr lang="en-US" sz="2000" dirty="0" smtClean="0"/>
              <a:t> of an element in queue, if rear reaches to (SIZE – 1) considering queue starting index is 0 then, set rear = 0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3048000"/>
          <a:ext cx="7239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95800" y="3440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9000" y="3352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rear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2754868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1D12AE"/>
                </a:solidFill>
              </a:rPr>
              <a:t>0	1	2	3	4	5	6	7</a:t>
            </a:r>
            <a:endParaRPr lang="en-US" dirty="0">
              <a:solidFill>
                <a:srgbClr val="1D12AE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04800" y="3200400"/>
            <a:ext cx="8382000" cy="914400"/>
            <a:chOff x="304800" y="3733800"/>
            <a:chExt cx="8382000" cy="16764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8001000" y="3733800"/>
              <a:ext cx="685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686800" y="3733800"/>
              <a:ext cx="0" cy="167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04800" y="5410200"/>
              <a:ext cx="8382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4800" y="3733800"/>
              <a:ext cx="0" cy="167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04800" y="37338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28600" y="495300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Creation of circular queue is same as linear queue.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Enqueue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operation in Circular 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This algorithm inserts an element into queue Circular Queue. Item is the element which is to be inserted.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049482"/>
            <a:ext cx="853440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Algorithm </a:t>
            </a:r>
            <a:r>
              <a:rPr lang="en-US" b="1" dirty="0" err="1" smtClean="0"/>
              <a:t>EnCqueue</a:t>
            </a:r>
            <a:r>
              <a:rPr lang="en-US" b="1" dirty="0" smtClean="0"/>
              <a:t>( </a:t>
            </a:r>
            <a:r>
              <a:rPr lang="en-US" b="1" dirty="0" err="1" smtClean="0"/>
              <a:t>struct</a:t>
            </a:r>
            <a:r>
              <a:rPr lang="en-US" b="1" dirty="0" smtClean="0"/>
              <a:t> queue *CQ, </a:t>
            </a:r>
            <a:r>
              <a:rPr lang="en-US" b="1" dirty="0" err="1" smtClean="0"/>
              <a:t>int</a:t>
            </a:r>
            <a:r>
              <a:rPr lang="en-US" b="1" dirty="0" smtClean="0"/>
              <a:t> Item) –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If (CQ-&gt;front == -1 or CQ-&gt;rear == -1)	</a:t>
            </a:r>
            <a:r>
              <a:rPr lang="en-US" dirty="0" smtClean="0">
                <a:solidFill>
                  <a:srgbClr val="FF0000"/>
                </a:solidFill>
              </a:rPr>
              <a:t>//Check for emptiness</a:t>
            </a:r>
          </a:p>
          <a:p>
            <a:pPr marL="342900" indent="-342900">
              <a:buAutoNum type="arabicPeriod"/>
            </a:pPr>
            <a:r>
              <a:rPr lang="en-US" dirty="0" smtClean="0"/>
              <a:t> 	 CQ-&gt;front = CQ-&gt;rear = 0</a:t>
            </a:r>
          </a:p>
          <a:p>
            <a:pPr marL="342900" indent="-342900">
              <a:buAutoNum type="arabicPeriod"/>
            </a:pPr>
            <a:r>
              <a:rPr lang="en-US" dirty="0" smtClean="0"/>
              <a:t>Else If ( CQ-&gt; rear == SIZE-1)		</a:t>
            </a:r>
            <a:r>
              <a:rPr lang="en-US" dirty="0" smtClean="0">
                <a:solidFill>
                  <a:srgbClr val="FF0000"/>
                </a:solidFill>
              </a:rPr>
              <a:t>//1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 condition to check for fullness</a:t>
            </a:r>
          </a:p>
          <a:p>
            <a:pPr marL="342900" indent="-342900">
              <a:buAutoNum type="arabicPeriod"/>
            </a:pPr>
            <a:r>
              <a:rPr lang="en-US" dirty="0" smtClean="0"/>
              <a:t> 	If(CQ-&gt;front == 0)</a:t>
            </a:r>
          </a:p>
          <a:p>
            <a:pPr marL="342900" indent="-342900">
              <a:buAutoNum type="arabicPeriod"/>
            </a:pPr>
            <a:r>
              <a:rPr lang="en-US" dirty="0" smtClean="0"/>
              <a:t> 	               Print “Queue Overflow”</a:t>
            </a:r>
          </a:p>
          <a:p>
            <a:pPr marL="342900" indent="-342900">
              <a:buAutoNum type="arabicPeriod"/>
            </a:pPr>
            <a:r>
              <a:rPr lang="en-US" dirty="0" smtClean="0"/>
              <a:t>                          Exit</a:t>
            </a:r>
          </a:p>
          <a:p>
            <a:pPr marL="342900" indent="-342900">
              <a:buAutoNum type="arabicPeriod"/>
            </a:pPr>
            <a:r>
              <a:rPr lang="en-US" dirty="0" smtClean="0"/>
              <a:t> 	CQ-&gt;rear = 0	</a:t>
            </a:r>
            <a:r>
              <a:rPr lang="en-US" dirty="0" smtClean="0">
                <a:solidFill>
                  <a:srgbClr val="FF0000"/>
                </a:solidFill>
              </a:rPr>
              <a:t>// Start inserting from beginning</a:t>
            </a:r>
          </a:p>
          <a:p>
            <a:pPr marL="342900" indent="-342900">
              <a:buAutoNum type="arabicPeriod"/>
            </a:pPr>
            <a:r>
              <a:rPr lang="en-US" dirty="0" smtClean="0"/>
              <a:t>Else If(CQ-&gt;rear = = (CQ-&gt;front – 1))      </a:t>
            </a:r>
            <a:r>
              <a:rPr lang="en-US" dirty="0" smtClean="0">
                <a:solidFill>
                  <a:srgbClr val="FF0000"/>
                </a:solidFill>
              </a:rPr>
              <a:t>//2</a:t>
            </a:r>
            <a:r>
              <a:rPr lang="en-US" baseline="30000" dirty="0" smtClean="0">
                <a:solidFill>
                  <a:srgbClr val="FF0000"/>
                </a:solidFill>
              </a:rPr>
              <a:t>nd</a:t>
            </a:r>
            <a:r>
              <a:rPr lang="en-US" dirty="0" smtClean="0">
                <a:solidFill>
                  <a:srgbClr val="FF0000"/>
                </a:solidFill>
              </a:rPr>
              <a:t> condition to Check fullness</a:t>
            </a:r>
          </a:p>
          <a:p>
            <a:pPr marL="342900" indent="-342900">
              <a:buAutoNum type="arabicPeriod"/>
            </a:pPr>
            <a:r>
              <a:rPr lang="en-US" dirty="0" smtClean="0"/>
              <a:t> 	 Print “Queue Overflow”</a:t>
            </a:r>
          </a:p>
          <a:p>
            <a:pPr marL="342900" indent="-342900">
              <a:buAutoNum type="arabicPeriod"/>
            </a:pPr>
            <a:r>
              <a:rPr lang="en-US" dirty="0" smtClean="0"/>
              <a:t>            Exit </a:t>
            </a:r>
          </a:p>
          <a:p>
            <a:pPr marL="342900" indent="-342900">
              <a:buAutoNum type="arabicPeriod"/>
            </a:pPr>
            <a:r>
              <a:rPr lang="en-US" dirty="0" smtClean="0"/>
              <a:t>Else</a:t>
            </a:r>
          </a:p>
          <a:p>
            <a:pPr marL="342900" indent="-342900">
              <a:buAutoNum type="arabicPeriod"/>
            </a:pPr>
            <a:r>
              <a:rPr lang="en-US" dirty="0" smtClean="0"/>
              <a:t> 	CQ-&gt;rear = CQ-&gt;rear + 1</a:t>
            </a:r>
          </a:p>
          <a:p>
            <a:pPr marL="342900" indent="-342900">
              <a:buAutoNum type="arabicPeriod"/>
            </a:pPr>
            <a:r>
              <a:rPr lang="en-US" dirty="0" smtClean="0"/>
              <a:t>CQ-&gt;array[CQ-&gt;rear] = Item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case time complexity =O(1) and Worst case time complexity = O(1)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DeCqueue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algorithm deletes an element from queue CQ. Item is the element which is returned after deletion.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070080"/>
            <a:ext cx="8534400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Algorithm </a:t>
            </a:r>
            <a:r>
              <a:rPr lang="en-US" b="1" dirty="0" err="1" smtClean="0"/>
              <a:t>DeCqueue</a:t>
            </a:r>
            <a:r>
              <a:rPr lang="en-US" b="1" dirty="0" smtClean="0"/>
              <a:t>(</a:t>
            </a:r>
            <a:r>
              <a:rPr lang="en-US" b="1" dirty="0" err="1" smtClean="0"/>
              <a:t>struct</a:t>
            </a:r>
            <a:r>
              <a:rPr lang="en-US" b="1" dirty="0" smtClean="0"/>
              <a:t> queue *CQ) –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If (CQ-&gt;front == -1 or CQ-&gt;rear == -1)	</a:t>
            </a:r>
            <a:r>
              <a:rPr lang="en-US" dirty="0" smtClean="0">
                <a:solidFill>
                  <a:srgbClr val="FF0000"/>
                </a:solidFill>
              </a:rPr>
              <a:t>//Check for emptiness</a:t>
            </a:r>
          </a:p>
          <a:p>
            <a:pPr marL="342900" indent="-342900">
              <a:buAutoNum type="arabicPeriod"/>
            </a:pPr>
            <a:r>
              <a:rPr lang="en-US" dirty="0" smtClean="0"/>
              <a:t> 	 Display “Queue is empty”</a:t>
            </a:r>
          </a:p>
          <a:p>
            <a:pPr marL="342900" indent="-342900">
              <a:buAutoNum type="arabicPeriod"/>
            </a:pPr>
            <a:r>
              <a:rPr lang="en-US" dirty="0" smtClean="0"/>
              <a:t> 	 Exit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Item  = CQ-&gt;array[CQ-&gt;front] </a:t>
            </a:r>
          </a:p>
          <a:p>
            <a:pPr marL="342900" indent="-342900">
              <a:buAutoNum type="arabicPeriod"/>
            </a:pPr>
            <a:r>
              <a:rPr lang="en-US" dirty="0" smtClean="0"/>
              <a:t>If ( CQ-&gt; rear == CQ-&gt;front)		</a:t>
            </a:r>
            <a:r>
              <a:rPr lang="en-US" dirty="0" smtClean="0">
                <a:solidFill>
                  <a:srgbClr val="FF0000"/>
                </a:solidFill>
              </a:rPr>
              <a:t>// Only one element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 	 CQ-&gt;front = -1 </a:t>
            </a:r>
          </a:p>
          <a:p>
            <a:pPr marL="342900" indent="-342900">
              <a:buAutoNum type="arabicPeriod"/>
            </a:pPr>
            <a:r>
              <a:rPr lang="en-US" dirty="0" smtClean="0"/>
              <a:t> 	 CQ-&gt;rear = -1</a:t>
            </a:r>
          </a:p>
          <a:p>
            <a:pPr marL="342900" indent="-342900">
              <a:buAutoNum type="arabicPeriod"/>
            </a:pPr>
            <a:r>
              <a:rPr lang="en-US" dirty="0" smtClean="0"/>
              <a:t> Else if (CQ-&gt;front == SIZE -1)             </a:t>
            </a:r>
            <a:r>
              <a:rPr lang="en-US" dirty="0" smtClean="0">
                <a:solidFill>
                  <a:srgbClr val="FF0000"/>
                </a:solidFill>
              </a:rPr>
              <a:t>// if front points to last element </a:t>
            </a:r>
          </a:p>
          <a:p>
            <a:pPr marL="342900" indent="-342900">
              <a:buAutoNum type="arabicPeriod"/>
            </a:pPr>
            <a:r>
              <a:rPr lang="en-US" dirty="0" smtClean="0"/>
              <a:t> 	 CQ-&gt;front = 0</a:t>
            </a:r>
          </a:p>
          <a:p>
            <a:pPr marL="342900" indent="-342900">
              <a:buAutoNum type="arabicPeriod"/>
            </a:pPr>
            <a:r>
              <a:rPr lang="en-US" dirty="0" smtClean="0"/>
              <a:t>Else</a:t>
            </a:r>
          </a:p>
          <a:p>
            <a:pPr marL="342900" indent="-342900">
              <a:buAutoNum type="arabicPeriod"/>
            </a:pPr>
            <a:r>
              <a:rPr lang="en-US" dirty="0" smtClean="0"/>
              <a:t> 	CQ-&gt;front = CQ-&gt;front + 1</a:t>
            </a:r>
          </a:p>
          <a:p>
            <a:pPr marL="342900" indent="-342900">
              <a:buAutoNum type="arabicPeriod"/>
            </a:pPr>
            <a:r>
              <a:rPr lang="en-US" dirty="0" smtClean="0"/>
              <a:t>Return Item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5791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case time complexity =O(1) and Worst case time complexity = O(1)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Limitation of array Implementation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37043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sz="2800" dirty="0" smtClean="0"/>
              <a:t>Size of queue must be known in advance. In real   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    scenario, it is not possible.  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20624505">
            <a:off x="152400" y="1440303"/>
            <a:ext cx="8839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Linked List as </a:t>
            </a:r>
          </a:p>
          <a:p>
            <a:pPr algn="ctr"/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Linear Queue</a:t>
            </a:r>
            <a:endParaRPr lang="en-US" sz="16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Representation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457960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29000" y="1457960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0" y="1447800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590800" y="1676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95800" y="1676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Multiply 13"/>
          <p:cNvSpPr/>
          <p:nvPr/>
        </p:nvSpPr>
        <p:spPr>
          <a:xfrm>
            <a:off x="6248400" y="1447800"/>
            <a:ext cx="2286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00" y="22860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Insert (</a:t>
            </a:r>
            <a:r>
              <a:rPr lang="en-US" sz="2000" dirty="0" err="1" smtClean="0">
                <a:solidFill>
                  <a:srgbClr val="FF0000"/>
                </a:solidFill>
              </a:rPr>
              <a:t>Enqueue</a:t>
            </a:r>
            <a:r>
              <a:rPr lang="en-US" sz="2000" dirty="0" smtClean="0">
                <a:solidFill>
                  <a:srgbClr val="FF0000"/>
                </a:solidFill>
              </a:rPr>
              <a:t>)   15, 9 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447800" y="30480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"/>
                <a:gridCol w="335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95600" y="304800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829"/>
                <a:gridCol w="326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495800" y="305816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694"/>
                <a:gridCol w="3305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096000" y="304800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96200" y="305816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2133600" y="3276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57600" y="3276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7800" y="3276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58000" y="3276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Multiply 28"/>
          <p:cNvSpPr/>
          <p:nvPr/>
        </p:nvSpPr>
        <p:spPr>
          <a:xfrm>
            <a:off x="8229600" y="3048000"/>
            <a:ext cx="2286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00200" y="990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10200" y="1066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2667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96200" y="2678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" y="40386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Delete (</a:t>
            </a:r>
            <a:r>
              <a:rPr lang="en-US" sz="2000" dirty="0" err="1" smtClean="0">
                <a:solidFill>
                  <a:srgbClr val="FF0000"/>
                </a:solidFill>
              </a:rPr>
              <a:t>Dequeue</a:t>
            </a:r>
            <a:r>
              <a:rPr lang="en-US" sz="2000" dirty="0" smtClean="0">
                <a:solidFill>
                  <a:srgbClr val="FF0000"/>
                </a:solidFill>
              </a:rPr>
              <a:t>) 3 times    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248400" y="5093732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7848600" y="5103892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7010400" y="5322332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48600" y="472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sp>
        <p:nvSpPr>
          <p:cNvPr id="48" name="Multiply 47"/>
          <p:cNvSpPr/>
          <p:nvPr/>
        </p:nvSpPr>
        <p:spPr>
          <a:xfrm>
            <a:off x="8382000" y="5105400"/>
            <a:ext cx="2286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248400" y="472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Create 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838200"/>
            <a:ext cx="8839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u="sng" dirty="0" smtClean="0"/>
              <a:t>C code:</a:t>
            </a:r>
            <a:endParaRPr lang="en-US" b="1" i="1" u="sng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INFO;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r>
              <a:rPr lang="en-US" dirty="0" smtClean="0"/>
              <a:t>	};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struct</a:t>
            </a:r>
            <a:r>
              <a:rPr lang="en-US" dirty="0" smtClean="0"/>
              <a:t> Queue{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Node *front;</a:t>
            </a:r>
          </a:p>
          <a:p>
            <a:r>
              <a:rPr lang="en-US" dirty="0" smtClean="0"/>
              <a:t>		 </a:t>
            </a:r>
            <a:r>
              <a:rPr lang="en-US" dirty="0" err="1" smtClean="0"/>
              <a:t>struct</a:t>
            </a:r>
            <a:r>
              <a:rPr lang="en-US" dirty="0" smtClean="0"/>
              <a:t> Node *rear;</a:t>
            </a:r>
          </a:p>
          <a:p>
            <a:r>
              <a:rPr lang="en-US" dirty="0" smtClean="0"/>
              <a:t>	}Q;</a:t>
            </a:r>
          </a:p>
          <a:p>
            <a:pPr>
              <a:lnSpc>
                <a:spcPct val="150000"/>
              </a:lnSpc>
            </a:pPr>
            <a:r>
              <a:rPr lang="en-US" sz="2000" b="1" i="1" u="sng" dirty="0" smtClean="0"/>
              <a:t>Create queue: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Algorithm </a:t>
            </a:r>
            <a:r>
              <a:rPr lang="en-US" b="1" dirty="0" err="1" smtClean="0"/>
              <a:t>Create_EmptyQueue</a:t>
            </a:r>
            <a:r>
              <a:rPr lang="en-US" b="1" dirty="0" smtClean="0"/>
              <a:t>( </a:t>
            </a:r>
            <a:r>
              <a:rPr lang="en-US" dirty="0" err="1" smtClean="0"/>
              <a:t>struct</a:t>
            </a:r>
            <a:r>
              <a:rPr lang="en-US" dirty="0" smtClean="0"/>
              <a:t> Queue *</a:t>
            </a:r>
            <a:r>
              <a:rPr lang="en-US" b="1" dirty="0" smtClean="0"/>
              <a:t>Q): </a:t>
            </a:r>
            <a:r>
              <a:rPr lang="en-US" dirty="0" smtClean="0"/>
              <a:t>This algorithm creates a queue with rear = NULL and front = NULL.  Where front and rear are the pointers, pointing to first and last item of queue.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1.  Q -&gt; front = Q -&gt; rear = NULL	</a:t>
            </a:r>
            <a:r>
              <a:rPr lang="en-US" dirty="0" smtClean="0">
                <a:solidFill>
                  <a:srgbClr val="FF0000"/>
                </a:solidFill>
              </a:rPr>
              <a:t>// NULL means queue is empty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Enqueue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algorithm inserts an element into queue Q. Item is the element which is to be inserted.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752600"/>
            <a:ext cx="853440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Algorithm </a:t>
            </a:r>
            <a:r>
              <a:rPr lang="en-US" b="1" dirty="0" err="1" smtClean="0"/>
              <a:t>EnLqueue</a:t>
            </a:r>
            <a:r>
              <a:rPr lang="en-US" b="1" dirty="0" smtClean="0"/>
              <a:t>( </a:t>
            </a:r>
            <a:r>
              <a:rPr lang="en-US" b="1" dirty="0" err="1" smtClean="0"/>
              <a:t>struct</a:t>
            </a:r>
            <a:r>
              <a:rPr lang="en-US" b="1" dirty="0" smtClean="0"/>
              <a:t> Queue * Q, </a:t>
            </a:r>
            <a:r>
              <a:rPr lang="en-US" b="1" dirty="0" err="1" smtClean="0"/>
              <a:t>int</a:t>
            </a:r>
            <a:r>
              <a:rPr lang="en-US" b="1" dirty="0" smtClean="0"/>
              <a:t> Item) –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 </a:t>
            </a:r>
            <a:r>
              <a:rPr lang="en-US" b="1" dirty="0" err="1" smtClean="0"/>
              <a:t>New_node</a:t>
            </a:r>
            <a:r>
              <a:rPr lang="en-US" b="1" dirty="0" smtClean="0"/>
              <a:t> = Allocate memory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If(</a:t>
            </a:r>
            <a:r>
              <a:rPr lang="en-US" b="1" dirty="0" err="1" smtClean="0"/>
              <a:t>New_node</a:t>
            </a:r>
            <a:r>
              <a:rPr lang="en-US" b="1" dirty="0" smtClean="0"/>
              <a:t> ==NULL) </a:t>
            </a:r>
            <a:r>
              <a:rPr lang="en-US" b="1" dirty="0" smtClean="0">
                <a:solidFill>
                  <a:srgbClr val="FF0000"/>
                </a:solidFill>
              </a:rPr>
              <a:t>// Only when RAM is full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Print “Queue overflow”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Exit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&gt;INFO = Item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&gt;NEXT = NULL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(Q-&gt;front == NULL or Q-&gt;rear == NULL)	</a:t>
            </a:r>
            <a:r>
              <a:rPr lang="en-US" b="1" dirty="0" smtClean="0">
                <a:solidFill>
                  <a:srgbClr val="FF0000"/>
                </a:solidFill>
              </a:rPr>
              <a:t>//Check for emptiness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 Q-&gt;front = Q-&gt;rear =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Else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(Q-&gt;rear)-&gt;NEXT =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	Q-&gt;rear = </a:t>
            </a:r>
            <a:r>
              <a:rPr lang="en-US" b="1" dirty="0" err="1" smtClean="0"/>
              <a:t>New_node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5638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Complexity = O(1)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algorithm deletes an element from queue Q. Item is the element which is returned after deletion.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752600"/>
            <a:ext cx="8534400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Algorithm </a:t>
            </a:r>
            <a:r>
              <a:rPr lang="en-US" b="1" dirty="0" err="1" smtClean="0"/>
              <a:t>DeLqueue</a:t>
            </a:r>
            <a:r>
              <a:rPr lang="en-US" b="1" dirty="0" smtClean="0"/>
              <a:t>(</a:t>
            </a:r>
            <a:r>
              <a:rPr lang="en-US" b="1" dirty="0" err="1" smtClean="0"/>
              <a:t>struct</a:t>
            </a:r>
            <a:r>
              <a:rPr lang="en-US" b="1" dirty="0" smtClean="0"/>
              <a:t> Queue * Q) –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*Temp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(Q-&gt;front == NULL or Q-&gt;rear == NULL)	</a:t>
            </a:r>
            <a:r>
              <a:rPr lang="en-US" b="1" dirty="0" smtClean="0">
                <a:solidFill>
                  <a:srgbClr val="FF0000"/>
                </a:solidFill>
              </a:rPr>
              <a:t>// Check for emptiness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 Display “Queue is empty”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 Exit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Item  = (Q-&gt; front) -&gt;INFO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Temp = Q-&gt;front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If ( Q-&gt; rear == Q-&gt;front)			</a:t>
            </a:r>
            <a:r>
              <a:rPr lang="en-US" b="1" dirty="0" smtClean="0">
                <a:solidFill>
                  <a:srgbClr val="FF0000"/>
                </a:solidFill>
              </a:rPr>
              <a:t>// Only one element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 Q-&gt;front = NULL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 Q-&gt;rear = NULL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Else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 Q-&gt;front = (Q-&gt;front)-&gt; 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Free Temp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Return Item</a:t>
            </a:r>
          </a:p>
          <a:p>
            <a:pPr marL="342900" indent="-342900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6248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Complexity = O(1)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Introduction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In general, Queue is a line of person waiting for their turn at some service counter like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ticket window at cinema hall, at bus stand or at railway station  etc. The person who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comes first, he/she gets the service first.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Similarly in data structure,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Queue is a linear list in which insertions can take place at one end of list, known as </a:t>
            </a:r>
            <a:r>
              <a:rPr lang="en-US" b="1" dirty="0" smtClean="0"/>
              <a:t>rear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of the list, and deletions can take place at the other end of list, known as </a:t>
            </a:r>
            <a:r>
              <a:rPr lang="en-US" b="1" dirty="0" smtClean="0"/>
              <a:t>front</a:t>
            </a:r>
            <a:r>
              <a:rPr lang="en-US" dirty="0" smtClean="0"/>
              <a:t> of list.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Nature of queue is First Come First Serve (FCFS) or First In First Out (FIFO)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 – Printer task queue, keystroke queue etc.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9698" name="AutoShape 2" descr="Image result for que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0" name="AutoShape 4" descr="Image result for que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queu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4876800"/>
            <a:ext cx="408051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Deque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 Double-Ended Queue 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1052185"/>
            <a:ext cx="88392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Linear queue which allows insertion and deletion from both the ends of list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Addition or deletion can be performed from front or rear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There are two variations of </a:t>
            </a:r>
            <a:r>
              <a:rPr lang="en-US" dirty="0" err="1" smtClean="0"/>
              <a:t>deque</a:t>
            </a:r>
            <a:r>
              <a:rPr lang="en-US" dirty="0" smtClean="0"/>
              <a:t> –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Input restricted </a:t>
            </a:r>
            <a:r>
              <a:rPr lang="en-US" i="1" dirty="0" err="1" smtClean="0"/>
              <a:t>deque</a:t>
            </a:r>
            <a:r>
              <a:rPr lang="en-US" i="1" dirty="0" smtClean="0"/>
              <a:t> </a:t>
            </a:r>
            <a:r>
              <a:rPr lang="en-US" dirty="0" smtClean="0"/>
              <a:t>– Insertions from only one end but deletion from both ends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Output restricted </a:t>
            </a:r>
            <a:r>
              <a:rPr lang="en-US" i="1" dirty="0" err="1" smtClean="0"/>
              <a:t>deque</a:t>
            </a:r>
            <a:r>
              <a:rPr lang="en-US" i="1" dirty="0" smtClean="0"/>
              <a:t> </a:t>
            </a:r>
            <a:r>
              <a:rPr lang="en-US" dirty="0" smtClean="0"/>
              <a:t>– Insertion from both ends and deletion from one end only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47800" y="2438400"/>
          <a:ext cx="5334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27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0" y="2819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2819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5800" y="2514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81800" y="2514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2221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81800" y="2221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685800" y="2743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81800" y="2678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6781800" y="2743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7200" y="2678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9" grpId="0"/>
      <p:bldP spid="23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Operations on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deque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Insertion at beginning – Using front pointer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Insertion at end – Using rear pointer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Deletion at beginning – Using front pointer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Deletion at end – Using rear pointer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Priority 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A queue where each element is assigned a priority.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Lower the number higher the priority.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An element with highest priority is processed first before any element of lower priority.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If two elements are of same priority then they are processed according to the order in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which they were added in queue.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Priority decision parameter –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Shortest job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Payment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Time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Type of Job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Implementation of priority 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Linear Linked List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905000"/>
          <a:ext cx="1676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43200" y="1905000"/>
          <a:ext cx="1676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876800" y="1905000"/>
          <a:ext cx="1676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10400" y="1905000"/>
          <a:ext cx="1676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209800" y="2057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057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77000" y="2057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Multiply 18"/>
          <p:cNvSpPr/>
          <p:nvPr/>
        </p:nvSpPr>
        <p:spPr>
          <a:xfrm>
            <a:off x="8229600" y="1905000"/>
            <a:ext cx="3048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457200" y="23622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6743700" y="24003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259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259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Create priority 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838200"/>
            <a:ext cx="8839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u="sng" dirty="0" smtClean="0"/>
              <a:t>C code:</a:t>
            </a:r>
            <a:endParaRPr lang="en-US" b="1" i="1" u="sng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INFO;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priority;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r>
              <a:rPr lang="en-US" dirty="0" smtClean="0"/>
              <a:t>	};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struct</a:t>
            </a:r>
            <a:r>
              <a:rPr lang="en-US" dirty="0" smtClean="0"/>
              <a:t> Queue{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Node *front;</a:t>
            </a:r>
          </a:p>
          <a:p>
            <a:r>
              <a:rPr lang="en-US" dirty="0" smtClean="0"/>
              <a:t>		 </a:t>
            </a:r>
            <a:r>
              <a:rPr lang="en-US" dirty="0" err="1" smtClean="0"/>
              <a:t>struct</a:t>
            </a:r>
            <a:r>
              <a:rPr lang="en-US" dirty="0" smtClean="0"/>
              <a:t> Node *rear;</a:t>
            </a:r>
          </a:p>
          <a:p>
            <a:r>
              <a:rPr lang="en-US" dirty="0" smtClean="0"/>
              <a:t>	}Q;</a:t>
            </a:r>
          </a:p>
          <a:p>
            <a:pPr>
              <a:lnSpc>
                <a:spcPct val="150000"/>
              </a:lnSpc>
            </a:pPr>
            <a:r>
              <a:rPr lang="en-US" sz="2000" b="1" i="1" u="sng" dirty="0" smtClean="0"/>
              <a:t>Create queue: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Algorithm </a:t>
            </a:r>
            <a:r>
              <a:rPr lang="en-US" b="1" dirty="0" err="1" smtClean="0"/>
              <a:t>Create_PQueue</a:t>
            </a:r>
            <a:r>
              <a:rPr lang="en-US" b="1" dirty="0" smtClean="0"/>
              <a:t>(Q): </a:t>
            </a:r>
            <a:r>
              <a:rPr lang="en-US" dirty="0" smtClean="0"/>
              <a:t>This algorithm creates a queue with rear = NULL and front = NULL. Here, Q is a linked list. front and rear the pointers, pointing to first and last item of queue.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1.  Q -&gt; front = Q -&gt; rear = NULL	// NULL means queue is empty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 in priority 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Make node with provided item and assigning priority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Insert at proper place according to priority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2602468"/>
          <a:ext cx="1219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62200" y="2602468"/>
          <a:ext cx="1219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38600" y="2600960"/>
          <a:ext cx="152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05600" y="2602468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1828800" y="2754868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05200" y="2754868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86400" y="2817812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457200" y="3059668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6667500" y="3097768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3288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53200" y="3288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562600" y="18389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rot="5400000" flipH="1" flipV="1">
            <a:off x="5181600" y="2362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6515100" y="21717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7620000" y="2590800"/>
            <a:ext cx="3048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6019800" y="2590800"/>
            <a:ext cx="3048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Applications of priority 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6106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Very useful in Job scheduling in operating system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Bandwidth management –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When higher priority customer needs more bandwidth, all other lower priority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      customer are blocked for some duration. Here, priority may be according to plan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      which customers use.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Huffman coding –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To transmit the data efficiently on network.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Basic Operations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CreateQueue</a:t>
            </a:r>
            <a:r>
              <a:rPr lang="en-US" sz="2000" dirty="0" smtClean="0"/>
              <a:t> – 	Creates an empty queue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Enqueue</a:t>
            </a:r>
            <a:r>
              <a:rPr lang="en-US" sz="2000" dirty="0" smtClean="0"/>
              <a:t> – 		Inserts element into queue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Dequeue</a:t>
            </a:r>
            <a:r>
              <a:rPr lang="en-US" sz="2000" dirty="0" smtClean="0"/>
              <a:t> – 		Deletes element from queue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IsEmpty</a:t>
            </a:r>
            <a:r>
              <a:rPr lang="en-US" sz="2000" dirty="0" smtClean="0"/>
              <a:t> – 		Checks the emptiness of queue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IsFull</a:t>
            </a:r>
            <a:r>
              <a:rPr lang="en-US" sz="2000" dirty="0" smtClean="0"/>
              <a:t> – 		Checks the fullness of queue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20624505">
            <a:off x="152400" y="1440303"/>
            <a:ext cx="8839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Array as </a:t>
            </a:r>
          </a:p>
          <a:p>
            <a:pPr algn="ctr"/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Linear Queue</a:t>
            </a:r>
            <a:endParaRPr lang="en-US" sz="16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Array Representation of Queue 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Queue is defined by its two pointers namely front and rear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If queue is empty then front=-1 and rear=-1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If queue is full then rear = SIZE-1 and front=0 where, SIZE is the size of array used as queue</a:t>
            </a:r>
          </a:p>
          <a:p>
            <a:pPr marL="342900" indent="-342900">
              <a:lnSpc>
                <a:spcPct val="150000"/>
              </a:lnSpc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</a:pPr>
            <a:endParaRPr lang="en-US" sz="2000" dirty="0" smtClean="0"/>
          </a:p>
          <a:p>
            <a:pPr marL="342900" indent="-342900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Representation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2192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00200" y="1600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1600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2860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Insert (</a:t>
            </a:r>
            <a:r>
              <a:rPr lang="en-US" sz="2000" dirty="0" err="1" smtClean="0">
                <a:solidFill>
                  <a:srgbClr val="FF0000"/>
                </a:solidFill>
              </a:rPr>
              <a:t>Enqueue</a:t>
            </a:r>
            <a:r>
              <a:rPr lang="en-US" sz="2000" dirty="0" smtClean="0">
                <a:solidFill>
                  <a:srgbClr val="FF0000"/>
                </a:solidFill>
              </a:rPr>
              <a:t>)   15, 4,9,6 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24000" y="305816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3429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3440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40386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Delete (</a:t>
            </a:r>
            <a:r>
              <a:rPr lang="en-US" sz="2000" dirty="0" err="1" smtClean="0">
                <a:solidFill>
                  <a:srgbClr val="FF0000"/>
                </a:solidFill>
              </a:rPr>
              <a:t>Dequeue</a:t>
            </a:r>
            <a:r>
              <a:rPr lang="en-US" sz="2000" dirty="0" smtClean="0">
                <a:solidFill>
                  <a:srgbClr val="FF0000"/>
                </a:solidFill>
              </a:rPr>
              <a:t>) 4 times    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24000" y="473456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48200" y="5105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72200" y="5105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0" y="1905000"/>
            <a:ext cx="2034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front=0 and rear=2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4800" y="3733800"/>
            <a:ext cx="2034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front=0 and rear=6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3400" y="5410200"/>
            <a:ext cx="2034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front=4 and rear=6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6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Create 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u="sng" dirty="0" smtClean="0"/>
              <a:t>C code:</a:t>
            </a:r>
            <a:endParaRPr lang="en-US" b="1" i="1" u="sng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queue{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array[SIZE];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front, rear;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};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000" b="1" i="1" u="sng" dirty="0" smtClean="0"/>
              <a:t>Create queue: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Algorithm </a:t>
            </a:r>
            <a:r>
              <a:rPr lang="en-US" b="1" dirty="0" err="1" smtClean="0"/>
              <a:t>Create_Queue</a:t>
            </a:r>
            <a:r>
              <a:rPr lang="en-US" b="1" dirty="0" smtClean="0"/>
              <a:t>( </a:t>
            </a:r>
            <a:r>
              <a:rPr lang="en-US" b="1" dirty="0" err="1" smtClean="0"/>
              <a:t>struct</a:t>
            </a:r>
            <a:r>
              <a:rPr lang="en-US" b="1" dirty="0" smtClean="0"/>
              <a:t> queue *Q): </a:t>
            </a:r>
            <a:r>
              <a:rPr lang="en-US" dirty="0" smtClean="0"/>
              <a:t>This algorithm creates an empty queue i.e. it initializes rear = -1 and front = -1.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Q -&gt; front =-1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Q -&gt; rear = -1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6858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algorithm inserts an element into queue Q. Item is the element which is to be inserted.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219200"/>
            <a:ext cx="8534400" cy="4832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200" b="1" dirty="0" smtClean="0"/>
              <a:t>Algorithm </a:t>
            </a:r>
            <a:r>
              <a:rPr lang="en-US" sz="2200" b="1" dirty="0" err="1" smtClean="0"/>
              <a:t>Enqueue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struct</a:t>
            </a:r>
            <a:r>
              <a:rPr lang="en-US" sz="2200" b="1" dirty="0" smtClean="0"/>
              <a:t> queue *Q, 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Item) –</a:t>
            </a:r>
            <a:r>
              <a:rPr lang="en-US" sz="2200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2200" dirty="0" smtClean="0"/>
              <a:t>If (Q-&gt;front == -1 or Q-&gt;rear == -1)	</a:t>
            </a:r>
            <a:r>
              <a:rPr lang="en-US" sz="2200" dirty="0" smtClean="0">
                <a:solidFill>
                  <a:srgbClr val="FF0000"/>
                </a:solidFill>
              </a:rPr>
              <a:t>// Check for emptiness</a:t>
            </a:r>
          </a:p>
          <a:p>
            <a:pPr marL="342900" indent="-342900">
              <a:buAutoNum type="arabicPeriod"/>
            </a:pPr>
            <a:r>
              <a:rPr lang="en-US" sz="2200" dirty="0" smtClean="0"/>
              <a:t> 	 Q-&gt;front = Q-&gt;rear = 0</a:t>
            </a:r>
          </a:p>
          <a:p>
            <a:pPr marL="342900" indent="-342900">
              <a:buAutoNum type="arabicPeriod"/>
            </a:pPr>
            <a:r>
              <a:rPr lang="en-US" sz="2200" dirty="0" smtClean="0"/>
              <a:t>Else If ( Q-&gt; rear == SIZE-1)	</a:t>
            </a:r>
            <a:r>
              <a:rPr lang="en-US" sz="2200" dirty="0" smtClean="0">
                <a:solidFill>
                  <a:srgbClr val="FF0000"/>
                </a:solidFill>
              </a:rPr>
              <a:t>// Check for fullness</a:t>
            </a:r>
          </a:p>
          <a:p>
            <a:pPr marL="342900" indent="-342900">
              <a:buAutoNum type="arabicPeriod"/>
            </a:pPr>
            <a:r>
              <a:rPr lang="en-US" sz="2200" dirty="0" smtClean="0"/>
              <a:t> 	If(Q-&gt;front == 0)    </a:t>
            </a:r>
            <a:r>
              <a:rPr lang="en-US" sz="2200" dirty="0" smtClean="0">
                <a:solidFill>
                  <a:srgbClr val="FF0000"/>
                </a:solidFill>
              </a:rPr>
              <a:t>// Queue is full</a:t>
            </a:r>
          </a:p>
          <a:p>
            <a:pPr marL="342900" indent="-342900">
              <a:buAutoNum type="arabicPeriod"/>
            </a:pPr>
            <a:r>
              <a:rPr lang="en-US" sz="2200" dirty="0" smtClean="0"/>
              <a:t> 	              Print “Queue Overflow”</a:t>
            </a:r>
          </a:p>
          <a:p>
            <a:pPr marL="342900" indent="-342900">
              <a:buAutoNum type="arabicPeriod"/>
            </a:pPr>
            <a:r>
              <a:rPr lang="en-US" sz="2200" dirty="0" smtClean="0"/>
              <a:t>                       </a:t>
            </a:r>
            <a:r>
              <a:rPr lang="en-US" sz="2200" dirty="0" smtClean="0"/>
              <a:t>Return ;</a:t>
            </a:r>
            <a:endParaRPr lang="en-US" sz="2200" dirty="0" smtClean="0"/>
          </a:p>
          <a:p>
            <a:pPr marL="342900" indent="-342900">
              <a:buAutoNum type="arabicPeriod"/>
            </a:pPr>
            <a:r>
              <a:rPr lang="en-US" sz="2200" dirty="0" smtClean="0"/>
              <a:t> 	</a:t>
            </a:r>
            <a:r>
              <a:rPr lang="en-US" sz="2200" dirty="0" smtClean="0"/>
              <a:t>F</a:t>
            </a:r>
            <a:r>
              <a:rPr lang="en-US" sz="2200" dirty="0" smtClean="0"/>
              <a:t>or (Temp </a:t>
            </a:r>
            <a:r>
              <a:rPr lang="en-US" sz="2200" dirty="0" smtClean="0"/>
              <a:t>= Q-&gt;</a:t>
            </a:r>
            <a:r>
              <a:rPr lang="en-US" sz="2200" dirty="0" smtClean="0"/>
              <a:t>front, </a:t>
            </a:r>
            <a:r>
              <a:rPr lang="en-US" sz="2200" dirty="0" err="1" smtClean="0"/>
              <a:t>i</a:t>
            </a:r>
            <a:r>
              <a:rPr lang="en-US" sz="2200" dirty="0" smtClean="0"/>
              <a:t>=0; Temp</a:t>
            </a:r>
            <a:r>
              <a:rPr lang="en-US" sz="2200" dirty="0" smtClean="0"/>
              <a:t>&lt;= Q-&gt;</a:t>
            </a:r>
            <a:r>
              <a:rPr lang="en-US" sz="2200" dirty="0" smtClean="0"/>
              <a:t>rear; Temp++, </a:t>
            </a:r>
            <a:r>
              <a:rPr lang="en-US" sz="2200" dirty="0" err="1" smtClean="0"/>
              <a:t>i</a:t>
            </a:r>
            <a:r>
              <a:rPr lang="en-US" sz="2200" dirty="0" smtClean="0"/>
              <a:t>++) </a:t>
            </a:r>
            <a:endParaRPr lang="en-US" sz="2200" dirty="0" smtClean="0"/>
          </a:p>
          <a:p>
            <a:pPr marL="342900" indent="-342900">
              <a:buAutoNum type="arabicPeriod"/>
            </a:pPr>
            <a:r>
              <a:rPr lang="en-US" sz="2200" dirty="0" smtClean="0"/>
              <a:t> 		Q-&gt;array[</a:t>
            </a:r>
            <a:r>
              <a:rPr lang="en-US" sz="2200" dirty="0" err="1" smtClean="0"/>
              <a:t>i</a:t>
            </a:r>
            <a:r>
              <a:rPr lang="en-US" sz="2200" dirty="0" smtClean="0"/>
              <a:t>] = Q-&gt;array[Temp]</a:t>
            </a:r>
          </a:p>
          <a:p>
            <a:pPr marL="342900" indent="-342900">
              <a:buAutoNum type="arabicPeriod"/>
            </a:pPr>
            <a:r>
              <a:rPr lang="en-US" sz="2200" dirty="0" smtClean="0"/>
              <a:t> 	</a:t>
            </a:r>
            <a:r>
              <a:rPr lang="en-US" sz="2200" dirty="0" smtClean="0"/>
              <a:t>Q-</a:t>
            </a:r>
            <a:r>
              <a:rPr lang="en-US" sz="2200" dirty="0" smtClean="0"/>
              <a:t>&gt;rear = Q-&gt;rear – Q-&gt;front + 1 </a:t>
            </a:r>
            <a:r>
              <a:rPr lang="en-US" sz="2200" dirty="0" smtClean="0">
                <a:solidFill>
                  <a:srgbClr val="FF0000"/>
                </a:solidFill>
              </a:rPr>
              <a:t>// Update rear</a:t>
            </a:r>
          </a:p>
          <a:p>
            <a:pPr marL="342900" indent="-342900">
              <a:buAutoNum type="arabicPeriod"/>
            </a:pPr>
            <a:r>
              <a:rPr lang="en-US" sz="2200" dirty="0" smtClean="0"/>
              <a:t> 	Q-&gt;front = 0  	</a:t>
            </a:r>
          </a:p>
          <a:p>
            <a:pPr marL="342900" indent="-342900">
              <a:buAutoNum type="arabicPeriod"/>
            </a:pPr>
            <a:r>
              <a:rPr lang="en-US" sz="2200" dirty="0" smtClean="0"/>
              <a:t> Else</a:t>
            </a:r>
          </a:p>
          <a:p>
            <a:pPr marL="342900" indent="-342900">
              <a:buAutoNum type="arabicPeriod"/>
            </a:pPr>
            <a:r>
              <a:rPr lang="en-US" sz="2200" dirty="0" smtClean="0"/>
              <a:t> 	Q-&gt;rear = Q-&gt;rear + 1</a:t>
            </a:r>
          </a:p>
          <a:p>
            <a:pPr marL="342900" indent="-342900">
              <a:buAutoNum type="arabicPeriod"/>
            </a:pPr>
            <a:r>
              <a:rPr lang="en-US" sz="2200" dirty="0" smtClean="0"/>
              <a:t>Q-&gt;array[Q-&gt;rear] = Item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62600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case time complexity =O(1) and Worst case time complexity = O(n)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76200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algorithm deletes an element from queue Q. Item is the element which is returned after deletion.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600200"/>
            <a:ext cx="8534400" cy="46628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Algorithm </a:t>
            </a:r>
            <a:r>
              <a:rPr lang="en-US" b="1" dirty="0" err="1" smtClean="0"/>
              <a:t>Dequeue</a:t>
            </a:r>
            <a:r>
              <a:rPr lang="en-US" b="1" dirty="0" smtClean="0"/>
              <a:t>(</a:t>
            </a:r>
            <a:r>
              <a:rPr lang="en-US" b="1" dirty="0" err="1" smtClean="0"/>
              <a:t>struct</a:t>
            </a:r>
            <a:r>
              <a:rPr lang="en-US" b="1" dirty="0" smtClean="0"/>
              <a:t> queue *Q)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If (Q-&gt;front == -1 or Q-&gt;rear == -1)	</a:t>
            </a:r>
            <a:r>
              <a:rPr lang="en-US" dirty="0" smtClean="0">
                <a:solidFill>
                  <a:srgbClr val="FF0000"/>
                </a:solidFill>
              </a:rPr>
              <a:t>//Check for emptiness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	 Display “Queue is empty”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	 </a:t>
            </a:r>
            <a:r>
              <a:rPr lang="en-US" dirty="0" smtClean="0"/>
              <a:t>Return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 smtClean="0"/>
              <a:t>Item  = Q-&gt;array[Q-&gt;front]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If ( Q-&gt; rear == Q-&gt;front)		</a:t>
            </a:r>
            <a:r>
              <a:rPr lang="en-US" dirty="0" smtClean="0">
                <a:solidFill>
                  <a:srgbClr val="FF0000"/>
                </a:solidFill>
              </a:rPr>
              <a:t>// Only one element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	 Q-&gt;front = -1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	 Q-&gt;rear = -1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Else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	Q-&gt;front = Q-&gt;front + 1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Return Item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61838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case time complexity =O(1) and Worst case time complexity = O(1)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5114</TotalTime>
  <Words>1024</Words>
  <Application>Microsoft Office PowerPoint</Application>
  <PresentationFormat>On-screen Show (4:3)</PresentationFormat>
  <Paragraphs>319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ashish.gupta</dc:creator>
  <cp:lastModifiedBy>KBMEENA</cp:lastModifiedBy>
  <cp:revision>262</cp:revision>
  <dcterms:created xsi:type="dcterms:W3CDTF">2013-01-01T04:30:55Z</dcterms:created>
  <dcterms:modified xsi:type="dcterms:W3CDTF">2023-10-24T18:25:42Z</dcterms:modified>
</cp:coreProperties>
</file>