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7" r:id="rId2"/>
    <p:sldId id="258" r:id="rId3"/>
    <p:sldId id="259" r:id="rId4"/>
    <p:sldId id="260" r:id="rId5"/>
    <p:sldId id="314" r:id="rId6"/>
    <p:sldId id="338" r:id="rId7"/>
    <p:sldId id="309" r:id="rId8"/>
    <p:sldId id="315" r:id="rId9"/>
    <p:sldId id="336" r:id="rId10"/>
    <p:sldId id="337" r:id="rId11"/>
    <p:sldId id="261" r:id="rId12"/>
    <p:sldId id="312" r:id="rId13"/>
    <p:sldId id="341" r:id="rId14"/>
    <p:sldId id="342" r:id="rId15"/>
    <p:sldId id="343" r:id="rId16"/>
    <p:sldId id="345" r:id="rId17"/>
    <p:sldId id="346" r:id="rId18"/>
    <p:sldId id="351" r:id="rId19"/>
    <p:sldId id="365" r:id="rId20"/>
    <p:sldId id="352" r:id="rId21"/>
    <p:sldId id="363" r:id="rId22"/>
    <p:sldId id="364" r:id="rId23"/>
    <p:sldId id="366" r:id="rId24"/>
    <p:sldId id="353" r:id="rId25"/>
    <p:sldId id="367" r:id="rId26"/>
    <p:sldId id="368" r:id="rId27"/>
    <p:sldId id="354" r:id="rId28"/>
    <p:sldId id="355" r:id="rId29"/>
    <p:sldId id="356" r:id="rId30"/>
    <p:sldId id="370" r:id="rId31"/>
    <p:sldId id="374" r:id="rId32"/>
    <p:sldId id="375" r:id="rId33"/>
    <p:sldId id="385" r:id="rId34"/>
    <p:sldId id="386" r:id="rId35"/>
    <p:sldId id="387" r:id="rId36"/>
    <p:sldId id="376" r:id="rId37"/>
    <p:sldId id="378" r:id="rId38"/>
    <p:sldId id="389" r:id="rId39"/>
    <p:sldId id="318" r:id="rId40"/>
    <p:sldId id="319" r:id="rId41"/>
    <p:sldId id="320" r:id="rId42"/>
    <p:sldId id="321" r:id="rId43"/>
    <p:sldId id="275" r:id="rId44"/>
    <p:sldId id="277" r:id="rId45"/>
    <p:sldId id="391"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332" r:id="rId60"/>
    <p:sldId id="333" r:id="rId61"/>
    <p:sldId id="380" r:id="rId62"/>
    <p:sldId id="381" r:id="rId63"/>
    <p:sldId id="382" r:id="rId64"/>
    <p:sldId id="383" r:id="rId65"/>
    <p:sldId id="384" r:id="rId66"/>
    <p:sldId id="291" r:id="rId67"/>
    <p:sldId id="334" r:id="rId68"/>
    <p:sldId id="292" r:id="rId69"/>
    <p:sldId id="293" r:id="rId70"/>
    <p:sldId id="294" r:id="rId71"/>
    <p:sldId id="295" r:id="rId72"/>
    <p:sldId id="296" r:id="rId73"/>
    <p:sldId id="322" r:id="rId74"/>
    <p:sldId id="323" r:id="rId75"/>
    <p:sldId id="324" r:id="rId76"/>
    <p:sldId id="325" r:id="rId77"/>
    <p:sldId id="297" r:id="rId78"/>
    <p:sldId id="298" r:id="rId79"/>
    <p:sldId id="299" r:id="rId80"/>
    <p:sldId id="300" r:id="rId81"/>
    <p:sldId id="301" r:id="rId82"/>
    <p:sldId id="302" r:id="rId83"/>
    <p:sldId id="392" r:id="rId84"/>
    <p:sldId id="303" r:id="rId85"/>
    <p:sldId id="304" r:id="rId86"/>
    <p:sldId id="305"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p:scale>
          <a:sx n="80" d="100"/>
          <a:sy n="80" d="100"/>
        </p:scale>
        <p:origin x="-1320"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047DAD-4A2B-41D1-BC4C-64BE8F8703B4}" type="datetimeFigureOut">
              <a:rPr lang="en-US" smtClean="0"/>
              <a:pPr/>
              <a:t>10/14/2023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4AB557-12FB-4093-BC80-767B16E469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4EB2896-7848-4B5B-B550-A1B7B818B4AB}" type="slidenum">
              <a:rPr lang="en-US" smtClean="0">
                <a:latin typeface="Times New Roman" pitchFamily="18" charset="0"/>
              </a:rPr>
              <a:pPr/>
              <a:t>1</a:t>
            </a:fld>
            <a:endParaRPr lang="en-US" smtClean="0">
              <a:latin typeface="Times New Roman"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1E792-D104-4FF1-B976-22DD9AD2FCA7}" type="slidenum">
              <a:rPr lang="en-US"/>
              <a:pPr/>
              <a:t>6</a:t>
            </a:fld>
            <a:endParaRPr lang="en-US"/>
          </a:p>
        </p:txBody>
      </p:sp>
      <p:sp>
        <p:nvSpPr>
          <p:cNvPr id="21299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12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A03F2488-1C1C-48FE-8796-8616415B5B17}" type="slidenum">
              <a:rPr lang="en-US" smtClean="0">
                <a:latin typeface="Times New Roman" pitchFamily="18" charset="0"/>
              </a:rPr>
              <a:pPr/>
              <a:t>16</a:t>
            </a:fld>
            <a:endParaRPr lang="en-US" smtClean="0">
              <a:latin typeface="Times New Roman" pitchFamily="18" charset="0"/>
            </a:endParaRPr>
          </a:p>
        </p:txBody>
      </p:sp>
      <p:sp>
        <p:nvSpPr>
          <p:cNvPr id="44035" name="Rectangle 2"/>
          <p:cNvSpPr>
            <a:spLocks noGrp="1" noRot="1" noChangeAspect="1" noChangeArrowheads="1" noTextEdit="1"/>
          </p:cNvSpPr>
          <p:nvPr>
            <p:ph type="sldImg"/>
          </p:nvPr>
        </p:nvSpPr>
        <p:spPr>
          <a:xfrm>
            <a:off x="3363913" y="2366963"/>
            <a:ext cx="0" cy="0"/>
          </a:xfrm>
          <a:solidFill>
            <a:srgbClr val="FFFFFF"/>
          </a:solidFill>
          <a:ln/>
        </p:spPr>
      </p:sp>
      <p:sp>
        <p:nvSpPr>
          <p:cNvPr id="44036" name="Rectangle 3"/>
          <p:cNvSpPr>
            <a:spLocks noGrp="1" noChangeArrowheads="1"/>
          </p:cNvSpPr>
          <p:nvPr>
            <p:ph type="body" idx="1"/>
          </p:nvPr>
        </p:nvSpPr>
        <p:spPr>
          <a:xfrm>
            <a:off x="914400" y="4344025"/>
            <a:ext cx="5029200" cy="4114488"/>
          </a:xfrm>
          <a:solidFill>
            <a:srgbClr val="FFFFFF"/>
          </a:solidFill>
          <a:ln>
            <a:solidFill>
              <a:srgbClr val="000000"/>
            </a:solidFill>
            <a:miter lim="800000"/>
            <a:headEnd/>
            <a:tailEnd/>
          </a:ln>
        </p:spPr>
        <p:txBody>
          <a:bodyPr lIns="89913" tIns="44956" rIns="89913" bIns="44956"/>
          <a:lstStyle/>
          <a:p>
            <a:pPr algn="just"/>
            <a:r>
              <a:rPr lang="en-US" smtClean="0">
                <a:latin typeface="Arial Unicode MS" pitchFamily="34" charset="-128"/>
                <a:ea typeface="Arial Unicode MS" pitchFamily="34" charset="-128"/>
                <a:cs typeface="Arial Unicode MS" pitchFamily="34" charset="-128"/>
              </a:rPr>
              <a:t>Having scalar values also means that all instances of a record type must contain the same number of fields.</a:t>
            </a:r>
          </a:p>
          <a:p>
            <a:pPr algn="just"/>
            <a:r>
              <a:rPr lang="en-US" smtClean="0">
                <a:latin typeface="Arial Unicode MS" pitchFamily="34" charset="-128"/>
                <a:ea typeface="Arial Unicode MS" pitchFamily="34" charset="-128"/>
                <a:cs typeface="Arial Unicode MS" pitchFamily="34" charset="-128"/>
              </a:rPr>
              <a:t>A table not in first normal form is called un normalized</a:t>
            </a:r>
          </a:p>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6839819D-7707-441F-A271-5E380C25C62B}" type="slidenum">
              <a:rPr lang="en-US" smtClean="0">
                <a:latin typeface="Times New Roman" pitchFamily="18" charset="0"/>
              </a:rPr>
              <a:pPr/>
              <a:t>17</a:t>
            </a:fld>
            <a:endParaRPr lang="en-US" smtClean="0">
              <a:latin typeface="Times New Roman" pitchFamily="18" charset="0"/>
            </a:endParaRPr>
          </a:p>
        </p:txBody>
      </p:sp>
      <p:sp>
        <p:nvSpPr>
          <p:cNvPr id="45059" name="Rectangle 2"/>
          <p:cNvSpPr>
            <a:spLocks noGrp="1" noRot="1" noChangeAspect="1" noChangeArrowheads="1" noTextEdit="1"/>
          </p:cNvSpPr>
          <p:nvPr>
            <p:ph type="sldImg"/>
          </p:nvPr>
        </p:nvSpPr>
        <p:spPr>
          <a:xfrm>
            <a:off x="3363913" y="2367197"/>
            <a:ext cx="0" cy="0"/>
          </a:xfrm>
          <a:solidFill>
            <a:srgbClr val="FFFFFF"/>
          </a:solidFill>
          <a:ln/>
        </p:spPr>
      </p:sp>
      <p:sp>
        <p:nvSpPr>
          <p:cNvPr id="45060" name="Rectangle 3"/>
          <p:cNvSpPr>
            <a:spLocks noGrp="1" noChangeArrowheads="1"/>
          </p:cNvSpPr>
          <p:nvPr>
            <p:ph type="body" idx="1"/>
          </p:nvPr>
        </p:nvSpPr>
        <p:spPr>
          <a:xfrm>
            <a:off x="914400" y="4344025"/>
            <a:ext cx="5029200" cy="4114488"/>
          </a:xfrm>
          <a:solidFill>
            <a:srgbClr val="FFFFFF"/>
          </a:solidFill>
          <a:ln>
            <a:solidFill>
              <a:srgbClr val="000000"/>
            </a:solidFill>
            <a:miter lim="800000"/>
            <a:headEnd/>
            <a:tailEnd/>
          </a:ln>
        </p:spPr>
        <p:txBody>
          <a:bodyPr lIns="89913" tIns="44956" rIns="89913" bIns="44956"/>
          <a:lstStyle/>
          <a:p>
            <a:pPr algn="just"/>
            <a:r>
              <a:rPr lang="en-US" smtClean="0">
                <a:latin typeface="Arial Unicode MS" pitchFamily="34" charset="-128"/>
                <a:ea typeface="Arial Unicode MS" pitchFamily="34" charset="-128"/>
                <a:cs typeface="Arial Unicode MS" pitchFamily="34" charset="-128"/>
              </a:rPr>
              <a:t>1.</a:t>
            </a:r>
            <a:r>
              <a:rPr lang="en-US" smtClean="0">
                <a:latin typeface="Times New Roman" pitchFamily="18" charset="0"/>
                <a:cs typeface="Times New Roman" pitchFamily="18" charset="0"/>
              </a:rPr>
              <a:t> The designated key</a:t>
            </a:r>
            <a:r>
              <a:rPr lang="en-US" smtClean="0">
                <a:latin typeface="Arial Unicode MS" pitchFamily="34" charset="-128"/>
                <a:ea typeface="Arial Unicode MS" pitchFamily="34" charset="-128"/>
                <a:cs typeface="Arial Unicode MS" pitchFamily="34" charset="-128"/>
              </a:rPr>
              <a:t> will be the primary key of the original table concatenated with one or more data items from the new table.</a:t>
            </a:r>
          </a:p>
          <a:p>
            <a:pPr algn="just">
              <a:buFontTx/>
              <a:buChar char="•"/>
            </a:pPr>
            <a:r>
              <a:rPr lang="en-US" smtClean="0">
                <a:latin typeface="Arial Unicode MS" pitchFamily="34" charset="-128"/>
                <a:ea typeface="Arial Unicode MS" pitchFamily="34" charset="-128"/>
                <a:cs typeface="Arial Unicode MS" pitchFamily="34" charset="-128"/>
              </a:rPr>
              <a:t>For the first table the primary key is ISBN</a:t>
            </a:r>
          </a:p>
          <a:p>
            <a:pPr algn="just">
              <a:buFontTx/>
              <a:buChar char="•"/>
            </a:pPr>
            <a:r>
              <a:rPr lang="en-US" smtClean="0">
                <a:latin typeface="Arial Unicode MS" pitchFamily="34" charset="-128"/>
                <a:ea typeface="Arial Unicode MS" pitchFamily="34" charset="-128"/>
                <a:cs typeface="Arial Unicode MS" pitchFamily="34" charset="-128"/>
              </a:rPr>
              <a:t>For the second table the primary key is ISBN + Author Name</a:t>
            </a:r>
          </a:p>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DA68518F-5175-40DC-9FAA-18CA0D8C37B1}" type="slidenum">
              <a:rPr lang="en-US" smtClean="0">
                <a:latin typeface="Times New Roman" pitchFamily="18" charset="0"/>
              </a:rPr>
              <a:pPr/>
              <a:t>30</a:t>
            </a:fld>
            <a:endParaRPr lang="en-US" smtClean="0">
              <a:latin typeface="Times New Roman" pitchFamily="18" charset="0"/>
            </a:endParaRPr>
          </a:p>
        </p:txBody>
      </p:sp>
      <p:sp>
        <p:nvSpPr>
          <p:cNvPr id="46083" name="Rectangle 2"/>
          <p:cNvSpPr>
            <a:spLocks noGrp="1" noRot="1" noChangeAspect="1" noChangeArrowheads="1" noTextEdit="1"/>
          </p:cNvSpPr>
          <p:nvPr>
            <p:ph type="sldImg"/>
          </p:nvPr>
        </p:nvSpPr>
        <p:spPr>
          <a:xfrm>
            <a:off x="3363913" y="2366963"/>
            <a:ext cx="0" cy="0"/>
          </a:xfrm>
          <a:solidFill>
            <a:srgbClr val="FFFFFF"/>
          </a:solidFill>
          <a:ln/>
        </p:spPr>
      </p:sp>
      <p:sp>
        <p:nvSpPr>
          <p:cNvPr id="46084" name="Rectangle 3"/>
          <p:cNvSpPr>
            <a:spLocks noGrp="1" noChangeArrowheads="1"/>
          </p:cNvSpPr>
          <p:nvPr>
            <p:ph type="body" idx="1"/>
          </p:nvPr>
        </p:nvSpPr>
        <p:spPr>
          <a:xfrm>
            <a:off x="914400" y="4344025"/>
            <a:ext cx="5029200" cy="4114488"/>
          </a:xfrm>
          <a:solidFill>
            <a:srgbClr val="FFFFFF"/>
          </a:solidFill>
          <a:ln>
            <a:solidFill>
              <a:srgbClr val="000000"/>
            </a:solidFill>
            <a:miter lim="800000"/>
            <a:headEnd/>
            <a:tailEnd/>
          </a:ln>
        </p:spPr>
        <p:txBody>
          <a:bodyPr lIns="89913" tIns="44956" rIns="89913" bIns="44956"/>
          <a:lstStyle/>
          <a:p>
            <a:r>
              <a:rPr lang="en-US" smtClean="0">
                <a:latin typeface="Times New Roman" pitchFamily="18" charset="0"/>
              </a:rPr>
              <a:t>Notes to Instructor: Need more rigor in the functional dependencies. With a few examples. May be create a class assignment for functional dependencies.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250BE7-12BC-4A79-8CBA-B28F0516F1AE}" type="datetime1">
              <a:rPr lang="en-US" smtClean="0"/>
              <a:pPr/>
              <a:t>10/14/2023</a:t>
            </a:fld>
            <a:endParaRPr lang="en-US"/>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2CD950-C006-435C-8938-76342A4AEA25}" type="datetime1">
              <a:rPr lang="en-US" smtClean="0"/>
              <a:pPr/>
              <a:t>10/14/2023</a:t>
            </a:fld>
            <a:endParaRPr lang="en-US"/>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BF1ABF-CEEA-4B67-8060-A81532CCFDB5}" type="datetime1">
              <a:rPr lang="en-US" smtClean="0"/>
              <a:pPr/>
              <a:t>10/14/2023</a:t>
            </a:fld>
            <a:endParaRPr lang="en-US"/>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90953-BFBC-4296-A57A-5313A6942347}" type="datetime1">
              <a:rPr lang="en-US" smtClean="0"/>
              <a:pPr/>
              <a:t>10/14/2023</a:t>
            </a:fld>
            <a:endParaRPr lang="en-US"/>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1718F-7562-4BAE-B45F-C13781252F59}" type="datetime1">
              <a:rPr lang="en-US" smtClean="0"/>
              <a:pPr/>
              <a:t>10/14/2023</a:t>
            </a:fld>
            <a:endParaRPr lang="en-US"/>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2E9E38-4301-484E-9F83-349DCDE02C5E}" type="datetime1">
              <a:rPr lang="en-US" smtClean="0"/>
              <a:pPr/>
              <a:t>10/14/2023</a:t>
            </a:fld>
            <a:endParaRPr lang="en-US"/>
          </a:p>
        </p:txBody>
      </p:sp>
      <p:sp>
        <p:nvSpPr>
          <p:cNvPr id="6" name="Footer Placeholder 5"/>
          <p:cNvSpPr>
            <a:spLocks noGrp="1"/>
          </p:cNvSpPr>
          <p:nvPr>
            <p:ph type="ftr" sz="quarter" idx="11"/>
          </p:nvPr>
        </p:nvSpPr>
        <p:spPr/>
        <p:txBody>
          <a:bodyPr/>
          <a:lstStyle/>
          <a:p>
            <a:r>
              <a:rPr lang="en-US" smtClean="0"/>
              <a:t>BANERJEE; Dept of CSE; partha.banerjee@juet.ac.in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E5DC3D-30C0-4DD9-85CD-17F11661CB7B}" type="datetime1">
              <a:rPr lang="en-US" smtClean="0"/>
              <a:pPr/>
              <a:t>10/14/2023</a:t>
            </a:fld>
            <a:endParaRPr lang="en-US"/>
          </a:p>
        </p:txBody>
      </p:sp>
      <p:sp>
        <p:nvSpPr>
          <p:cNvPr id="8" name="Footer Placeholder 7"/>
          <p:cNvSpPr>
            <a:spLocks noGrp="1"/>
          </p:cNvSpPr>
          <p:nvPr>
            <p:ph type="ftr" sz="quarter" idx="11"/>
          </p:nvPr>
        </p:nvSpPr>
        <p:spPr/>
        <p:txBody>
          <a:bodyPr/>
          <a:lstStyle/>
          <a:p>
            <a:r>
              <a:rPr lang="en-US" smtClean="0"/>
              <a:t>BANERJEE; Dept of CSE; partha.banerjee@juet.ac.in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0D8BB-3D05-4441-9A4B-14275548FD36}" type="datetime1">
              <a:rPr lang="en-US" smtClean="0"/>
              <a:pPr/>
              <a:t>10/14/2023</a:t>
            </a:fld>
            <a:endParaRPr lang="en-US"/>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ACD74-AC98-4576-8E84-7E01D0C4DC8C}" type="datetime1">
              <a:rPr lang="en-US" smtClean="0"/>
              <a:pPr/>
              <a:t>10/14/2023</a:t>
            </a:fld>
            <a:endParaRPr lang="en-US"/>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97302-7C6D-4960-9C96-EA536A86077E}" type="datetime1">
              <a:rPr lang="en-US" smtClean="0"/>
              <a:pPr/>
              <a:t>10/14/2023</a:t>
            </a:fld>
            <a:endParaRPr lang="en-US"/>
          </a:p>
        </p:txBody>
      </p:sp>
      <p:sp>
        <p:nvSpPr>
          <p:cNvPr id="6" name="Footer Placeholder 5"/>
          <p:cNvSpPr>
            <a:spLocks noGrp="1"/>
          </p:cNvSpPr>
          <p:nvPr>
            <p:ph type="ftr" sz="quarter" idx="11"/>
          </p:nvPr>
        </p:nvSpPr>
        <p:spPr/>
        <p:txBody>
          <a:bodyPr/>
          <a:lstStyle/>
          <a:p>
            <a:r>
              <a:rPr lang="en-US" smtClean="0"/>
              <a:t>BANERJEE; Dept of CSE; partha.banerjee@juet.ac.in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7A969-C77E-4B1B-9F7A-B913E0825082}" type="datetime1">
              <a:rPr lang="en-US" smtClean="0"/>
              <a:pPr/>
              <a:t>10/14/2023</a:t>
            </a:fld>
            <a:endParaRPr lang="en-US"/>
          </a:p>
        </p:txBody>
      </p:sp>
      <p:sp>
        <p:nvSpPr>
          <p:cNvPr id="6" name="Footer Placeholder 5"/>
          <p:cNvSpPr>
            <a:spLocks noGrp="1"/>
          </p:cNvSpPr>
          <p:nvPr>
            <p:ph type="ftr" sz="quarter" idx="11"/>
          </p:nvPr>
        </p:nvSpPr>
        <p:spPr/>
        <p:txBody>
          <a:bodyPr/>
          <a:lstStyle/>
          <a:p>
            <a:r>
              <a:rPr lang="en-US" smtClean="0"/>
              <a:t>BANERJEE; Dept of CSE; partha.banerjee@juet.ac.in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0A17C-571E-41C4-B0AB-B2E9BA5A6A09}" type="datetime1">
              <a:rPr lang="en-US" smtClean="0"/>
              <a:pPr/>
              <a:t>10/14/2023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BANERJEE; Dept of CSE; partha.banerjee@juet.ac.in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p:txBody>
          <a:bodyPr/>
          <a:lstStyle/>
          <a:p>
            <a:pPr>
              <a:defRPr/>
            </a:pPr>
            <a:r>
              <a:rPr lang="en-US" dirty="0" smtClean="0"/>
              <a:t>Normalization</a:t>
            </a: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CA" b="1" i="1" dirty="0" smtClean="0">
                <a:latin typeface="Arial" charset="0"/>
              </a:rPr>
              <a:t>Normalization Schematic</a:t>
            </a:r>
            <a:endParaRPr lang="en-US" b="1" i="1" dirty="0" smtClean="0">
              <a:latin typeface="Arial" charset="0"/>
            </a:endParaRPr>
          </a:p>
        </p:txBody>
      </p:sp>
      <p:sp>
        <p:nvSpPr>
          <p:cNvPr id="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rPr>
              <a:t>91.2914</a:t>
            </a:r>
          </a:p>
        </p:txBody>
      </p:sp>
      <p:sp>
        <p:nvSpPr>
          <p:cNvPr id="10" name="Slide Number Placeholder 4"/>
          <p:cNvSpPr>
            <a:spLocks noGrp="1"/>
          </p:cNvSpPr>
          <p:nvPr>
            <p:ph type="sldNum" sz="quarter" idx="12"/>
          </p:nvPr>
        </p:nvSpPr>
        <p:spPr/>
        <p:txBody>
          <a:bodyPr/>
          <a:lstStyle/>
          <a:p>
            <a:pPr>
              <a:defRPr/>
            </a:pPr>
            <a:fld id="{8238864A-2DF0-4DF8-9066-01536B7A6333}" type="slidenum">
              <a:rPr lang="en-US"/>
              <a:pPr>
                <a:defRPr/>
              </a:pPr>
              <a:t>10</a:t>
            </a:fld>
            <a:endParaRPr lang="en-US"/>
          </a:p>
        </p:txBody>
      </p:sp>
      <p:sp>
        <p:nvSpPr>
          <p:cNvPr id="4101" name="Text Box 4"/>
          <p:cNvSpPr txBox="1">
            <a:spLocks noChangeArrowheads="1"/>
          </p:cNvSpPr>
          <p:nvPr/>
        </p:nvSpPr>
        <p:spPr bwMode="auto">
          <a:xfrm>
            <a:off x="3313113" y="4271963"/>
            <a:ext cx="1606550" cy="963612"/>
          </a:xfrm>
          <a:prstGeom prst="rect">
            <a:avLst/>
          </a:prstGeom>
          <a:noFill/>
          <a:ln w="9525">
            <a:solidFill>
              <a:srgbClr val="000000"/>
            </a:solidFill>
            <a:miter lim="800000"/>
            <a:headEnd/>
            <a:tailEnd/>
          </a:ln>
        </p:spPr>
        <p:txBody>
          <a:bodyPr/>
          <a:lstStyle/>
          <a:p>
            <a:r>
              <a:rPr lang="en-US" sz="2000"/>
              <a:t>BCNF</a:t>
            </a:r>
          </a:p>
        </p:txBody>
      </p:sp>
      <p:sp>
        <p:nvSpPr>
          <p:cNvPr id="4102" name="Text Box 5"/>
          <p:cNvSpPr txBox="1">
            <a:spLocks noChangeArrowheads="1"/>
          </p:cNvSpPr>
          <p:nvPr/>
        </p:nvSpPr>
        <p:spPr bwMode="auto">
          <a:xfrm>
            <a:off x="2625725" y="3559175"/>
            <a:ext cx="2357438" cy="1714500"/>
          </a:xfrm>
          <a:prstGeom prst="rect">
            <a:avLst/>
          </a:prstGeom>
          <a:noFill/>
          <a:ln w="9525">
            <a:solidFill>
              <a:srgbClr val="000000"/>
            </a:solidFill>
            <a:miter lim="800000"/>
            <a:headEnd/>
            <a:tailEnd/>
          </a:ln>
        </p:spPr>
        <p:txBody>
          <a:bodyPr/>
          <a:lstStyle/>
          <a:p>
            <a:r>
              <a:rPr lang="en-US" sz="2000"/>
              <a:t>3NF</a:t>
            </a:r>
          </a:p>
        </p:txBody>
      </p:sp>
      <p:sp>
        <p:nvSpPr>
          <p:cNvPr id="4103" name="Text Box 6"/>
          <p:cNvSpPr txBox="1">
            <a:spLocks noChangeArrowheads="1"/>
          </p:cNvSpPr>
          <p:nvPr/>
        </p:nvSpPr>
        <p:spPr bwMode="auto">
          <a:xfrm>
            <a:off x="1814513" y="2794000"/>
            <a:ext cx="3214687" cy="2571750"/>
          </a:xfrm>
          <a:prstGeom prst="rect">
            <a:avLst/>
          </a:prstGeom>
          <a:noFill/>
          <a:ln w="9525">
            <a:solidFill>
              <a:srgbClr val="000000"/>
            </a:solidFill>
            <a:miter lim="800000"/>
            <a:headEnd/>
            <a:tailEnd/>
          </a:ln>
        </p:spPr>
        <p:txBody>
          <a:bodyPr/>
          <a:lstStyle/>
          <a:p>
            <a:r>
              <a:rPr lang="en-US" sz="2000"/>
              <a:t>2NF</a:t>
            </a:r>
          </a:p>
        </p:txBody>
      </p:sp>
      <p:sp>
        <p:nvSpPr>
          <p:cNvPr id="4104" name="Text Box 7"/>
          <p:cNvSpPr txBox="1">
            <a:spLocks noChangeArrowheads="1"/>
          </p:cNvSpPr>
          <p:nvPr/>
        </p:nvSpPr>
        <p:spPr bwMode="auto">
          <a:xfrm>
            <a:off x="1219200" y="1920875"/>
            <a:ext cx="3856038" cy="3535363"/>
          </a:xfrm>
          <a:prstGeom prst="rect">
            <a:avLst/>
          </a:prstGeom>
          <a:noFill/>
          <a:ln w="9525">
            <a:solidFill>
              <a:srgbClr val="000000"/>
            </a:solidFill>
            <a:miter lim="800000"/>
            <a:headEnd/>
            <a:tailEnd/>
          </a:ln>
        </p:spPr>
        <p:txBody>
          <a:bodyPr/>
          <a:lstStyle/>
          <a:p>
            <a:r>
              <a:rPr lang="en-US" sz="2000"/>
              <a:t>1NF</a:t>
            </a:r>
          </a:p>
        </p:txBody>
      </p:sp>
      <p:sp>
        <p:nvSpPr>
          <p:cNvPr id="4105" name="Text Box 8"/>
          <p:cNvSpPr txBox="1">
            <a:spLocks noChangeArrowheads="1"/>
          </p:cNvSpPr>
          <p:nvPr/>
        </p:nvSpPr>
        <p:spPr bwMode="auto">
          <a:xfrm>
            <a:off x="5334000" y="1981200"/>
            <a:ext cx="2971800" cy="3338513"/>
          </a:xfrm>
          <a:prstGeom prst="rect">
            <a:avLst/>
          </a:prstGeom>
          <a:noFill/>
          <a:ln w="9525">
            <a:noFill/>
            <a:miter lim="800000"/>
            <a:headEnd/>
            <a:tailEnd/>
          </a:ln>
        </p:spPr>
        <p:txBody>
          <a:bodyPr/>
          <a:lstStyle/>
          <a:p>
            <a:r>
              <a:rPr lang="en-US" sz="2000" i="1"/>
              <a:t>a relation in BCNF, is also in 3NF</a:t>
            </a:r>
          </a:p>
          <a:p>
            <a:endParaRPr lang="en-US" sz="2000" i="1"/>
          </a:p>
          <a:p>
            <a:r>
              <a:rPr lang="en-US" sz="2000" i="1"/>
              <a:t>a relation in 3NF is also in 2NF</a:t>
            </a:r>
          </a:p>
          <a:p>
            <a:endParaRPr lang="en-US" sz="2000" i="1"/>
          </a:p>
          <a:p>
            <a:r>
              <a:rPr lang="en-US" sz="2000" i="1"/>
              <a:t>a relation in 2NF is also in 1NF</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074"/>
          <p:cNvSpPr>
            <a:spLocks noGrp="1" noChangeArrowheads="1"/>
          </p:cNvSpPr>
          <p:nvPr>
            <p:ph type="title"/>
          </p:nvPr>
        </p:nvSpPr>
        <p:spPr/>
        <p:txBody>
          <a:bodyPr/>
          <a:lstStyle/>
          <a:p>
            <a:pPr>
              <a:defRPr/>
            </a:pPr>
            <a:r>
              <a:rPr lang="en-US" dirty="0" smtClean="0"/>
              <a:t>Reason to have First Normal Form</a:t>
            </a:r>
          </a:p>
        </p:txBody>
      </p:sp>
      <p:sp>
        <p:nvSpPr>
          <p:cNvPr id="8195" name="Rectangle 3075"/>
          <p:cNvSpPr>
            <a:spLocks noGrp="1" noChangeArrowheads="1"/>
          </p:cNvSpPr>
          <p:nvPr>
            <p:ph type="body" idx="1"/>
          </p:nvPr>
        </p:nvSpPr>
        <p:spPr/>
        <p:txBody>
          <a:bodyPr>
            <a:normAutofit lnSpcReduction="10000"/>
          </a:bodyPr>
          <a:lstStyle/>
          <a:p>
            <a:r>
              <a:rPr lang="en-US" dirty="0" smtClean="0"/>
              <a:t>Domain is </a:t>
            </a:r>
            <a:r>
              <a:rPr lang="en-US" dirty="0" smtClean="0">
                <a:solidFill>
                  <a:schemeClr val="tx2"/>
                </a:solidFill>
              </a:rPr>
              <a:t>atomic</a:t>
            </a:r>
            <a:r>
              <a:rPr lang="en-US" dirty="0" smtClean="0"/>
              <a:t> if its elements are considered to be indivisible units</a:t>
            </a:r>
          </a:p>
          <a:p>
            <a:pPr lvl="1"/>
            <a:r>
              <a:rPr lang="en-US" sz="1800" dirty="0" smtClean="0"/>
              <a:t>Examples of non-atomic domains:</a:t>
            </a:r>
          </a:p>
          <a:p>
            <a:pPr lvl="2"/>
            <a:r>
              <a:rPr lang="en-US" sz="1800" dirty="0" smtClean="0"/>
              <a:t>Set of names,  composite attributes</a:t>
            </a:r>
          </a:p>
          <a:p>
            <a:pPr lvl="2"/>
            <a:endParaRPr lang="en-US" sz="1800" dirty="0" smtClean="0"/>
          </a:p>
          <a:p>
            <a:r>
              <a:rPr lang="en-US" dirty="0" smtClean="0"/>
              <a:t>Non-atomic values complicate storage and encourage redundant (repeated) storage of data</a:t>
            </a:r>
          </a:p>
          <a:p>
            <a:pPr lvl="1"/>
            <a:r>
              <a:rPr lang="en-US" sz="1800" dirty="0" smtClean="0"/>
              <a:t>E.g.  Set of accounts stored with each customer, and set of owners stored with each account</a:t>
            </a:r>
          </a:p>
          <a:p>
            <a:pPr lvl="1"/>
            <a:r>
              <a:rPr lang="en-US" sz="1800" dirty="0" smtClean="0"/>
              <a:t>Generally we assume all relations are in first normal form</a:t>
            </a:r>
          </a:p>
        </p:txBody>
      </p:sp>
      <p:sp>
        <p:nvSpPr>
          <p:cNvPr id="4" name="Footer Placeholder 3"/>
          <p:cNvSpPr>
            <a:spLocks noGrp="1"/>
          </p:cNvSpPr>
          <p:nvPr>
            <p:ph type="ftr" sz="quarter" idx="11"/>
          </p:nvPr>
        </p:nvSpPr>
        <p:spPr/>
        <p:txBody>
          <a:bodyPr/>
          <a:lstStyle/>
          <a:p>
            <a:r>
              <a:rPr lang="en-US" dirty="0" smtClean="0"/>
              <a:t>BANERJEE; Dept of CSE; partha.banerjee@juet.ac.in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219199"/>
          </a:xfrm>
        </p:spPr>
        <p:txBody>
          <a:bodyPr>
            <a:normAutofit/>
          </a:bodyPr>
          <a:lstStyle/>
          <a:p>
            <a:pPr>
              <a:spcBef>
                <a:spcPct val="50000"/>
              </a:spcBef>
              <a:defRPr/>
            </a:pPr>
            <a:r>
              <a:rPr lang="en-US" sz="2800" b="1" dirty="0" smtClean="0">
                <a:cs typeface="Times New Roman" pitchFamily="18" charset="0"/>
              </a:rPr>
              <a:t>Definition of First Normal Form </a:t>
            </a:r>
            <a:br>
              <a:rPr lang="en-US" sz="2800" b="1" dirty="0" smtClean="0">
                <a:cs typeface="Times New Roman" pitchFamily="18" charset="0"/>
              </a:rPr>
            </a:br>
            <a:r>
              <a:rPr lang="en-US" sz="2000" dirty="0" smtClean="0">
                <a:cs typeface="Times New Roman" pitchFamily="18" charset="0"/>
              </a:rPr>
              <a:t> </a:t>
            </a:r>
            <a:br>
              <a:rPr lang="en-US" sz="2000" dirty="0" smtClean="0">
                <a:cs typeface="Times New Roman" pitchFamily="18" charset="0"/>
              </a:rPr>
            </a:br>
            <a:endParaRPr lang="en-US" sz="2000" dirty="0" smtClean="0"/>
          </a:p>
        </p:txBody>
      </p:sp>
      <p:sp>
        <p:nvSpPr>
          <p:cNvPr id="10243" name="Subtitle 2"/>
          <p:cNvSpPr>
            <a:spLocks noGrp="1"/>
          </p:cNvSpPr>
          <p:nvPr>
            <p:ph type="subTitle" idx="1"/>
          </p:nvPr>
        </p:nvSpPr>
        <p:spPr>
          <a:xfrm>
            <a:off x="762000" y="838200"/>
            <a:ext cx="7416800" cy="4876800"/>
          </a:xfrm>
        </p:spPr>
        <p:txBody>
          <a:bodyPr>
            <a:normAutofit fontScale="25000" lnSpcReduction="20000"/>
          </a:bodyPr>
          <a:lstStyle/>
          <a:p>
            <a:pPr algn="just">
              <a:lnSpc>
                <a:spcPct val="120000"/>
              </a:lnSpc>
              <a:spcBef>
                <a:spcPts val="0"/>
              </a:spcBef>
            </a:pPr>
            <a:r>
              <a:rPr lang="en-US" sz="8800" b="1" dirty="0" smtClean="0">
                <a:solidFill>
                  <a:schemeClr val="tx1"/>
                </a:solidFill>
              </a:rPr>
              <a:t>A relational schema R is in first normal form if </a:t>
            </a:r>
          </a:p>
          <a:p>
            <a:pPr algn="just">
              <a:lnSpc>
                <a:spcPct val="120000"/>
              </a:lnSpc>
              <a:spcBef>
                <a:spcPts val="0"/>
              </a:spcBef>
            </a:pPr>
            <a:endParaRPr lang="en-US" sz="8800" b="1" dirty="0" smtClean="0">
              <a:solidFill>
                <a:schemeClr val="tx1"/>
              </a:solidFill>
            </a:endParaRPr>
          </a:p>
          <a:p>
            <a:pPr algn="just">
              <a:lnSpc>
                <a:spcPct val="120000"/>
              </a:lnSpc>
              <a:spcBef>
                <a:spcPts val="0"/>
              </a:spcBef>
              <a:buFont typeface="Wingdings" pitchFamily="2" charset="2"/>
              <a:buChar char="q"/>
            </a:pPr>
            <a:r>
              <a:rPr lang="en-US" sz="8800" b="1" dirty="0" smtClean="0">
                <a:solidFill>
                  <a:schemeClr val="tx1"/>
                </a:solidFill>
              </a:rPr>
              <a:t>the domains of all attributes of R are atomic (all underlying domains contain atomic values or single value only) or it also means every entry of the relation (the intersection of a </a:t>
            </a:r>
            <a:r>
              <a:rPr lang="en-US" sz="8800" b="1" dirty="0" err="1" smtClean="0">
                <a:solidFill>
                  <a:schemeClr val="tx1"/>
                </a:solidFill>
              </a:rPr>
              <a:t>tuple</a:t>
            </a:r>
            <a:r>
              <a:rPr lang="en-US" sz="8800" b="1" dirty="0" smtClean="0">
                <a:solidFill>
                  <a:schemeClr val="tx1"/>
                </a:solidFill>
              </a:rPr>
              <a:t> and a column) has at most a single value.</a:t>
            </a:r>
          </a:p>
          <a:p>
            <a:pPr algn="just">
              <a:lnSpc>
                <a:spcPct val="120000"/>
              </a:lnSpc>
              <a:spcBef>
                <a:spcPts val="0"/>
              </a:spcBef>
              <a:buFont typeface="Wingdings" pitchFamily="2" charset="2"/>
              <a:buChar char="q"/>
            </a:pPr>
            <a:endParaRPr lang="en-US" sz="8800" b="1" dirty="0" smtClean="0">
              <a:solidFill>
                <a:schemeClr val="tx1"/>
              </a:solidFill>
            </a:endParaRPr>
          </a:p>
          <a:p>
            <a:pPr algn="just">
              <a:lnSpc>
                <a:spcPct val="120000"/>
              </a:lnSpc>
              <a:spcBef>
                <a:spcPts val="0"/>
              </a:spcBef>
              <a:buFont typeface="Wingdings" pitchFamily="2" charset="2"/>
              <a:buChar char="q"/>
            </a:pPr>
            <a:r>
              <a:rPr lang="en-US" sz="8800" b="1" smtClean="0">
                <a:solidFill>
                  <a:schemeClr val="tx1"/>
                </a:solidFill>
              </a:rPr>
              <a:t>And/or OR </a:t>
            </a:r>
            <a:r>
              <a:rPr lang="en-US" sz="8800" b="1" dirty="0" smtClean="0">
                <a:solidFill>
                  <a:schemeClr val="tx1"/>
                </a:solidFill>
              </a:rPr>
              <a:t>no two Rows of data must contain repeating group of information </a:t>
            </a:r>
            <a:r>
              <a:rPr lang="en-US" sz="8800" b="1" dirty="0" err="1" smtClean="0">
                <a:solidFill>
                  <a:schemeClr val="tx1"/>
                </a:solidFill>
              </a:rPr>
              <a:t>i.e</a:t>
            </a:r>
            <a:r>
              <a:rPr lang="en-US" sz="8800" b="1" dirty="0" smtClean="0">
                <a:solidFill>
                  <a:schemeClr val="tx1"/>
                </a:solidFill>
              </a:rPr>
              <a:t> each set of column must have a unique value, such that multiple columns cannot be used to fetch the same row. Each table should be organized into rows, and each row should have a primary key that distinguishes it as unique.</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b="1" smtClean="0">
                <a:latin typeface="Arial" pitchFamily="34" charset="0"/>
              </a:rPr>
              <a:t>First Normal Form</a:t>
            </a:r>
            <a:endParaRPr lang="en-US" b="1" smtClean="0">
              <a:latin typeface="Arial" pitchFamily="34" charset="0"/>
            </a:endParaRPr>
          </a:p>
        </p:txBody>
      </p:sp>
      <p:sp>
        <p:nvSpPr>
          <p:cNvPr id="9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rPr>
              <a:t>91.2914</a:t>
            </a:r>
          </a:p>
        </p:txBody>
      </p:sp>
      <p:sp>
        <p:nvSpPr>
          <p:cNvPr id="96" name="Slide Number Placeholder 4"/>
          <p:cNvSpPr>
            <a:spLocks noGrp="1"/>
          </p:cNvSpPr>
          <p:nvPr>
            <p:ph type="sldNum" sz="quarter" idx="12"/>
          </p:nvPr>
        </p:nvSpPr>
        <p:spPr/>
        <p:txBody>
          <a:bodyPr/>
          <a:lstStyle/>
          <a:p>
            <a:pPr>
              <a:defRPr/>
            </a:pPr>
            <a:fld id="{41F6BF6B-E97C-4FC0-B44D-4F6270BDBF69}" type="slidenum">
              <a:rPr lang="en-US"/>
              <a:pPr>
                <a:defRPr/>
              </a:pPr>
              <a:t>13</a:t>
            </a:fld>
            <a:endParaRPr lang="en-US"/>
          </a:p>
        </p:txBody>
      </p:sp>
      <p:sp>
        <p:nvSpPr>
          <p:cNvPr id="7173" name="Text Box 3"/>
          <p:cNvSpPr txBox="1">
            <a:spLocks noChangeArrowheads="1"/>
          </p:cNvSpPr>
          <p:nvPr/>
        </p:nvSpPr>
        <p:spPr bwMode="auto">
          <a:xfrm>
            <a:off x="609600" y="1447800"/>
            <a:ext cx="7391400" cy="609600"/>
          </a:xfrm>
          <a:prstGeom prst="rect">
            <a:avLst/>
          </a:prstGeom>
          <a:noFill/>
          <a:ln w="9525">
            <a:noFill/>
            <a:miter lim="800000"/>
            <a:headEnd/>
            <a:tailEnd/>
          </a:ln>
        </p:spPr>
        <p:txBody>
          <a:bodyPr>
            <a:spAutoFit/>
          </a:bodyPr>
          <a:lstStyle/>
          <a:p>
            <a:pPr>
              <a:spcBef>
                <a:spcPts val="1200"/>
              </a:spcBef>
              <a:spcAft>
                <a:spcPts val="1200"/>
              </a:spcAft>
            </a:pPr>
            <a:r>
              <a:rPr lang="en-US">
                <a:latin typeface="Arial" pitchFamily="34" charset="0"/>
              </a:rPr>
              <a:t>The following in </a:t>
            </a:r>
            <a:r>
              <a:rPr lang="en-US" b="1">
                <a:latin typeface="Arial" pitchFamily="34" charset="0"/>
              </a:rPr>
              <a:t>not</a:t>
            </a:r>
            <a:r>
              <a:rPr lang="en-US">
                <a:latin typeface="Arial" pitchFamily="34" charset="0"/>
              </a:rPr>
              <a:t> in 1NF</a:t>
            </a:r>
          </a:p>
        </p:txBody>
      </p:sp>
      <p:sp>
        <p:nvSpPr>
          <p:cNvPr id="7175" name="Rectangle 85"/>
          <p:cNvSpPr>
            <a:spLocks noChangeArrowheads="1"/>
          </p:cNvSpPr>
          <p:nvPr/>
        </p:nvSpPr>
        <p:spPr bwMode="auto">
          <a:xfrm>
            <a:off x="2736850" y="2947988"/>
            <a:ext cx="2398713" cy="12700"/>
          </a:xfrm>
          <a:prstGeom prst="rect">
            <a:avLst/>
          </a:prstGeom>
          <a:solidFill>
            <a:srgbClr val="000000"/>
          </a:solidFill>
          <a:ln w="9525">
            <a:noFill/>
            <a:miter lim="800000"/>
            <a:headEnd/>
            <a:tailEnd/>
          </a:ln>
        </p:spPr>
        <p:txBody>
          <a:bodyPr/>
          <a:lstStyle/>
          <a:p>
            <a:endParaRPr lang="en-US"/>
          </a:p>
        </p:txBody>
      </p:sp>
      <p:sp>
        <p:nvSpPr>
          <p:cNvPr id="7176" name="Rectangle 87"/>
          <p:cNvSpPr>
            <a:spLocks noChangeArrowheads="1"/>
          </p:cNvSpPr>
          <p:nvPr/>
        </p:nvSpPr>
        <p:spPr bwMode="auto">
          <a:xfrm>
            <a:off x="5135563" y="2947988"/>
            <a:ext cx="12700" cy="12700"/>
          </a:xfrm>
          <a:prstGeom prst="rect">
            <a:avLst/>
          </a:prstGeom>
          <a:solidFill>
            <a:srgbClr val="000000"/>
          </a:solidFill>
          <a:ln w="9525">
            <a:noFill/>
            <a:miter lim="800000"/>
            <a:headEnd/>
            <a:tailEnd/>
          </a:ln>
        </p:spPr>
        <p:txBody>
          <a:bodyPr/>
          <a:lstStyle/>
          <a:p>
            <a:endParaRPr lang="en-US"/>
          </a:p>
        </p:txBody>
      </p:sp>
      <p:sp>
        <p:nvSpPr>
          <p:cNvPr id="7177" name="Rectangle 90"/>
          <p:cNvSpPr>
            <a:spLocks noChangeArrowheads="1"/>
          </p:cNvSpPr>
          <p:nvPr/>
        </p:nvSpPr>
        <p:spPr bwMode="auto">
          <a:xfrm>
            <a:off x="5148263" y="2947988"/>
            <a:ext cx="3155950" cy="12700"/>
          </a:xfrm>
          <a:prstGeom prst="rect">
            <a:avLst/>
          </a:prstGeom>
          <a:solidFill>
            <a:srgbClr val="000000"/>
          </a:solidFill>
          <a:ln w="9525">
            <a:noFill/>
            <a:miter lim="800000"/>
            <a:headEnd/>
            <a:tailEnd/>
          </a:ln>
        </p:spPr>
        <p:txBody>
          <a:bodyPr/>
          <a:lstStyle/>
          <a:p>
            <a:endParaRPr lang="en-US"/>
          </a:p>
        </p:txBody>
      </p:sp>
      <p:sp>
        <p:nvSpPr>
          <p:cNvPr id="7178" name="Rectangle 4"/>
          <p:cNvSpPr>
            <a:spLocks noChangeArrowheads="1"/>
          </p:cNvSpPr>
          <p:nvPr/>
        </p:nvSpPr>
        <p:spPr bwMode="auto">
          <a:xfrm>
            <a:off x="849313" y="2209800"/>
            <a:ext cx="2257425" cy="358775"/>
          </a:xfrm>
          <a:prstGeom prst="rect">
            <a:avLst/>
          </a:prstGeom>
          <a:solidFill>
            <a:srgbClr val="D9D9D9"/>
          </a:solidFill>
          <a:ln w="9525">
            <a:noFill/>
            <a:miter lim="800000"/>
            <a:headEnd/>
            <a:tailEnd/>
          </a:ln>
        </p:spPr>
        <p:txBody>
          <a:bodyPr/>
          <a:lstStyle/>
          <a:p>
            <a:endParaRPr lang="en-US"/>
          </a:p>
        </p:txBody>
      </p:sp>
      <p:sp>
        <p:nvSpPr>
          <p:cNvPr id="7179" name="Rectangle 5"/>
          <p:cNvSpPr>
            <a:spLocks noChangeArrowheads="1"/>
          </p:cNvSpPr>
          <p:nvPr/>
        </p:nvSpPr>
        <p:spPr bwMode="auto">
          <a:xfrm>
            <a:off x="1366838" y="2209800"/>
            <a:ext cx="1322387" cy="381000"/>
          </a:xfrm>
          <a:prstGeom prst="rect">
            <a:avLst/>
          </a:prstGeom>
          <a:noFill/>
          <a:ln w="9525">
            <a:noFill/>
            <a:miter lim="800000"/>
            <a:headEnd/>
            <a:tailEnd/>
          </a:ln>
        </p:spPr>
        <p:txBody>
          <a:bodyPr wrap="none" lIns="0" tIns="0" rIns="0" bIns="0">
            <a:spAutoFit/>
          </a:bodyPr>
          <a:lstStyle/>
          <a:p>
            <a:r>
              <a:rPr lang="en-US" sz="2500" b="1">
                <a:solidFill>
                  <a:srgbClr val="000000"/>
                </a:solidFill>
              </a:rPr>
              <a:t>EmpNum</a:t>
            </a:r>
            <a:endParaRPr lang="en-US"/>
          </a:p>
        </p:txBody>
      </p:sp>
      <p:sp>
        <p:nvSpPr>
          <p:cNvPr id="7180" name="Rectangle 6"/>
          <p:cNvSpPr>
            <a:spLocks noChangeArrowheads="1"/>
          </p:cNvSpPr>
          <p:nvPr/>
        </p:nvSpPr>
        <p:spPr bwMode="auto">
          <a:xfrm>
            <a:off x="1366838" y="2532063"/>
            <a:ext cx="1211262" cy="30162"/>
          </a:xfrm>
          <a:prstGeom prst="rect">
            <a:avLst/>
          </a:prstGeom>
          <a:solidFill>
            <a:srgbClr val="000000"/>
          </a:solidFill>
          <a:ln w="9525">
            <a:noFill/>
            <a:miter lim="800000"/>
            <a:headEnd/>
            <a:tailEnd/>
          </a:ln>
        </p:spPr>
        <p:txBody>
          <a:bodyPr/>
          <a:lstStyle/>
          <a:p>
            <a:endParaRPr lang="en-US"/>
          </a:p>
        </p:txBody>
      </p:sp>
      <p:sp>
        <p:nvSpPr>
          <p:cNvPr id="7181" name="Rectangle 8"/>
          <p:cNvSpPr>
            <a:spLocks noChangeArrowheads="1"/>
          </p:cNvSpPr>
          <p:nvPr/>
        </p:nvSpPr>
        <p:spPr bwMode="auto">
          <a:xfrm>
            <a:off x="3117850" y="2209800"/>
            <a:ext cx="2235200" cy="358775"/>
          </a:xfrm>
          <a:prstGeom prst="rect">
            <a:avLst/>
          </a:prstGeom>
          <a:solidFill>
            <a:srgbClr val="D9D9D9"/>
          </a:solidFill>
          <a:ln w="9525">
            <a:noFill/>
            <a:miter lim="800000"/>
            <a:headEnd/>
            <a:tailEnd/>
          </a:ln>
        </p:spPr>
        <p:txBody>
          <a:bodyPr/>
          <a:lstStyle/>
          <a:p>
            <a:endParaRPr lang="en-US"/>
          </a:p>
        </p:txBody>
      </p:sp>
      <p:sp>
        <p:nvSpPr>
          <p:cNvPr id="7182" name="Rectangle 9"/>
          <p:cNvSpPr>
            <a:spLocks noChangeArrowheads="1"/>
          </p:cNvSpPr>
          <p:nvPr/>
        </p:nvSpPr>
        <p:spPr bwMode="auto">
          <a:xfrm>
            <a:off x="3543300" y="2209800"/>
            <a:ext cx="1498600" cy="381000"/>
          </a:xfrm>
          <a:prstGeom prst="rect">
            <a:avLst/>
          </a:prstGeom>
          <a:noFill/>
          <a:ln w="9525">
            <a:noFill/>
            <a:miter lim="800000"/>
            <a:headEnd/>
            <a:tailEnd/>
          </a:ln>
        </p:spPr>
        <p:txBody>
          <a:bodyPr wrap="none" lIns="0" tIns="0" rIns="0" bIns="0">
            <a:spAutoFit/>
          </a:bodyPr>
          <a:lstStyle/>
          <a:p>
            <a:r>
              <a:rPr lang="en-US" sz="2500" b="1">
                <a:solidFill>
                  <a:srgbClr val="010000"/>
                </a:solidFill>
              </a:rPr>
              <a:t>EmpPhone</a:t>
            </a:r>
            <a:endParaRPr lang="en-US"/>
          </a:p>
        </p:txBody>
      </p:sp>
      <p:sp>
        <p:nvSpPr>
          <p:cNvPr id="7183" name="Rectangle 11"/>
          <p:cNvSpPr>
            <a:spLocks noChangeArrowheads="1"/>
          </p:cNvSpPr>
          <p:nvPr/>
        </p:nvSpPr>
        <p:spPr bwMode="auto">
          <a:xfrm>
            <a:off x="5365750" y="2209800"/>
            <a:ext cx="2940050" cy="358775"/>
          </a:xfrm>
          <a:prstGeom prst="rect">
            <a:avLst/>
          </a:prstGeom>
          <a:solidFill>
            <a:srgbClr val="D9D9D9"/>
          </a:solidFill>
          <a:ln w="9525">
            <a:noFill/>
            <a:miter lim="800000"/>
            <a:headEnd/>
            <a:tailEnd/>
          </a:ln>
        </p:spPr>
        <p:txBody>
          <a:bodyPr/>
          <a:lstStyle/>
          <a:p>
            <a:endParaRPr lang="en-US"/>
          </a:p>
        </p:txBody>
      </p:sp>
      <p:sp>
        <p:nvSpPr>
          <p:cNvPr id="7184" name="Rectangle 12"/>
          <p:cNvSpPr>
            <a:spLocks noChangeArrowheads="1"/>
          </p:cNvSpPr>
          <p:nvPr/>
        </p:nvSpPr>
        <p:spPr bwMode="auto">
          <a:xfrm>
            <a:off x="6035675" y="2209800"/>
            <a:ext cx="1728788" cy="381000"/>
          </a:xfrm>
          <a:prstGeom prst="rect">
            <a:avLst/>
          </a:prstGeom>
          <a:noFill/>
          <a:ln w="9525">
            <a:noFill/>
            <a:miter lim="800000"/>
            <a:headEnd/>
            <a:tailEnd/>
          </a:ln>
        </p:spPr>
        <p:txBody>
          <a:bodyPr wrap="none" lIns="0" tIns="0" rIns="0" bIns="0">
            <a:spAutoFit/>
          </a:bodyPr>
          <a:lstStyle/>
          <a:p>
            <a:r>
              <a:rPr lang="en-US" sz="2500" b="1">
                <a:solidFill>
                  <a:srgbClr val="010000"/>
                </a:solidFill>
              </a:rPr>
              <a:t>EmpDegrees</a:t>
            </a:r>
            <a:endParaRPr lang="en-US"/>
          </a:p>
        </p:txBody>
      </p:sp>
      <p:sp>
        <p:nvSpPr>
          <p:cNvPr id="7185" name="Line 15"/>
          <p:cNvSpPr>
            <a:spLocks noChangeShapeType="1"/>
          </p:cNvSpPr>
          <p:nvPr/>
        </p:nvSpPr>
        <p:spPr bwMode="auto">
          <a:xfrm>
            <a:off x="838200" y="2197100"/>
            <a:ext cx="11113" cy="1588"/>
          </a:xfrm>
          <a:prstGeom prst="line">
            <a:avLst/>
          </a:prstGeom>
          <a:noFill/>
          <a:ln w="0">
            <a:solidFill>
              <a:srgbClr val="000000"/>
            </a:solidFill>
            <a:round/>
            <a:headEnd/>
            <a:tailEnd/>
          </a:ln>
        </p:spPr>
        <p:txBody>
          <a:bodyPr/>
          <a:lstStyle/>
          <a:p>
            <a:endParaRPr lang="en-US"/>
          </a:p>
        </p:txBody>
      </p:sp>
      <p:sp>
        <p:nvSpPr>
          <p:cNvPr id="7186" name="Line 16"/>
          <p:cNvSpPr>
            <a:spLocks noChangeShapeType="1"/>
          </p:cNvSpPr>
          <p:nvPr/>
        </p:nvSpPr>
        <p:spPr bwMode="auto">
          <a:xfrm>
            <a:off x="838200" y="2197100"/>
            <a:ext cx="1588" cy="12700"/>
          </a:xfrm>
          <a:prstGeom prst="line">
            <a:avLst/>
          </a:prstGeom>
          <a:noFill/>
          <a:ln w="0">
            <a:solidFill>
              <a:srgbClr val="000000"/>
            </a:solidFill>
            <a:round/>
            <a:headEnd/>
            <a:tailEnd/>
          </a:ln>
        </p:spPr>
        <p:txBody>
          <a:bodyPr/>
          <a:lstStyle/>
          <a:p>
            <a:endParaRPr lang="en-US"/>
          </a:p>
        </p:txBody>
      </p:sp>
      <p:sp>
        <p:nvSpPr>
          <p:cNvPr id="7187" name="Line 18"/>
          <p:cNvSpPr>
            <a:spLocks noChangeShapeType="1"/>
          </p:cNvSpPr>
          <p:nvPr/>
        </p:nvSpPr>
        <p:spPr bwMode="auto">
          <a:xfrm>
            <a:off x="838200" y="2197100"/>
            <a:ext cx="11113" cy="1588"/>
          </a:xfrm>
          <a:prstGeom prst="line">
            <a:avLst/>
          </a:prstGeom>
          <a:noFill/>
          <a:ln w="0">
            <a:solidFill>
              <a:srgbClr val="000000"/>
            </a:solidFill>
            <a:round/>
            <a:headEnd/>
            <a:tailEnd/>
          </a:ln>
        </p:spPr>
        <p:txBody>
          <a:bodyPr/>
          <a:lstStyle/>
          <a:p>
            <a:endParaRPr lang="en-US"/>
          </a:p>
        </p:txBody>
      </p:sp>
      <p:sp>
        <p:nvSpPr>
          <p:cNvPr id="7188" name="Line 19"/>
          <p:cNvSpPr>
            <a:spLocks noChangeShapeType="1"/>
          </p:cNvSpPr>
          <p:nvPr/>
        </p:nvSpPr>
        <p:spPr bwMode="auto">
          <a:xfrm>
            <a:off x="838200" y="2197100"/>
            <a:ext cx="1588" cy="12700"/>
          </a:xfrm>
          <a:prstGeom prst="line">
            <a:avLst/>
          </a:prstGeom>
          <a:noFill/>
          <a:ln w="0">
            <a:solidFill>
              <a:srgbClr val="000000"/>
            </a:solidFill>
            <a:round/>
            <a:headEnd/>
            <a:tailEnd/>
          </a:ln>
        </p:spPr>
        <p:txBody>
          <a:bodyPr/>
          <a:lstStyle/>
          <a:p>
            <a:endParaRPr lang="en-US"/>
          </a:p>
        </p:txBody>
      </p:sp>
      <p:sp>
        <p:nvSpPr>
          <p:cNvPr id="7189" name="Line 21"/>
          <p:cNvSpPr>
            <a:spLocks noChangeShapeType="1"/>
          </p:cNvSpPr>
          <p:nvPr/>
        </p:nvSpPr>
        <p:spPr bwMode="auto">
          <a:xfrm>
            <a:off x="849313" y="2197100"/>
            <a:ext cx="2257425" cy="1588"/>
          </a:xfrm>
          <a:prstGeom prst="line">
            <a:avLst/>
          </a:prstGeom>
          <a:noFill/>
          <a:ln w="0">
            <a:solidFill>
              <a:srgbClr val="000000"/>
            </a:solidFill>
            <a:round/>
            <a:headEnd/>
            <a:tailEnd/>
          </a:ln>
        </p:spPr>
        <p:txBody>
          <a:bodyPr/>
          <a:lstStyle/>
          <a:p>
            <a:endParaRPr lang="en-US"/>
          </a:p>
        </p:txBody>
      </p:sp>
      <p:sp>
        <p:nvSpPr>
          <p:cNvPr id="7190" name="Line 26"/>
          <p:cNvSpPr>
            <a:spLocks noChangeShapeType="1"/>
          </p:cNvSpPr>
          <p:nvPr/>
        </p:nvSpPr>
        <p:spPr bwMode="auto">
          <a:xfrm>
            <a:off x="3117850" y="2197100"/>
            <a:ext cx="2235200" cy="1588"/>
          </a:xfrm>
          <a:prstGeom prst="line">
            <a:avLst/>
          </a:prstGeom>
          <a:noFill/>
          <a:ln w="0">
            <a:solidFill>
              <a:srgbClr val="000000"/>
            </a:solidFill>
            <a:round/>
            <a:headEnd/>
            <a:tailEnd/>
          </a:ln>
        </p:spPr>
        <p:txBody>
          <a:bodyPr/>
          <a:lstStyle/>
          <a:p>
            <a:endParaRPr lang="en-US"/>
          </a:p>
        </p:txBody>
      </p:sp>
      <p:sp>
        <p:nvSpPr>
          <p:cNvPr id="7191" name="Line 28"/>
          <p:cNvSpPr>
            <a:spLocks noChangeShapeType="1"/>
          </p:cNvSpPr>
          <p:nvPr/>
        </p:nvSpPr>
        <p:spPr bwMode="auto">
          <a:xfrm>
            <a:off x="5353050" y="2197100"/>
            <a:ext cx="12700" cy="1588"/>
          </a:xfrm>
          <a:prstGeom prst="line">
            <a:avLst/>
          </a:prstGeom>
          <a:noFill/>
          <a:ln w="0">
            <a:solidFill>
              <a:srgbClr val="000000"/>
            </a:solidFill>
            <a:round/>
            <a:headEnd/>
            <a:tailEnd/>
          </a:ln>
        </p:spPr>
        <p:txBody>
          <a:bodyPr/>
          <a:lstStyle/>
          <a:p>
            <a:endParaRPr lang="en-US"/>
          </a:p>
        </p:txBody>
      </p:sp>
      <p:sp>
        <p:nvSpPr>
          <p:cNvPr id="7192" name="Line 29"/>
          <p:cNvSpPr>
            <a:spLocks noChangeShapeType="1"/>
          </p:cNvSpPr>
          <p:nvPr/>
        </p:nvSpPr>
        <p:spPr bwMode="auto">
          <a:xfrm>
            <a:off x="5353050" y="2197100"/>
            <a:ext cx="1588" cy="12700"/>
          </a:xfrm>
          <a:prstGeom prst="line">
            <a:avLst/>
          </a:prstGeom>
          <a:noFill/>
          <a:ln w="0">
            <a:solidFill>
              <a:srgbClr val="000000"/>
            </a:solidFill>
            <a:round/>
            <a:headEnd/>
            <a:tailEnd/>
          </a:ln>
        </p:spPr>
        <p:txBody>
          <a:bodyPr/>
          <a:lstStyle/>
          <a:p>
            <a:endParaRPr lang="en-US"/>
          </a:p>
        </p:txBody>
      </p:sp>
      <p:sp>
        <p:nvSpPr>
          <p:cNvPr id="7193" name="Line 31"/>
          <p:cNvSpPr>
            <a:spLocks noChangeShapeType="1"/>
          </p:cNvSpPr>
          <p:nvPr/>
        </p:nvSpPr>
        <p:spPr bwMode="auto">
          <a:xfrm>
            <a:off x="5365750" y="2197100"/>
            <a:ext cx="2940050" cy="1588"/>
          </a:xfrm>
          <a:prstGeom prst="line">
            <a:avLst/>
          </a:prstGeom>
          <a:noFill/>
          <a:ln w="0">
            <a:solidFill>
              <a:srgbClr val="000000"/>
            </a:solidFill>
            <a:round/>
            <a:headEnd/>
            <a:tailEnd/>
          </a:ln>
        </p:spPr>
        <p:txBody>
          <a:bodyPr/>
          <a:lstStyle/>
          <a:p>
            <a:endParaRPr lang="en-US"/>
          </a:p>
        </p:txBody>
      </p:sp>
      <p:sp>
        <p:nvSpPr>
          <p:cNvPr id="7194" name="Line 33"/>
          <p:cNvSpPr>
            <a:spLocks noChangeShapeType="1"/>
          </p:cNvSpPr>
          <p:nvPr/>
        </p:nvSpPr>
        <p:spPr bwMode="auto">
          <a:xfrm>
            <a:off x="8305800" y="2197100"/>
            <a:ext cx="11113" cy="1588"/>
          </a:xfrm>
          <a:prstGeom prst="line">
            <a:avLst/>
          </a:prstGeom>
          <a:noFill/>
          <a:ln w="0">
            <a:solidFill>
              <a:srgbClr val="000000"/>
            </a:solidFill>
            <a:round/>
            <a:headEnd/>
            <a:tailEnd/>
          </a:ln>
        </p:spPr>
        <p:txBody>
          <a:bodyPr/>
          <a:lstStyle/>
          <a:p>
            <a:endParaRPr lang="en-US"/>
          </a:p>
        </p:txBody>
      </p:sp>
      <p:sp>
        <p:nvSpPr>
          <p:cNvPr id="7195" name="Line 34"/>
          <p:cNvSpPr>
            <a:spLocks noChangeShapeType="1"/>
          </p:cNvSpPr>
          <p:nvPr/>
        </p:nvSpPr>
        <p:spPr bwMode="auto">
          <a:xfrm>
            <a:off x="8305800" y="2197100"/>
            <a:ext cx="0" cy="12700"/>
          </a:xfrm>
          <a:prstGeom prst="line">
            <a:avLst/>
          </a:prstGeom>
          <a:noFill/>
          <a:ln w="0">
            <a:solidFill>
              <a:srgbClr val="000000"/>
            </a:solidFill>
            <a:round/>
            <a:headEnd/>
            <a:tailEnd/>
          </a:ln>
        </p:spPr>
        <p:txBody>
          <a:bodyPr/>
          <a:lstStyle/>
          <a:p>
            <a:endParaRPr lang="en-US"/>
          </a:p>
        </p:txBody>
      </p:sp>
      <p:sp>
        <p:nvSpPr>
          <p:cNvPr id="7196" name="Line 36"/>
          <p:cNvSpPr>
            <a:spLocks noChangeShapeType="1"/>
          </p:cNvSpPr>
          <p:nvPr/>
        </p:nvSpPr>
        <p:spPr bwMode="auto">
          <a:xfrm>
            <a:off x="8305800" y="2197100"/>
            <a:ext cx="11113" cy="1588"/>
          </a:xfrm>
          <a:prstGeom prst="line">
            <a:avLst/>
          </a:prstGeom>
          <a:noFill/>
          <a:ln w="0">
            <a:solidFill>
              <a:srgbClr val="000000"/>
            </a:solidFill>
            <a:round/>
            <a:headEnd/>
            <a:tailEnd/>
          </a:ln>
        </p:spPr>
        <p:txBody>
          <a:bodyPr/>
          <a:lstStyle/>
          <a:p>
            <a:endParaRPr lang="en-US"/>
          </a:p>
        </p:txBody>
      </p:sp>
      <p:sp>
        <p:nvSpPr>
          <p:cNvPr id="7197" name="Line 37"/>
          <p:cNvSpPr>
            <a:spLocks noChangeShapeType="1"/>
          </p:cNvSpPr>
          <p:nvPr/>
        </p:nvSpPr>
        <p:spPr bwMode="auto">
          <a:xfrm>
            <a:off x="8305800" y="2197100"/>
            <a:ext cx="0" cy="12700"/>
          </a:xfrm>
          <a:prstGeom prst="line">
            <a:avLst/>
          </a:prstGeom>
          <a:noFill/>
          <a:ln w="0">
            <a:solidFill>
              <a:srgbClr val="000000"/>
            </a:solidFill>
            <a:round/>
            <a:headEnd/>
            <a:tailEnd/>
          </a:ln>
        </p:spPr>
        <p:txBody>
          <a:bodyPr/>
          <a:lstStyle/>
          <a:p>
            <a:endParaRPr lang="en-US"/>
          </a:p>
        </p:txBody>
      </p:sp>
      <p:sp>
        <p:nvSpPr>
          <p:cNvPr id="7198" name="Line 39"/>
          <p:cNvSpPr>
            <a:spLocks noChangeShapeType="1"/>
          </p:cNvSpPr>
          <p:nvPr/>
        </p:nvSpPr>
        <p:spPr bwMode="auto">
          <a:xfrm>
            <a:off x="838200" y="2209800"/>
            <a:ext cx="1588" cy="365125"/>
          </a:xfrm>
          <a:prstGeom prst="line">
            <a:avLst/>
          </a:prstGeom>
          <a:noFill/>
          <a:ln w="0">
            <a:solidFill>
              <a:srgbClr val="000000"/>
            </a:solidFill>
            <a:round/>
            <a:headEnd/>
            <a:tailEnd/>
          </a:ln>
        </p:spPr>
        <p:txBody>
          <a:bodyPr/>
          <a:lstStyle/>
          <a:p>
            <a:endParaRPr lang="en-US"/>
          </a:p>
        </p:txBody>
      </p:sp>
      <p:sp>
        <p:nvSpPr>
          <p:cNvPr id="7199" name="Rectangle 42"/>
          <p:cNvSpPr>
            <a:spLocks noChangeArrowheads="1"/>
          </p:cNvSpPr>
          <p:nvPr/>
        </p:nvSpPr>
        <p:spPr bwMode="auto">
          <a:xfrm>
            <a:off x="5353050" y="2209800"/>
            <a:ext cx="12700" cy="365125"/>
          </a:xfrm>
          <a:prstGeom prst="rect">
            <a:avLst/>
          </a:prstGeom>
          <a:solidFill>
            <a:srgbClr val="000000"/>
          </a:solidFill>
          <a:ln w="9525">
            <a:noFill/>
            <a:miter lim="800000"/>
            <a:headEnd/>
            <a:tailEnd/>
          </a:ln>
        </p:spPr>
        <p:txBody>
          <a:bodyPr/>
          <a:lstStyle/>
          <a:p>
            <a:endParaRPr lang="en-US"/>
          </a:p>
        </p:txBody>
      </p:sp>
      <p:sp>
        <p:nvSpPr>
          <p:cNvPr id="7200" name="Line 43"/>
          <p:cNvSpPr>
            <a:spLocks noChangeShapeType="1"/>
          </p:cNvSpPr>
          <p:nvPr/>
        </p:nvSpPr>
        <p:spPr bwMode="auto">
          <a:xfrm>
            <a:off x="5353050" y="2209800"/>
            <a:ext cx="1588" cy="365125"/>
          </a:xfrm>
          <a:prstGeom prst="line">
            <a:avLst/>
          </a:prstGeom>
          <a:noFill/>
          <a:ln w="0">
            <a:solidFill>
              <a:srgbClr val="000000"/>
            </a:solidFill>
            <a:round/>
            <a:headEnd/>
            <a:tailEnd/>
          </a:ln>
        </p:spPr>
        <p:txBody>
          <a:bodyPr/>
          <a:lstStyle/>
          <a:p>
            <a:endParaRPr lang="en-US"/>
          </a:p>
        </p:txBody>
      </p:sp>
      <p:sp>
        <p:nvSpPr>
          <p:cNvPr id="7201" name="Line 45"/>
          <p:cNvSpPr>
            <a:spLocks noChangeShapeType="1"/>
          </p:cNvSpPr>
          <p:nvPr/>
        </p:nvSpPr>
        <p:spPr bwMode="auto">
          <a:xfrm>
            <a:off x="8305800" y="2209800"/>
            <a:ext cx="0" cy="365125"/>
          </a:xfrm>
          <a:prstGeom prst="line">
            <a:avLst/>
          </a:prstGeom>
          <a:noFill/>
          <a:ln w="0">
            <a:solidFill>
              <a:srgbClr val="000000"/>
            </a:solidFill>
            <a:round/>
            <a:headEnd/>
            <a:tailEnd/>
          </a:ln>
        </p:spPr>
        <p:txBody>
          <a:bodyPr/>
          <a:lstStyle/>
          <a:p>
            <a:endParaRPr lang="en-US"/>
          </a:p>
        </p:txBody>
      </p:sp>
      <p:sp>
        <p:nvSpPr>
          <p:cNvPr id="7202" name="Rectangle 46"/>
          <p:cNvSpPr>
            <a:spLocks noChangeArrowheads="1"/>
          </p:cNvSpPr>
          <p:nvPr/>
        </p:nvSpPr>
        <p:spPr bwMode="auto">
          <a:xfrm>
            <a:off x="1755775" y="2587625"/>
            <a:ext cx="476250" cy="381000"/>
          </a:xfrm>
          <a:prstGeom prst="rect">
            <a:avLst/>
          </a:prstGeom>
          <a:noFill/>
          <a:ln w="9525">
            <a:noFill/>
            <a:miter lim="800000"/>
            <a:headEnd/>
            <a:tailEnd/>
          </a:ln>
        </p:spPr>
        <p:txBody>
          <a:bodyPr wrap="none" lIns="0" tIns="0" rIns="0" bIns="0">
            <a:spAutoFit/>
          </a:bodyPr>
          <a:lstStyle/>
          <a:p>
            <a:r>
              <a:rPr lang="en-US" sz="2500">
                <a:solidFill>
                  <a:srgbClr val="010000"/>
                </a:solidFill>
              </a:rPr>
              <a:t>123</a:t>
            </a:r>
            <a:endParaRPr lang="en-US"/>
          </a:p>
        </p:txBody>
      </p:sp>
      <p:sp>
        <p:nvSpPr>
          <p:cNvPr id="7203" name="Rectangle 47"/>
          <p:cNvSpPr>
            <a:spLocks noChangeArrowheads="1"/>
          </p:cNvSpPr>
          <p:nvPr/>
        </p:nvSpPr>
        <p:spPr bwMode="auto">
          <a:xfrm>
            <a:off x="3665538" y="2587625"/>
            <a:ext cx="1217612" cy="381000"/>
          </a:xfrm>
          <a:prstGeom prst="rect">
            <a:avLst/>
          </a:prstGeom>
          <a:noFill/>
          <a:ln w="9525">
            <a:noFill/>
            <a:miter lim="800000"/>
            <a:headEnd/>
            <a:tailEnd/>
          </a:ln>
        </p:spPr>
        <p:txBody>
          <a:bodyPr wrap="none" lIns="0" tIns="0" rIns="0" bIns="0">
            <a:spAutoFit/>
          </a:bodyPr>
          <a:lstStyle/>
          <a:p>
            <a:r>
              <a:rPr lang="en-US" sz="2500">
                <a:solidFill>
                  <a:srgbClr val="010000"/>
                </a:solidFill>
              </a:rPr>
              <a:t>233-9876</a:t>
            </a:r>
            <a:endParaRPr lang="en-US"/>
          </a:p>
        </p:txBody>
      </p:sp>
      <p:sp>
        <p:nvSpPr>
          <p:cNvPr id="7204" name="Line 49"/>
          <p:cNvSpPr>
            <a:spLocks noChangeShapeType="1"/>
          </p:cNvSpPr>
          <p:nvPr/>
        </p:nvSpPr>
        <p:spPr bwMode="auto">
          <a:xfrm>
            <a:off x="838200" y="2574925"/>
            <a:ext cx="11113" cy="1588"/>
          </a:xfrm>
          <a:prstGeom prst="line">
            <a:avLst/>
          </a:prstGeom>
          <a:noFill/>
          <a:ln w="0">
            <a:solidFill>
              <a:srgbClr val="000000"/>
            </a:solidFill>
            <a:round/>
            <a:headEnd/>
            <a:tailEnd/>
          </a:ln>
        </p:spPr>
        <p:txBody>
          <a:bodyPr/>
          <a:lstStyle/>
          <a:p>
            <a:endParaRPr lang="en-US"/>
          </a:p>
        </p:txBody>
      </p:sp>
      <p:sp>
        <p:nvSpPr>
          <p:cNvPr id="7205" name="Line 50"/>
          <p:cNvSpPr>
            <a:spLocks noChangeShapeType="1"/>
          </p:cNvSpPr>
          <p:nvPr/>
        </p:nvSpPr>
        <p:spPr bwMode="auto">
          <a:xfrm>
            <a:off x="838200" y="2574925"/>
            <a:ext cx="1588" cy="12700"/>
          </a:xfrm>
          <a:prstGeom prst="line">
            <a:avLst/>
          </a:prstGeom>
          <a:noFill/>
          <a:ln w="0">
            <a:solidFill>
              <a:srgbClr val="000000"/>
            </a:solidFill>
            <a:round/>
            <a:headEnd/>
            <a:tailEnd/>
          </a:ln>
        </p:spPr>
        <p:txBody>
          <a:bodyPr/>
          <a:lstStyle/>
          <a:p>
            <a:endParaRPr lang="en-US"/>
          </a:p>
        </p:txBody>
      </p:sp>
      <p:sp>
        <p:nvSpPr>
          <p:cNvPr id="7206" name="Line 52"/>
          <p:cNvSpPr>
            <a:spLocks noChangeShapeType="1"/>
          </p:cNvSpPr>
          <p:nvPr/>
        </p:nvSpPr>
        <p:spPr bwMode="auto">
          <a:xfrm>
            <a:off x="849313" y="2574925"/>
            <a:ext cx="2257425" cy="1588"/>
          </a:xfrm>
          <a:prstGeom prst="line">
            <a:avLst/>
          </a:prstGeom>
          <a:noFill/>
          <a:ln w="0">
            <a:solidFill>
              <a:srgbClr val="000000"/>
            </a:solidFill>
            <a:round/>
            <a:headEnd/>
            <a:tailEnd/>
          </a:ln>
        </p:spPr>
        <p:txBody>
          <a:bodyPr/>
          <a:lstStyle/>
          <a:p>
            <a:endParaRPr lang="en-US"/>
          </a:p>
        </p:txBody>
      </p:sp>
      <p:sp>
        <p:nvSpPr>
          <p:cNvPr id="7207" name="Line 57"/>
          <p:cNvSpPr>
            <a:spLocks noChangeShapeType="1"/>
          </p:cNvSpPr>
          <p:nvPr/>
        </p:nvSpPr>
        <p:spPr bwMode="auto">
          <a:xfrm>
            <a:off x="3117850" y="2574925"/>
            <a:ext cx="2235200" cy="1588"/>
          </a:xfrm>
          <a:prstGeom prst="line">
            <a:avLst/>
          </a:prstGeom>
          <a:noFill/>
          <a:ln w="0">
            <a:solidFill>
              <a:srgbClr val="000000"/>
            </a:solidFill>
            <a:round/>
            <a:headEnd/>
            <a:tailEnd/>
          </a:ln>
        </p:spPr>
        <p:txBody>
          <a:bodyPr/>
          <a:lstStyle/>
          <a:p>
            <a:endParaRPr lang="en-US"/>
          </a:p>
        </p:txBody>
      </p:sp>
      <p:sp>
        <p:nvSpPr>
          <p:cNvPr id="7208" name="Line 59"/>
          <p:cNvSpPr>
            <a:spLocks noChangeShapeType="1"/>
          </p:cNvSpPr>
          <p:nvPr/>
        </p:nvSpPr>
        <p:spPr bwMode="auto">
          <a:xfrm>
            <a:off x="5353050" y="2574925"/>
            <a:ext cx="12700" cy="1588"/>
          </a:xfrm>
          <a:prstGeom prst="line">
            <a:avLst/>
          </a:prstGeom>
          <a:noFill/>
          <a:ln w="0">
            <a:solidFill>
              <a:srgbClr val="000000"/>
            </a:solidFill>
            <a:round/>
            <a:headEnd/>
            <a:tailEnd/>
          </a:ln>
        </p:spPr>
        <p:txBody>
          <a:bodyPr/>
          <a:lstStyle/>
          <a:p>
            <a:endParaRPr lang="en-US"/>
          </a:p>
        </p:txBody>
      </p:sp>
      <p:sp>
        <p:nvSpPr>
          <p:cNvPr id="7209" name="Line 60"/>
          <p:cNvSpPr>
            <a:spLocks noChangeShapeType="1"/>
          </p:cNvSpPr>
          <p:nvPr/>
        </p:nvSpPr>
        <p:spPr bwMode="auto">
          <a:xfrm>
            <a:off x="5353050" y="2574925"/>
            <a:ext cx="1588" cy="12700"/>
          </a:xfrm>
          <a:prstGeom prst="line">
            <a:avLst/>
          </a:prstGeom>
          <a:noFill/>
          <a:ln w="0">
            <a:solidFill>
              <a:srgbClr val="000000"/>
            </a:solidFill>
            <a:round/>
            <a:headEnd/>
            <a:tailEnd/>
          </a:ln>
        </p:spPr>
        <p:txBody>
          <a:bodyPr/>
          <a:lstStyle/>
          <a:p>
            <a:endParaRPr lang="en-US"/>
          </a:p>
        </p:txBody>
      </p:sp>
      <p:sp>
        <p:nvSpPr>
          <p:cNvPr id="7210" name="Line 62"/>
          <p:cNvSpPr>
            <a:spLocks noChangeShapeType="1"/>
          </p:cNvSpPr>
          <p:nvPr/>
        </p:nvSpPr>
        <p:spPr bwMode="auto">
          <a:xfrm>
            <a:off x="5365750" y="2574925"/>
            <a:ext cx="2940050" cy="1588"/>
          </a:xfrm>
          <a:prstGeom prst="line">
            <a:avLst/>
          </a:prstGeom>
          <a:noFill/>
          <a:ln w="0">
            <a:solidFill>
              <a:srgbClr val="000000"/>
            </a:solidFill>
            <a:round/>
            <a:headEnd/>
            <a:tailEnd/>
          </a:ln>
        </p:spPr>
        <p:txBody>
          <a:bodyPr/>
          <a:lstStyle/>
          <a:p>
            <a:endParaRPr lang="en-US"/>
          </a:p>
        </p:txBody>
      </p:sp>
      <p:sp>
        <p:nvSpPr>
          <p:cNvPr id="7211" name="Line 64"/>
          <p:cNvSpPr>
            <a:spLocks noChangeShapeType="1"/>
          </p:cNvSpPr>
          <p:nvPr/>
        </p:nvSpPr>
        <p:spPr bwMode="auto">
          <a:xfrm>
            <a:off x="8305800" y="2574925"/>
            <a:ext cx="11113" cy="1588"/>
          </a:xfrm>
          <a:prstGeom prst="line">
            <a:avLst/>
          </a:prstGeom>
          <a:noFill/>
          <a:ln w="0">
            <a:solidFill>
              <a:srgbClr val="000000"/>
            </a:solidFill>
            <a:round/>
            <a:headEnd/>
            <a:tailEnd/>
          </a:ln>
        </p:spPr>
        <p:txBody>
          <a:bodyPr/>
          <a:lstStyle/>
          <a:p>
            <a:endParaRPr lang="en-US"/>
          </a:p>
        </p:txBody>
      </p:sp>
      <p:sp>
        <p:nvSpPr>
          <p:cNvPr id="7212" name="Line 65"/>
          <p:cNvSpPr>
            <a:spLocks noChangeShapeType="1"/>
          </p:cNvSpPr>
          <p:nvPr/>
        </p:nvSpPr>
        <p:spPr bwMode="auto">
          <a:xfrm>
            <a:off x="8305800" y="2574925"/>
            <a:ext cx="0" cy="12700"/>
          </a:xfrm>
          <a:prstGeom prst="line">
            <a:avLst/>
          </a:prstGeom>
          <a:noFill/>
          <a:ln w="0">
            <a:solidFill>
              <a:srgbClr val="000000"/>
            </a:solidFill>
            <a:round/>
            <a:headEnd/>
            <a:tailEnd/>
          </a:ln>
        </p:spPr>
        <p:txBody>
          <a:bodyPr/>
          <a:lstStyle/>
          <a:p>
            <a:endParaRPr lang="en-US"/>
          </a:p>
        </p:txBody>
      </p:sp>
      <p:sp>
        <p:nvSpPr>
          <p:cNvPr id="7213" name="Line 67"/>
          <p:cNvSpPr>
            <a:spLocks noChangeShapeType="1"/>
          </p:cNvSpPr>
          <p:nvPr/>
        </p:nvSpPr>
        <p:spPr bwMode="auto">
          <a:xfrm>
            <a:off x="838200" y="2587625"/>
            <a:ext cx="1588" cy="366713"/>
          </a:xfrm>
          <a:prstGeom prst="line">
            <a:avLst/>
          </a:prstGeom>
          <a:noFill/>
          <a:ln w="0">
            <a:solidFill>
              <a:srgbClr val="000000"/>
            </a:solidFill>
            <a:round/>
            <a:headEnd/>
            <a:tailEnd/>
          </a:ln>
        </p:spPr>
        <p:txBody>
          <a:bodyPr/>
          <a:lstStyle/>
          <a:p>
            <a:endParaRPr lang="en-US"/>
          </a:p>
        </p:txBody>
      </p:sp>
      <p:sp>
        <p:nvSpPr>
          <p:cNvPr id="7214" name="Rectangle 70"/>
          <p:cNvSpPr>
            <a:spLocks noChangeArrowheads="1"/>
          </p:cNvSpPr>
          <p:nvPr/>
        </p:nvSpPr>
        <p:spPr bwMode="auto">
          <a:xfrm>
            <a:off x="5353050" y="2587625"/>
            <a:ext cx="12700" cy="366713"/>
          </a:xfrm>
          <a:prstGeom prst="rect">
            <a:avLst/>
          </a:prstGeom>
          <a:solidFill>
            <a:srgbClr val="000000"/>
          </a:solidFill>
          <a:ln w="9525">
            <a:noFill/>
            <a:miter lim="800000"/>
            <a:headEnd/>
            <a:tailEnd/>
          </a:ln>
        </p:spPr>
        <p:txBody>
          <a:bodyPr/>
          <a:lstStyle/>
          <a:p>
            <a:endParaRPr lang="en-US"/>
          </a:p>
        </p:txBody>
      </p:sp>
      <p:sp>
        <p:nvSpPr>
          <p:cNvPr id="7215" name="Line 71"/>
          <p:cNvSpPr>
            <a:spLocks noChangeShapeType="1"/>
          </p:cNvSpPr>
          <p:nvPr/>
        </p:nvSpPr>
        <p:spPr bwMode="auto">
          <a:xfrm>
            <a:off x="5353050" y="2587625"/>
            <a:ext cx="1588" cy="366713"/>
          </a:xfrm>
          <a:prstGeom prst="line">
            <a:avLst/>
          </a:prstGeom>
          <a:noFill/>
          <a:ln w="0">
            <a:solidFill>
              <a:srgbClr val="000000"/>
            </a:solidFill>
            <a:round/>
            <a:headEnd/>
            <a:tailEnd/>
          </a:ln>
        </p:spPr>
        <p:txBody>
          <a:bodyPr/>
          <a:lstStyle/>
          <a:p>
            <a:endParaRPr lang="en-US"/>
          </a:p>
        </p:txBody>
      </p:sp>
      <p:sp>
        <p:nvSpPr>
          <p:cNvPr id="7216" name="Line 73"/>
          <p:cNvSpPr>
            <a:spLocks noChangeShapeType="1"/>
          </p:cNvSpPr>
          <p:nvPr/>
        </p:nvSpPr>
        <p:spPr bwMode="auto">
          <a:xfrm>
            <a:off x="8305800" y="2587625"/>
            <a:ext cx="0" cy="366713"/>
          </a:xfrm>
          <a:prstGeom prst="line">
            <a:avLst/>
          </a:prstGeom>
          <a:noFill/>
          <a:ln w="0">
            <a:solidFill>
              <a:srgbClr val="000000"/>
            </a:solidFill>
            <a:round/>
            <a:headEnd/>
            <a:tailEnd/>
          </a:ln>
        </p:spPr>
        <p:txBody>
          <a:bodyPr/>
          <a:lstStyle/>
          <a:p>
            <a:endParaRPr lang="en-US"/>
          </a:p>
        </p:txBody>
      </p:sp>
      <p:sp>
        <p:nvSpPr>
          <p:cNvPr id="7217" name="Rectangle 74"/>
          <p:cNvSpPr>
            <a:spLocks noChangeArrowheads="1"/>
          </p:cNvSpPr>
          <p:nvPr/>
        </p:nvSpPr>
        <p:spPr bwMode="auto">
          <a:xfrm>
            <a:off x="1755775" y="2967038"/>
            <a:ext cx="476250" cy="381000"/>
          </a:xfrm>
          <a:prstGeom prst="rect">
            <a:avLst/>
          </a:prstGeom>
          <a:noFill/>
          <a:ln w="9525">
            <a:noFill/>
            <a:miter lim="800000"/>
            <a:headEnd/>
            <a:tailEnd/>
          </a:ln>
        </p:spPr>
        <p:txBody>
          <a:bodyPr wrap="none" lIns="0" tIns="0" rIns="0" bIns="0">
            <a:spAutoFit/>
          </a:bodyPr>
          <a:lstStyle/>
          <a:p>
            <a:r>
              <a:rPr lang="en-US" sz="2500">
                <a:solidFill>
                  <a:srgbClr val="010000"/>
                </a:solidFill>
              </a:rPr>
              <a:t>333</a:t>
            </a:r>
            <a:endParaRPr lang="en-US"/>
          </a:p>
        </p:txBody>
      </p:sp>
      <p:sp>
        <p:nvSpPr>
          <p:cNvPr id="7218" name="Rectangle 75"/>
          <p:cNvSpPr>
            <a:spLocks noChangeArrowheads="1"/>
          </p:cNvSpPr>
          <p:nvPr/>
        </p:nvSpPr>
        <p:spPr bwMode="auto">
          <a:xfrm>
            <a:off x="3665538" y="2967038"/>
            <a:ext cx="1217612" cy="381000"/>
          </a:xfrm>
          <a:prstGeom prst="rect">
            <a:avLst/>
          </a:prstGeom>
          <a:noFill/>
          <a:ln w="9525">
            <a:noFill/>
            <a:miter lim="800000"/>
            <a:headEnd/>
            <a:tailEnd/>
          </a:ln>
        </p:spPr>
        <p:txBody>
          <a:bodyPr wrap="none" lIns="0" tIns="0" rIns="0" bIns="0">
            <a:spAutoFit/>
          </a:bodyPr>
          <a:lstStyle/>
          <a:p>
            <a:r>
              <a:rPr lang="en-US" sz="2500">
                <a:solidFill>
                  <a:srgbClr val="010000"/>
                </a:solidFill>
              </a:rPr>
              <a:t>233-1231</a:t>
            </a:r>
            <a:endParaRPr lang="en-US"/>
          </a:p>
        </p:txBody>
      </p:sp>
      <p:sp>
        <p:nvSpPr>
          <p:cNvPr id="7219" name="Rectangle 76"/>
          <p:cNvSpPr>
            <a:spLocks noChangeArrowheads="1"/>
          </p:cNvSpPr>
          <p:nvPr/>
        </p:nvSpPr>
        <p:spPr bwMode="auto">
          <a:xfrm>
            <a:off x="5489575" y="2967038"/>
            <a:ext cx="1849438" cy="381000"/>
          </a:xfrm>
          <a:prstGeom prst="rect">
            <a:avLst/>
          </a:prstGeom>
          <a:noFill/>
          <a:ln w="9525">
            <a:noFill/>
            <a:miter lim="800000"/>
            <a:headEnd/>
            <a:tailEnd/>
          </a:ln>
        </p:spPr>
        <p:txBody>
          <a:bodyPr wrap="none" lIns="0" tIns="0" rIns="0" bIns="0">
            <a:spAutoFit/>
          </a:bodyPr>
          <a:lstStyle/>
          <a:p>
            <a:r>
              <a:rPr lang="en-US" sz="2500">
                <a:solidFill>
                  <a:srgbClr val="010000"/>
                </a:solidFill>
              </a:rPr>
              <a:t>BA, BSc, PhD</a:t>
            </a:r>
            <a:endParaRPr lang="en-US"/>
          </a:p>
        </p:txBody>
      </p:sp>
      <p:sp>
        <p:nvSpPr>
          <p:cNvPr id="7220" name="Line 78"/>
          <p:cNvSpPr>
            <a:spLocks noChangeShapeType="1"/>
          </p:cNvSpPr>
          <p:nvPr/>
        </p:nvSpPr>
        <p:spPr bwMode="auto">
          <a:xfrm>
            <a:off x="838200" y="2947988"/>
            <a:ext cx="11113" cy="1587"/>
          </a:xfrm>
          <a:prstGeom prst="line">
            <a:avLst/>
          </a:prstGeom>
          <a:noFill/>
          <a:ln w="0">
            <a:solidFill>
              <a:srgbClr val="000000"/>
            </a:solidFill>
            <a:round/>
            <a:headEnd/>
            <a:tailEnd/>
          </a:ln>
        </p:spPr>
        <p:txBody>
          <a:bodyPr/>
          <a:lstStyle/>
          <a:p>
            <a:endParaRPr lang="en-US"/>
          </a:p>
        </p:txBody>
      </p:sp>
      <p:sp>
        <p:nvSpPr>
          <p:cNvPr id="7221" name="Line 79"/>
          <p:cNvSpPr>
            <a:spLocks noChangeShapeType="1"/>
          </p:cNvSpPr>
          <p:nvPr/>
        </p:nvSpPr>
        <p:spPr bwMode="auto">
          <a:xfrm>
            <a:off x="838200" y="2947988"/>
            <a:ext cx="1588" cy="12700"/>
          </a:xfrm>
          <a:prstGeom prst="line">
            <a:avLst/>
          </a:prstGeom>
          <a:noFill/>
          <a:ln w="0">
            <a:solidFill>
              <a:srgbClr val="000000"/>
            </a:solidFill>
            <a:round/>
            <a:headEnd/>
            <a:tailEnd/>
          </a:ln>
        </p:spPr>
        <p:txBody>
          <a:bodyPr/>
          <a:lstStyle/>
          <a:p>
            <a:endParaRPr lang="en-US"/>
          </a:p>
        </p:txBody>
      </p:sp>
      <p:sp>
        <p:nvSpPr>
          <p:cNvPr id="7222" name="Line 81"/>
          <p:cNvSpPr>
            <a:spLocks noChangeShapeType="1"/>
          </p:cNvSpPr>
          <p:nvPr/>
        </p:nvSpPr>
        <p:spPr bwMode="auto">
          <a:xfrm>
            <a:off x="838200" y="2947988"/>
            <a:ext cx="2257425" cy="1587"/>
          </a:xfrm>
          <a:prstGeom prst="line">
            <a:avLst/>
          </a:prstGeom>
          <a:noFill/>
          <a:ln w="0">
            <a:solidFill>
              <a:srgbClr val="000000"/>
            </a:solidFill>
            <a:round/>
            <a:headEnd/>
            <a:tailEnd/>
          </a:ln>
        </p:spPr>
        <p:txBody>
          <a:bodyPr/>
          <a:lstStyle/>
          <a:p>
            <a:endParaRPr lang="en-US"/>
          </a:p>
        </p:txBody>
      </p:sp>
      <p:sp>
        <p:nvSpPr>
          <p:cNvPr id="7223" name="Line 86"/>
          <p:cNvSpPr>
            <a:spLocks noChangeShapeType="1"/>
          </p:cNvSpPr>
          <p:nvPr/>
        </p:nvSpPr>
        <p:spPr bwMode="auto">
          <a:xfrm>
            <a:off x="3117850" y="2947988"/>
            <a:ext cx="2235200" cy="1587"/>
          </a:xfrm>
          <a:prstGeom prst="line">
            <a:avLst/>
          </a:prstGeom>
          <a:noFill/>
          <a:ln w="0">
            <a:solidFill>
              <a:srgbClr val="000000"/>
            </a:solidFill>
            <a:round/>
            <a:headEnd/>
            <a:tailEnd/>
          </a:ln>
        </p:spPr>
        <p:txBody>
          <a:bodyPr/>
          <a:lstStyle/>
          <a:p>
            <a:endParaRPr lang="en-US"/>
          </a:p>
        </p:txBody>
      </p:sp>
      <p:sp>
        <p:nvSpPr>
          <p:cNvPr id="7224" name="Line 88"/>
          <p:cNvSpPr>
            <a:spLocks noChangeShapeType="1"/>
          </p:cNvSpPr>
          <p:nvPr/>
        </p:nvSpPr>
        <p:spPr bwMode="auto">
          <a:xfrm>
            <a:off x="5353050" y="2947988"/>
            <a:ext cx="12700" cy="1587"/>
          </a:xfrm>
          <a:prstGeom prst="line">
            <a:avLst/>
          </a:prstGeom>
          <a:noFill/>
          <a:ln w="0">
            <a:solidFill>
              <a:srgbClr val="000000"/>
            </a:solidFill>
            <a:round/>
            <a:headEnd/>
            <a:tailEnd/>
          </a:ln>
        </p:spPr>
        <p:txBody>
          <a:bodyPr/>
          <a:lstStyle/>
          <a:p>
            <a:endParaRPr lang="en-US"/>
          </a:p>
        </p:txBody>
      </p:sp>
      <p:sp>
        <p:nvSpPr>
          <p:cNvPr id="7225" name="Line 89"/>
          <p:cNvSpPr>
            <a:spLocks noChangeShapeType="1"/>
          </p:cNvSpPr>
          <p:nvPr/>
        </p:nvSpPr>
        <p:spPr bwMode="auto">
          <a:xfrm>
            <a:off x="5353050" y="2947988"/>
            <a:ext cx="1588" cy="12700"/>
          </a:xfrm>
          <a:prstGeom prst="line">
            <a:avLst/>
          </a:prstGeom>
          <a:noFill/>
          <a:ln w="0">
            <a:solidFill>
              <a:srgbClr val="000000"/>
            </a:solidFill>
            <a:round/>
            <a:headEnd/>
            <a:tailEnd/>
          </a:ln>
        </p:spPr>
        <p:txBody>
          <a:bodyPr/>
          <a:lstStyle/>
          <a:p>
            <a:endParaRPr lang="en-US"/>
          </a:p>
        </p:txBody>
      </p:sp>
      <p:sp>
        <p:nvSpPr>
          <p:cNvPr id="7226" name="Line 91"/>
          <p:cNvSpPr>
            <a:spLocks noChangeShapeType="1"/>
          </p:cNvSpPr>
          <p:nvPr/>
        </p:nvSpPr>
        <p:spPr bwMode="auto">
          <a:xfrm>
            <a:off x="5365750" y="2947988"/>
            <a:ext cx="2940050" cy="1587"/>
          </a:xfrm>
          <a:prstGeom prst="line">
            <a:avLst/>
          </a:prstGeom>
          <a:noFill/>
          <a:ln w="0">
            <a:solidFill>
              <a:srgbClr val="000000"/>
            </a:solidFill>
            <a:round/>
            <a:headEnd/>
            <a:tailEnd/>
          </a:ln>
        </p:spPr>
        <p:txBody>
          <a:bodyPr/>
          <a:lstStyle/>
          <a:p>
            <a:endParaRPr lang="en-US"/>
          </a:p>
        </p:txBody>
      </p:sp>
      <p:sp>
        <p:nvSpPr>
          <p:cNvPr id="7227" name="Line 93"/>
          <p:cNvSpPr>
            <a:spLocks noChangeShapeType="1"/>
          </p:cNvSpPr>
          <p:nvPr/>
        </p:nvSpPr>
        <p:spPr bwMode="auto">
          <a:xfrm>
            <a:off x="8305800" y="2947988"/>
            <a:ext cx="11113" cy="1587"/>
          </a:xfrm>
          <a:prstGeom prst="line">
            <a:avLst/>
          </a:prstGeom>
          <a:noFill/>
          <a:ln w="0">
            <a:solidFill>
              <a:srgbClr val="000000"/>
            </a:solidFill>
            <a:round/>
            <a:headEnd/>
            <a:tailEnd/>
          </a:ln>
        </p:spPr>
        <p:txBody>
          <a:bodyPr/>
          <a:lstStyle/>
          <a:p>
            <a:endParaRPr lang="en-US"/>
          </a:p>
        </p:txBody>
      </p:sp>
      <p:sp>
        <p:nvSpPr>
          <p:cNvPr id="7228" name="Line 94"/>
          <p:cNvSpPr>
            <a:spLocks noChangeShapeType="1"/>
          </p:cNvSpPr>
          <p:nvPr/>
        </p:nvSpPr>
        <p:spPr bwMode="auto">
          <a:xfrm>
            <a:off x="8305800" y="2947988"/>
            <a:ext cx="0" cy="12700"/>
          </a:xfrm>
          <a:prstGeom prst="line">
            <a:avLst/>
          </a:prstGeom>
          <a:noFill/>
          <a:ln w="0">
            <a:solidFill>
              <a:srgbClr val="000000"/>
            </a:solidFill>
            <a:round/>
            <a:headEnd/>
            <a:tailEnd/>
          </a:ln>
        </p:spPr>
        <p:txBody>
          <a:bodyPr/>
          <a:lstStyle/>
          <a:p>
            <a:endParaRPr lang="en-US"/>
          </a:p>
        </p:txBody>
      </p:sp>
      <p:sp>
        <p:nvSpPr>
          <p:cNvPr id="7229" name="Line 96"/>
          <p:cNvSpPr>
            <a:spLocks noChangeShapeType="1"/>
          </p:cNvSpPr>
          <p:nvPr/>
        </p:nvSpPr>
        <p:spPr bwMode="auto">
          <a:xfrm>
            <a:off x="838200" y="2960688"/>
            <a:ext cx="1588" cy="365125"/>
          </a:xfrm>
          <a:prstGeom prst="line">
            <a:avLst/>
          </a:prstGeom>
          <a:noFill/>
          <a:ln w="0">
            <a:solidFill>
              <a:srgbClr val="000000"/>
            </a:solidFill>
            <a:round/>
            <a:headEnd/>
            <a:tailEnd/>
          </a:ln>
        </p:spPr>
        <p:txBody>
          <a:bodyPr/>
          <a:lstStyle/>
          <a:p>
            <a:endParaRPr lang="en-US"/>
          </a:p>
        </p:txBody>
      </p:sp>
      <p:sp>
        <p:nvSpPr>
          <p:cNvPr id="7230" name="Rectangle 99"/>
          <p:cNvSpPr>
            <a:spLocks noChangeArrowheads="1"/>
          </p:cNvSpPr>
          <p:nvPr/>
        </p:nvSpPr>
        <p:spPr bwMode="auto">
          <a:xfrm>
            <a:off x="5353050" y="2960688"/>
            <a:ext cx="12700" cy="365125"/>
          </a:xfrm>
          <a:prstGeom prst="rect">
            <a:avLst/>
          </a:prstGeom>
          <a:solidFill>
            <a:srgbClr val="000000"/>
          </a:solidFill>
          <a:ln w="9525">
            <a:noFill/>
            <a:miter lim="800000"/>
            <a:headEnd/>
            <a:tailEnd/>
          </a:ln>
        </p:spPr>
        <p:txBody>
          <a:bodyPr/>
          <a:lstStyle/>
          <a:p>
            <a:endParaRPr lang="en-US"/>
          </a:p>
        </p:txBody>
      </p:sp>
      <p:sp>
        <p:nvSpPr>
          <p:cNvPr id="7231" name="Line 100"/>
          <p:cNvSpPr>
            <a:spLocks noChangeShapeType="1"/>
          </p:cNvSpPr>
          <p:nvPr/>
        </p:nvSpPr>
        <p:spPr bwMode="auto">
          <a:xfrm>
            <a:off x="5353050" y="2960688"/>
            <a:ext cx="1588" cy="365125"/>
          </a:xfrm>
          <a:prstGeom prst="line">
            <a:avLst/>
          </a:prstGeom>
          <a:noFill/>
          <a:ln w="0">
            <a:solidFill>
              <a:srgbClr val="000000"/>
            </a:solidFill>
            <a:round/>
            <a:headEnd/>
            <a:tailEnd/>
          </a:ln>
        </p:spPr>
        <p:txBody>
          <a:bodyPr/>
          <a:lstStyle/>
          <a:p>
            <a:endParaRPr lang="en-US"/>
          </a:p>
        </p:txBody>
      </p:sp>
      <p:sp>
        <p:nvSpPr>
          <p:cNvPr id="7232" name="Line 102"/>
          <p:cNvSpPr>
            <a:spLocks noChangeShapeType="1"/>
          </p:cNvSpPr>
          <p:nvPr/>
        </p:nvSpPr>
        <p:spPr bwMode="auto">
          <a:xfrm>
            <a:off x="8305800" y="2960688"/>
            <a:ext cx="0" cy="365125"/>
          </a:xfrm>
          <a:prstGeom prst="line">
            <a:avLst/>
          </a:prstGeom>
          <a:noFill/>
          <a:ln w="0">
            <a:solidFill>
              <a:srgbClr val="000000"/>
            </a:solidFill>
            <a:round/>
            <a:headEnd/>
            <a:tailEnd/>
          </a:ln>
        </p:spPr>
        <p:txBody>
          <a:bodyPr/>
          <a:lstStyle/>
          <a:p>
            <a:endParaRPr lang="en-US"/>
          </a:p>
        </p:txBody>
      </p:sp>
      <p:sp>
        <p:nvSpPr>
          <p:cNvPr id="7233" name="Rectangle 103"/>
          <p:cNvSpPr>
            <a:spLocks noChangeArrowheads="1"/>
          </p:cNvSpPr>
          <p:nvPr/>
        </p:nvSpPr>
        <p:spPr bwMode="auto">
          <a:xfrm>
            <a:off x="1755775" y="3338513"/>
            <a:ext cx="476250" cy="381000"/>
          </a:xfrm>
          <a:prstGeom prst="rect">
            <a:avLst/>
          </a:prstGeom>
          <a:noFill/>
          <a:ln w="9525">
            <a:noFill/>
            <a:miter lim="800000"/>
            <a:headEnd/>
            <a:tailEnd/>
          </a:ln>
        </p:spPr>
        <p:txBody>
          <a:bodyPr wrap="none" lIns="0" tIns="0" rIns="0" bIns="0">
            <a:spAutoFit/>
          </a:bodyPr>
          <a:lstStyle/>
          <a:p>
            <a:r>
              <a:rPr lang="en-US" sz="2500">
                <a:solidFill>
                  <a:srgbClr val="010000"/>
                </a:solidFill>
              </a:rPr>
              <a:t>679</a:t>
            </a:r>
            <a:endParaRPr lang="en-US"/>
          </a:p>
        </p:txBody>
      </p:sp>
      <p:sp>
        <p:nvSpPr>
          <p:cNvPr id="7234" name="Rectangle 104"/>
          <p:cNvSpPr>
            <a:spLocks noChangeArrowheads="1"/>
          </p:cNvSpPr>
          <p:nvPr/>
        </p:nvSpPr>
        <p:spPr bwMode="auto">
          <a:xfrm>
            <a:off x="3665538" y="3338513"/>
            <a:ext cx="1217612" cy="381000"/>
          </a:xfrm>
          <a:prstGeom prst="rect">
            <a:avLst/>
          </a:prstGeom>
          <a:noFill/>
          <a:ln w="9525">
            <a:noFill/>
            <a:miter lim="800000"/>
            <a:headEnd/>
            <a:tailEnd/>
          </a:ln>
        </p:spPr>
        <p:txBody>
          <a:bodyPr wrap="none" lIns="0" tIns="0" rIns="0" bIns="0">
            <a:spAutoFit/>
          </a:bodyPr>
          <a:lstStyle/>
          <a:p>
            <a:r>
              <a:rPr lang="en-US" sz="2500">
                <a:solidFill>
                  <a:srgbClr val="010000"/>
                </a:solidFill>
              </a:rPr>
              <a:t>233-1231</a:t>
            </a:r>
            <a:endParaRPr lang="en-US"/>
          </a:p>
        </p:txBody>
      </p:sp>
      <p:sp>
        <p:nvSpPr>
          <p:cNvPr id="7235" name="Rectangle 105"/>
          <p:cNvSpPr>
            <a:spLocks noChangeArrowheads="1"/>
          </p:cNvSpPr>
          <p:nvPr/>
        </p:nvSpPr>
        <p:spPr bwMode="auto">
          <a:xfrm>
            <a:off x="5489575" y="3338513"/>
            <a:ext cx="1287463" cy="381000"/>
          </a:xfrm>
          <a:prstGeom prst="rect">
            <a:avLst/>
          </a:prstGeom>
          <a:noFill/>
          <a:ln w="9525">
            <a:noFill/>
            <a:miter lim="800000"/>
            <a:headEnd/>
            <a:tailEnd/>
          </a:ln>
        </p:spPr>
        <p:txBody>
          <a:bodyPr wrap="none" lIns="0" tIns="0" rIns="0" bIns="0">
            <a:spAutoFit/>
          </a:bodyPr>
          <a:lstStyle/>
          <a:p>
            <a:r>
              <a:rPr lang="en-US" sz="2500">
                <a:solidFill>
                  <a:srgbClr val="010000"/>
                </a:solidFill>
              </a:rPr>
              <a:t>BSc, MSc</a:t>
            </a:r>
            <a:endParaRPr lang="en-US"/>
          </a:p>
        </p:txBody>
      </p:sp>
      <p:sp>
        <p:nvSpPr>
          <p:cNvPr id="7236" name="Line 107"/>
          <p:cNvSpPr>
            <a:spLocks noChangeShapeType="1"/>
          </p:cNvSpPr>
          <p:nvPr/>
        </p:nvSpPr>
        <p:spPr bwMode="auto">
          <a:xfrm>
            <a:off x="838200" y="3325813"/>
            <a:ext cx="11113" cy="1587"/>
          </a:xfrm>
          <a:prstGeom prst="line">
            <a:avLst/>
          </a:prstGeom>
          <a:noFill/>
          <a:ln w="0">
            <a:solidFill>
              <a:srgbClr val="000000"/>
            </a:solidFill>
            <a:round/>
            <a:headEnd/>
            <a:tailEnd/>
          </a:ln>
        </p:spPr>
        <p:txBody>
          <a:bodyPr/>
          <a:lstStyle/>
          <a:p>
            <a:endParaRPr lang="en-US"/>
          </a:p>
        </p:txBody>
      </p:sp>
      <p:sp>
        <p:nvSpPr>
          <p:cNvPr id="7237" name="Line 108"/>
          <p:cNvSpPr>
            <a:spLocks noChangeShapeType="1"/>
          </p:cNvSpPr>
          <p:nvPr/>
        </p:nvSpPr>
        <p:spPr bwMode="auto">
          <a:xfrm>
            <a:off x="838200" y="3325813"/>
            <a:ext cx="1588" cy="12700"/>
          </a:xfrm>
          <a:prstGeom prst="line">
            <a:avLst/>
          </a:prstGeom>
          <a:noFill/>
          <a:ln w="0">
            <a:solidFill>
              <a:srgbClr val="000000"/>
            </a:solidFill>
            <a:round/>
            <a:headEnd/>
            <a:tailEnd/>
          </a:ln>
        </p:spPr>
        <p:txBody>
          <a:bodyPr/>
          <a:lstStyle/>
          <a:p>
            <a:endParaRPr lang="en-US"/>
          </a:p>
        </p:txBody>
      </p:sp>
      <p:sp>
        <p:nvSpPr>
          <p:cNvPr id="7238" name="Line 110"/>
          <p:cNvSpPr>
            <a:spLocks noChangeShapeType="1"/>
          </p:cNvSpPr>
          <p:nvPr/>
        </p:nvSpPr>
        <p:spPr bwMode="auto">
          <a:xfrm>
            <a:off x="849313" y="3325813"/>
            <a:ext cx="2257425" cy="1587"/>
          </a:xfrm>
          <a:prstGeom prst="line">
            <a:avLst/>
          </a:prstGeom>
          <a:noFill/>
          <a:ln w="0">
            <a:solidFill>
              <a:srgbClr val="000000"/>
            </a:solidFill>
            <a:round/>
            <a:headEnd/>
            <a:tailEnd/>
          </a:ln>
        </p:spPr>
        <p:txBody>
          <a:bodyPr/>
          <a:lstStyle/>
          <a:p>
            <a:endParaRPr lang="en-US"/>
          </a:p>
        </p:txBody>
      </p:sp>
      <p:sp>
        <p:nvSpPr>
          <p:cNvPr id="7239" name="Line 115"/>
          <p:cNvSpPr>
            <a:spLocks noChangeShapeType="1"/>
          </p:cNvSpPr>
          <p:nvPr/>
        </p:nvSpPr>
        <p:spPr bwMode="auto">
          <a:xfrm>
            <a:off x="3117850" y="3325813"/>
            <a:ext cx="2235200" cy="1587"/>
          </a:xfrm>
          <a:prstGeom prst="line">
            <a:avLst/>
          </a:prstGeom>
          <a:noFill/>
          <a:ln w="0">
            <a:solidFill>
              <a:srgbClr val="000000"/>
            </a:solidFill>
            <a:round/>
            <a:headEnd/>
            <a:tailEnd/>
          </a:ln>
        </p:spPr>
        <p:txBody>
          <a:bodyPr/>
          <a:lstStyle/>
          <a:p>
            <a:endParaRPr lang="en-US"/>
          </a:p>
        </p:txBody>
      </p:sp>
      <p:sp>
        <p:nvSpPr>
          <p:cNvPr id="7240" name="Line 117"/>
          <p:cNvSpPr>
            <a:spLocks noChangeShapeType="1"/>
          </p:cNvSpPr>
          <p:nvPr/>
        </p:nvSpPr>
        <p:spPr bwMode="auto">
          <a:xfrm>
            <a:off x="5353050" y="3325813"/>
            <a:ext cx="12700" cy="1587"/>
          </a:xfrm>
          <a:prstGeom prst="line">
            <a:avLst/>
          </a:prstGeom>
          <a:noFill/>
          <a:ln w="0">
            <a:solidFill>
              <a:srgbClr val="000000"/>
            </a:solidFill>
            <a:round/>
            <a:headEnd/>
            <a:tailEnd/>
          </a:ln>
        </p:spPr>
        <p:txBody>
          <a:bodyPr/>
          <a:lstStyle/>
          <a:p>
            <a:endParaRPr lang="en-US"/>
          </a:p>
        </p:txBody>
      </p:sp>
      <p:sp>
        <p:nvSpPr>
          <p:cNvPr id="7241" name="Line 118"/>
          <p:cNvSpPr>
            <a:spLocks noChangeShapeType="1"/>
          </p:cNvSpPr>
          <p:nvPr/>
        </p:nvSpPr>
        <p:spPr bwMode="auto">
          <a:xfrm>
            <a:off x="5353050" y="3325813"/>
            <a:ext cx="1588" cy="12700"/>
          </a:xfrm>
          <a:prstGeom prst="line">
            <a:avLst/>
          </a:prstGeom>
          <a:noFill/>
          <a:ln w="0">
            <a:solidFill>
              <a:srgbClr val="000000"/>
            </a:solidFill>
            <a:round/>
            <a:headEnd/>
            <a:tailEnd/>
          </a:ln>
        </p:spPr>
        <p:txBody>
          <a:bodyPr/>
          <a:lstStyle/>
          <a:p>
            <a:endParaRPr lang="en-US"/>
          </a:p>
        </p:txBody>
      </p:sp>
      <p:sp>
        <p:nvSpPr>
          <p:cNvPr id="7242" name="Line 120"/>
          <p:cNvSpPr>
            <a:spLocks noChangeShapeType="1"/>
          </p:cNvSpPr>
          <p:nvPr/>
        </p:nvSpPr>
        <p:spPr bwMode="auto">
          <a:xfrm>
            <a:off x="5365750" y="3325813"/>
            <a:ext cx="2940050" cy="1587"/>
          </a:xfrm>
          <a:prstGeom prst="line">
            <a:avLst/>
          </a:prstGeom>
          <a:noFill/>
          <a:ln w="0">
            <a:solidFill>
              <a:srgbClr val="000000"/>
            </a:solidFill>
            <a:round/>
            <a:headEnd/>
            <a:tailEnd/>
          </a:ln>
        </p:spPr>
        <p:txBody>
          <a:bodyPr/>
          <a:lstStyle/>
          <a:p>
            <a:endParaRPr lang="en-US"/>
          </a:p>
        </p:txBody>
      </p:sp>
      <p:sp>
        <p:nvSpPr>
          <p:cNvPr id="7243" name="Line 122"/>
          <p:cNvSpPr>
            <a:spLocks noChangeShapeType="1"/>
          </p:cNvSpPr>
          <p:nvPr/>
        </p:nvSpPr>
        <p:spPr bwMode="auto">
          <a:xfrm>
            <a:off x="8305800" y="3325813"/>
            <a:ext cx="11113" cy="1587"/>
          </a:xfrm>
          <a:prstGeom prst="line">
            <a:avLst/>
          </a:prstGeom>
          <a:noFill/>
          <a:ln w="0">
            <a:solidFill>
              <a:srgbClr val="000000"/>
            </a:solidFill>
            <a:round/>
            <a:headEnd/>
            <a:tailEnd/>
          </a:ln>
        </p:spPr>
        <p:txBody>
          <a:bodyPr/>
          <a:lstStyle/>
          <a:p>
            <a:endParaRPr lang="en-US"/>
          </a:p>
        </p:txBody>
      </p:sp>
      <p:sp>
        <p:nvSpPr>
          <p:cNvPr id="7244" name="Line 123"/>
          <p:cNvSpPr>
            <a:spLocks noChangeShapeType="1"/>
          </p:cNvSpPr>
          <p:nvPr/>
        </p:nvSpPr>
        <p:spPr bwMode="auto">
          <a:xfrm>
            <a:off x="8305800" y="3325813"/>
            <a:ext cx="0" cy="12700"/>
          </a:xfrm>
          <a:prstGeom prst="line">
            <a:avLst/>
          </a:prstGeom>
          <a:noFill/>
          <a:ln w="0">
            <a:solidFill>
              <a:srgbClr val="000000"/>
            </a:solidFill>
            <a:round/>
            <a:headEnd/>
            <a:tailEnd/>
          </a:ln>
        </p:spPr>
        <p:txBody>
          <a:bodyPr/>
          <a:lstStyle/>
          <a:p>
            <a:endParaRPr lang="en-US"/>
          </a:p>
        </p:txBody>
      </p:sp>
      <p:sp>
        <p:nvSpPr>
          <p:cNvPr id="7245" name="Line 125"/>
          <p:cNvSpPr>
            <a:spLocks noChangeShapeType="1"/>
          </p:cNvSpPr>
          <p:nvPr/>
        </p:nvSpPr>
        <p:spPr bwMode="auto">
          <a:xfrm>
            <a:off x="838200" y="3338513"/>
            <a:ext cx="1588" cy="366712"/>
          </a:xfrm>
          <a:prstGeom prst="line">
            <a:avLst/>
          </a:prstGeom>
          <a:noFill/>
          <a:ln w="0">
            <a:solidFill>
              <a:srgbClr val="000000"/>
            </a:solidFill>
            <a:round/>
            <a:headEnd/>
            <a:tailEnd/>
          </a:ln>
        </p:spPr>
        <p:txBody>
          <a:bodyPr/>
          <a:lstStyle/>
          <a:p>
            <a:endParaRPr lang="en-US"/>
          </a:p>
        </p:txBody>
      </p:sp>
      <p:sp>
        <p:nvSpPr>
          <p:cNvPr id="7246" name="Line 127"/>
          <p:cNvSpPr>
            <a:spLocks noChangeShapeType="1"/>
          </p:cNvSpPr>
          <p:nvPr/>
        </p:nvSpPr>
        <p:spPr bwMode="auto">
          <a:xfrm>
            <a:off x="838200" y="3705225"/>
            <a:ext cx="11113" cy="1588"/>
          </a:xfrm>
          <a:prstGeom prst="line">
            <a:avLst/>
          </a:prstGeom>
          <a:noFill/>
          <a:ln w="0">
            <a:solidFill>
              <a:srgbClr val="000000"/>
            </a:solidFill>
            <a:round/>
            <a:headEnd/>
            <a:tailEnd/>
          </a:ln>
        </p:spPr>
        <p:txBody>
          <a:bodyPr/>
          <a:lstStyle/>
          <a:p>
            <a:endParaRPr lang="en-US"/>
          </a:p>
        </p:txBody>
      </p:sp>
      <p:sp>
        <p:nvSpPr>
          <p:cNvPr id="7247" name="Line 128"/>
          <p:cNvSpPr>
            <a:spLocks noChangeShapeType="1"/>
          </p:cNvSpPr>
          <p:nvPr/>
        </p:nvSpPr>
        <p:spPr bwMode="auto">
          <a:xfrm>
            <a:off x="838200" y="3705225"/>
            <a:ext cx="1588" cy="12700"/>
          </a:xfrm>
          <a:prstGeom prst="line">
            <a:avLst/>
          </a:prstGeom>
          <a:noFill/>
          <a:ln w="0">
            <a:solidFill>
              <a:srgbClr val="000000"/>
            </a:solidFill>
            <a:round/>
            <a:headEnd/>
            <a:tailEnd/>
          </a:ln>
        </p:spPr>
        <p:txBody>
          <a:bodyPr/>
          <a:lstStyle/>
          <a:p>
            <a:endParaRPr lang="en-US"/>
          </a:p>
        </p:txBody>
      </p:sp>
      <p:sp>
        <p:nvSpPr>
          <p:cNvPr id="7248" name="Line 130"/>
          <p:cNvSpPr>
            <a:spLocks noChangeShapeType="1"/>
          </p:cNvSpPr>
          <p:nvPr/>
        </p:nvSpPr>
        <p:spPr bwMode="auto">
          <a:xfrm>
            <a:off x="838200" y="3705225"/>
            <a:ext cx="11113" cy="1588"/>
          </a:xfrm>
          <a:prstGeom prst="line">
            <a:avLst/>
          </a:prstGeom>
          <a:noFill/>
          <a:ln w="0">
            <a:solidFill>
              <a:srgbClr val="000000"/>
            </a:solidFill>
            <a:round/>
            <a:headEnd/>
            <a:tailEnd/>
          </a:ln>
        </p:spPr>
        <p:txBody>
          <a:bodyPr/>
          <a:lstStyle/>
          <a:p>
            <a:endParaRPr lang="en-US"/>
          </a:p>
        </p:txBody>
      </p:sp>
      <p:sp>
        <p:nvSpPr>
          <p:cNvPr id="7249" name="Line 131"/>
          <p:cNvSpPr>
            <a:spLocks noChangeShapeType="1"/>
          </p:cNvSpPr>
          <p:nvPr/>
        </p:nvSpPr>
        <p:spPr bwMode="auto">
          <a:xfrm>
            <a:off x="838200" y="3705225"/>
            <a:ext cx="1588" cy="12700"/>
          </a:xfrm>
          <a:prstGeom prst="line">
            <a:avLst/>
          </a:prstGeom>
          <a:noFill/>
          <a:ln w="0">
            <a:solidFill>
              <a:srgbClr val="000000"/>
            </a:solidFill>
            <a:round/>
            <a:headEnd/>
            <a:tailEnd/>
          </a:ln>
        </p:spPr>
        <p:txBody>
          <a:bodyPr/>
          <a:lstStyle/>
          <a:p>
            <a:endParaRPr lang="en-US"/>
          </a:p>
        </p:txBody>
      </p:sp>
      <p:sp>
        <p:nvSpPr>
          <p:cNvPr id="7250" name="Line 133"/>
          <p:cNvSpPr>
            <a:spLocks noChangeShapeType="1"/>
          </p:cNvSpPr>
          <p:nvPr/>
        </p:nvSpPr>
        <p:spPr bwMode="auto">
          <a:xfrm>
            <a:off x="849313" y="3705225"/>
            <a:ext cx="2257425" cy="1588"/>
          </a:xfrm>
          <a:prstGeom prst="line">
            <a:avLst/>
          </a:prstGeom>
          <a:noFill/>
          <a:ln w="0">
            <a:solidFill>
              <a:srgbClr val="000000"/>
            </a:solidFill>
            <a:round/>
            <a:headEnd/>
            <a:tailEnd/>
          </a:ln>
        </p:spPr>
        <p:txBody>
          <a:bodyPr/>
          <a:lstStyle/>
          <a:p>
            <a:endParaRPr lang="en-US"/>
          </a:p>
        </p:txBody>
      </p:sp>
      <p:sp>
        <p:nvSpPr>
          <p:cNvPr id="7251" name="Line 140"/>
          <p:cNvSpPr>
            <a:spLocks noChangeShapeType="1"/>
          </p:cNvSpPr>
          <p:nvPr/>
        </p:nvSpPr>
        <p:spPr bwMode="auto">
          <a:xfrm>
            <a:off x="3117850" y="3705225"/>
            <a:ext cx="2235200" cy="1588"/>
          </a:xfrm>
          <a:prstGeom prst="line">
            <a:avLst/>
          </a:prstGeom>
          <a:noFill/>
          <a:ln w="0">
            <a:solidFill>
              <a:srgbClr val="000000"/>
            </a:solidFill>
            <a:round/>
            <a:headEnd/>
            <a:tailEnd/>
          </a:ln>
        </p:spPr>
        <p:txBody>
          <a:bodyPr/>
          <a:lstStyle/>
          <a:p>
            <a:endParaRPr lang="en-US"/>
          </a:p>
        </p:txBody>
      </p:sp>
      <p:sp>
        <p:nvSpPr>
          <p:cNvPr id="7252" name="Rectangle 141"/>
          <p:cNvSpPr>
            <a:spLocks noChangeArrowheads="1"/>
          </p:cNvSpPr>
          <p:nvPr/>
        </p:nvSpPr>
        <p:spPr bwMode="auto">
          <a:xfrm>
            <a:off x="5353050" y="3338513"/>
            <a:ext cx="12700" cy="366712"/>
          </a:xfrm>
          <a:prstGeom prst="rect">
            <a:avLst/>
          </a:prstGeom>
          <a:solidFill>
            <a:srgbClr val="000000"/>
          </a:solidFill>
          <a:ln w="9525">
            <a:noFill/>
            <a:miter lim="800000"/>
            <a:headEnd/>
            <a:tailEnd/>
          </a:ln>
        </p:spPr>
        <p:txBody>
          <a:bodyPr/>
          <a:lstStyle/>
          <a:p>
            <a:endParaRPr lang="en-US"/>
          </a:p>
        </p:txBody>
      </p:sp>
      <p:sp>
        <p:nvSpPr>
          <p:cNvPr id="7253" name="Line 142"/>
          <p:cNvSpPr>
            <a:spLocks noChangeShapeType="1"/>
          </p:cNvSpPr>
          <p:nvPr/>
        </p:nvSpPr>
        <p:spPr bwMode="auto">
          <a:xfrm>
            <a:off x="5353050" y="3338513"/>
            <a:ext cx="1588" cy="366712"/>
          </a:xfrm>
          <a:prstGeom prst="line">
            <a:avLst/>
          </a:prstGeom>
          <a:noFill/>
          <a:ln w="0">
            <a:solidFill>
              <a:srgbClr val="000000"/>
            </a:solidFill>
            <a:round/>
            <a:headEnd/>
            <a:tailEnd/>
          </a:ln>
        </p:spPr>
        <p:txBody>
          <a:bodyPr/>
          <a:lstStyle/>
          <a:p>
            <a:endParaRPr lang="en-US"/>
          </a:p>
        </p:txBody>
      </p:sp>
      <p:sp>
        <p:nvSpPr>
          <p:cNvPr id="7254" name="Line 144"/>
          <p:cNvSpPr>
            <a:spLocks noChangeShapeType="1"/>
          </p:cNvSpPr>
          <p:nvPr/>
        </p:nvSpPr>
        <p:spPr bwMode="auto">
          <a:xfrm>
            <a:off x="5353050" y="3705225"/>
            <a:ext cx="12700" cy="1588"/>
          </a:xfrm>
          <a:prstGeom prst="line">
            <a:avLst/>
          </a:prstGeom>
          <a:noFill/>
          <a:ln w="0">
            <a:solidFill>
              <a:srgbClr val="000000"/>
            </a:solidFill>
            <a:round/>
            <a:headEnd/>
            <a:tailEnd/>
          </a:ln>
        </p:spPr>
        <p:txBody>
          <a:bodyPr/>
          <a:lstStyle/>
          <a:p>
            <a:endParaRPr lang="en-US"/>
          </a:p>
        </p:txBody>
      </p:sp>
      <p:sp>
        <p:nvSpPr>
          <p:cNvPr id="7255" name="Line 145"/>
          <p:cNvSpPr>
            <a:spLocks noChangeShapeType="1"/>
          </p:cNvSpPr>
          <p:nvPr/>
        </p:nvSpPr>
        <p:spPr bwMode="auto">
          <a:xfrm>
            <a:off x="5353050" y="3705225"/>
            <a:ext cx="1588" cy="12700"/>
          </a:xfrm>
          <a:prstGeom prst="line">
            <a:avLst/>
          </a:prstGeom>
          <a:noFill/>
          <a:ln w="0">
            <a:solidFill>
              <a:srgbClr val="000000"/>
            </a:solidFill>
            <a:round/>
            <a:headEnd/>
            <a:tailEnd/>
          </a:ln>
        </p:spPr>
        <p:txBody>
          <a:bodyPr/>
          <a:lstStyle/>
          <a:p>
            <a:endParaRPr lang="en-US"/>
          </a:p>
        </p:txBody>
      </p:sp>
      <p:sp>
        <p:nvSpPr>
          <p:cNvPr id="7256" name="Line 147"/>
          <p:cNvSpPr>
            <a:spLocks noChangeShapeType="1"/>
          </p:cNvSpPr>
          <p:nvPr/>
        </p:nvSpPr>
        <p:spPr bwMode="auto">
          <a:xfrm>
            <a:off x="5365750" y="3705225"/>
            <a:ext cx="2940050" cy="1588"/>
          </a:xfrm>
          <a:prstGeom prst="line">
            <a:avLst/>
          </a:prstGeom>
          <a:noFill/>
          <a:ln w="0">
            <a:solidFill>
              <a:srgbClr val="000000"/>
            </a:solidFill>
            <a:round/>
            <a:headEnd/>
            <a:tailEnd/>
          </a:ln>
        </p:spPr>
        <p:txBody>
          <a:bodyPr/>
          <a:lstStyle/>
          <a:p>
            <a:endParaRPr lang="en-US"/>
          </a:p>
        </p:txBody>
      </p:sp>
      <p:sp>
        <p:nvSpPr>
          <p:cNvPr id="7257" name="Line 149"/>
          <p:cNvSpPr>
            <a:spLocks noChangeShapeType="1"/>
          </p:cNvSpPr>
          <p:nvPr/>
        </p:nvSpPr>
        <p:spPr bwMode="auto">
          <a:xfrm>
            <a:off x="8305800" y="3338513"/>
            <a:ext cx="0" cy="366712"/>
          </a:xfrm>
          <a:prstGeom prst="line">
            <a:avLst/>
          </a:prstGeom>
          <a:noFill/>
          <a:ln w="0">
            <a:solidFill>
              <a:srgbClr val="000000"/>
            </a:solidFill>
            <a:round/>
            <a:headEnd/>
            <a:tailEnd/>
          </a:ln>
        </p:spPr>
        <p:txBody>
          <a:bodyPr/>
          <a:lstStyle/>
          <a:p>
            <a:endParaRPr lang="en-US"/>
          </a:p>
        </p:txBody>
      </p:sp>
      <p:sp>
        <p:nvSpPr>
          <p:cNvPr id="7258" name="Line 151"/>
          <p:cNvSpPr>
            <a:spLocks noChangeShapeType="1"/>
          </p:cNvSpPr>
          <p:nvPr/>
        </p:nvSpPr>
        <p:spPr bwMode="auto">
          <a:xfrm>
            <a:off x="8305800" y="3705225"/>
            <a:ext cx="11113" cy="1588"/>
          </a:xfrm>
          <a:prstGeom prst="line">
            <a:avLst/>
          </a:prstGeom>
          <a:noFill/>
          <a:ln w="0">
            <a:solidFill>
              <a:srgbClr val="000000"/>
            </a:solidFill>
            <a:round/>
            <a:headEnd/>
            <a:tailEnd/>
          </a:ln>
        </p:spPr>
        <p:txBody>
          <a:bodyPr/>
          <a:lstStyle/>
          <a:p>
            <a:endParaRPr lang="en-US"/>
          </a:p>
        </p:txBody>
      </p:sp>
      <p:sp>
        <p:nvSpPr>
          <p:cNvPr id="7259" name="Line 152"/>
          <p:cNvSpPr>
            <a:spLocks noChangeShapeType="1"/>
          </p:cNvSpPr>
          <p:nvPr/>
        </p:nvSpPr>
        <p:spPr bwMode="auto">
          <a:xfrm>
            <a:off x="8305800" y="3705225"/>
            <a:ext cx="0" cy="12700"/>
          </a:xfrm>
          <a:prstGeom prst="line">
            <a:avLst/>
          </a:prstGeom>
          <a:noFill/>
          <a:ln w="0">
            <a:solidFill>
              <a:srgbClr val="000000"/>
            </a:solidFill>
            <a:round/>
            <a:headEnd/>
            <a:tailEnd/>
          </a:ln>
        </p:spPr>
        <p:txBody>
          <a:bodyPr/>
          <a:lstStyle/>
          <a:p>
            <a:endParaRPr lang="en-US"/>
          </a:p>
        </p:txBody>
      </p:sp>
      <p:sp>
        <p:nvSpPr>
          <p:cNvPr id="7260" name="Line 154"/>
          <p:cNvSpPr>
            <a:spLocks noChangeShapeType="1"/>
          </p:cNvSpPr>
          <p:nvPr/>
        </p:nvSpPr>
        <p:spPr bwMode="auto">
          <a:xfrm>
            <a:off x="8305800" y="3705225"/>
            <a:ext cx="11113" cy="1588"/>
          </a:xfrm>
          <a:prstGeom prst="line">
            <a:avLst/>
          </a:prstGeom>
          <a:noFill/>
          <a:ln w="0">
            <a:solidFill>
              <a:srgbClr val="000000"/>
            </a:solidFill>
            <a:round/>
            <a:headEnd/>
            <a:tailEnd/>
          </a:ln>
        </p:spPr>
        <p:txBody>
          <a:bodyPr/>
          <a:lstStyle/>
          <a:p>
            <a:endParaRPr lang="en-US"/>
          </a:p>
        </p:txBody>
      </p:sp>
      <p:sp>
        <p:nvSpPr>
          <p:cNvPr id="7261" name="Line 155"/>
          <p:cNvSpPr>
            <a:spLocks noChangeShapeType="1"/>
          </p:cNvSpPr>
          <p:nvPr/>
        </p:nvSpPr>
        <p:spPr bwMode="auto">
          <a:xfrm>
            <a:off x="8305800" y="3705225"/>
            <a:ext cx="0" cy="12700"/>
          </a:xfrm>
          <a:prstGeom prst="line">
            <a:avLst/>
          </a:prstGeom>
          <a:noFill/>
          <a:ln w="0">
            <a:solidFill>
              <a:srgbClr val="000000"/>
            </a:solidFill>
            <a:round/>
            <a:headEnd/>
            <a:tailEnd/>
          </a:ln>
        </p:spPr>
        <p:txBody>
          <a:bodyPr/>
          <a:lstStyle/>
          <a:p>
            <a:endParaRPr lang="en-US"/>
          </a:p>
        </p:txBody>
      </p:sp>
      <p:sp>
        <p:nvSpPr>
          <p:cNvPr id="7262" name="Text Box 156"/>
          <p:cNvSpPr txBox="1">
            <a:spLocks noChangeArrowheads="1"/>
          </p:cNvSpPr>
          <p:nvPr/>
        </p:nvSpPr>
        <p:spPr bwMode="auto">
          <a:xfrm>
            <a:off x="711200" y="4343400"/>
            <a:ext cx="7924800" cy="1552575"/>
          </a:xfrm>
          <a:prstGeom prst="rect">
            <a:avLst/>
          </a:prstGeom>
          <a:noFill/>
          <a:ln w="9525">
            <a:noFill/>
            <a:miter lim="800000"/>
            <a:headEnd/>
            <a:tailEnd/>
          </a:ln>
        </p:spPr>
        <p:txBody>
          <a:bodyPr>
            <a:spAutoFit/>
          </a:bodyPr>
          <a:lstStyle/>
          <a:p>
            <a:pPr>
              <a:spcBef>
                <a:spcPct val="50000"/>
              </a:spcBef>
            </a:pPr>
            <a:r>
              <a:rPr lang="en-US"/>
              <a:t>EmpDegrees is a multi-valued field:</a:t>
            </a:r>
          </a:p>
          <a:p>
            <a:pPr lvl="1">
              <a:spcBef>
                <a:spcPct val="50000"/>
              </a:spcBef>
            </a:pPr>
            <a:r>
              <a:rPr lang="en-US"/>
              <a:t>employee 679 has two degrees: </a:t>
            </a:r>
            <a:r>
              <a:rPr lang="en-US" i="1"/>
              <a:t>BSc</a:t>
            </a:r>
            <a:r>
              <a:rPr lang="en-US"/>
              <a:t> and </a:t>
            </a:r>
            <a:r>
              <a:rPr lang="en-US" i="1"/>
              <a:t>MSc </a:t>
            </a:r>
          </a:p>
          <a:p>
            <a:pPr lvl="1">
              <a:spcBef>
                <a:spcPct val="50000"/>
              </a:spcBef>
            </a:pPr>
            <a:r>
              <a:rPr lang="en-US"/>
              <a:t>employee 333 has three degrees:</a:t>
            </a:r>
            <a:r>
              <a:rPr lang="en-US" i="1"/>
              <a:t> BA, BSc, PhD</a:t>
            </a:r>
            <a:endParaRPr lang="en-US"/>
          </a:p>
        </p:txBody>
      </p:sp>
      <p:sp>
        <p:nvSpPr>
          <p:cNvPr id="7263" name="Line 158"/>
          <p:cNvSpPr>
            <a:spLocks noChangeShapeType="1"/>
          </p:cNvSpPr>
          <p:nvPr/>
        </p:nvSpPr>
        <p:spPr bwMode="auto">
          <a:xfrm>
            <a:off x="3124200" y="2230438"/>
            <a:ext cx="0" cy="14478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CA" b="1" smtClean="0">
                <a:latin typeface="Arial" pitchFamily="34" charset="0"/>
              </a:rPr>
              <a:t>First Normal Form</a:t>
            </a:r>
            <a:endParaRPr lang="en-US" b="1" smtClean="0">
              <a:latin typeface="Arial" pitchFamily="34" charset="0"/>
            </a:endParaRPr>
          </a:p>
        </p:txBody>
      </p:sp>
      <p:sp>
        <p:nvSpPr>
          <p:cNvPr id="10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rPr>
              <a:t>91.2914</a:t>
            </a:r>
          </a:p>
        </p:txBody>
      </p:sp>
      <p:sp>
        <p:nvSpPr>
          <p:cNvPr id="110" name="Slide Number Placeholder 4"/>
          <p:cNvSpPr>
            <a:spLocks noGrp="1"/>
          </p:cNvSpPr>
          <p:nvPr>
            <p:ph type="sldNum" sz="quarter" idx="12"/>
          </p:nvPr>
        </p:nvSpPr>
        <p:spPr/>
        <p:txBody>
          <a:bodyPr/>
          <a:lstStyle/>
          <a:p>
            <a:pPr>
              <a:defRPr/>
            </a:pPr>
            <a:fld id="{853BE73F-629B-4960-A468-E2CAF40607FA}" type="slidenum">
              <a:rPr lang="en-US"/>
              <a:pPr>
                <a:defRPr/>
              </a:pPr>
              <a:t>14</a:t>
            </a:fld>
            <a:endParaRPr lang="en-US"/>
          </a:p>
        </p:txBody>
      </p:sp>
      <p:sp>
        <p:nvSpPr>
          <p:cNvPr id="8197" name="Text Box 3"/>
          <p:cNvSpPr txBox="1">
            <a:spLocks noChangeArrowheads="1"/>
          </p:cNvSpPr>
          <p:nvPr/>
        </p:nvSpPr>
        <p:spPr bwMode="auto">
          <a:xfrm>
            <a:off x="914400" y="4343400"/>
            <a:ext cx="7391400" cy="1187450"/>
          </a:xfrm>
          <a:prstGeom prst="rect">
            <a:avLst/>
          </a:prstGeom>
          <a:noFill/>
          <a:ln w="9525">
            <a:noFill/>
            <a:miter lim="800000"/>
            <a:headEnd/>
            <a:tailEnd/>
          </a:ln>
        </p:spPr>
        <p:txBody>
          <a:bodyPr>
            <a:spAutoFit/>
          </a:bodyPr>
          <a:lstStyle/>
          <a:p>
            <a:pPr>
              <a:spcBef>
                <a:spcPts val="1200"/>
              </a:spcBef>
              <a:spcAft>
                <a:spcPts val="1200"/>
              </a:spcAft>
            </a:pPr>
            <a:r>
              <a:rPr lang="en-US" dirty="0">
                <a:latin typeface="Arial" pitchFamily="34" charset="0"/>
              </a:rPr>
              <a:t>To obtain 1NF relations we must, without loss of information, replace the above with two relations - see next slide</a:t>
            </a:r>
          </a:p>
        </p:txBody>
      </p:sp>
      <p:grpSp>
        <p:nvGrpSpPr>
          <p:cNvPr id="2" name="Group 210"/>
          <p:cNvGrpSpPr>
            <a:grpSpLocks/>
          </p:cNvGrpSpPr>
          <p:nvPr/>
        </p:nvGrpSpPr>
        <p:grpSpPr bwMode="auto">
          <a:xfrm>
            <a:off x="838200" y="2058987"/>
            <a:ext cx="7467600" cy="1522413"/>
            <a:chOff x="235" y="760"/>
            <a:chExt cx="5057" cy="959"/>
          </a:xfrm>
        </p:grpSpPr>
        <p:sp>
          <p:nvSpPr>
            <p:cNvPr id="8199" name="Rectangle 4"/>
            <p:cNvSpPr>
              <a:spLocks noChangeArrowheads="1"/>
            </p:cNvSpPr>
            <p:nvPr/>
          </p:nvSpPr>
          <p:spPr bwMode="auto">
            <a:xfrm>
              <a:off x="242" y="768"/>
              <a:ext cx="1527" cy="226"/>
            </a:xfrm>
            <a:prstGeom prst="rect">
              <a:avLst/>
            </a:prstGeom>
            <a:solidFill>
              <a:srgbClr val="D9D9D9"/>
            </a:solidFill>
            <a:ln w="9525">
              <a:noFill/>
              <a:miter lim="800000"/>
              <a:headEnd/>
              <a:tailEnd/>
            </a:ln>
          </p:spPr>
          <p:txBody>
            <a:bodyPr/>
            <a:lstStyle/>
            <a:p>
              <a:endParaRPr lang="en-US"/>
            </a:p>
          </p:txBody>
        </p:sp>
        <p:sp>
          <p:nvSpPr>
            <p:cNvPr id="8200" name="Rectangle 5"/>
            <p:cNvSpPr>
              <a:spLocks noChangeArrowheads="1"/>
            </p:cNvSpPr>
            <p:nvPr/>
          </p:nvSpPr>
          <p:spPr bwMode="auto">
            <a:xfrm>
              <a:off x="592" y="768"/>
              <a:ext cx="895" cy="240"/>
            </a:xfrm>
            <a:prstGeom prst="rect">
              <a:avLst/>
            </a:prstGeom>
            <a:noFill/>
            <a:ln w="9525">
              <a:noFill/>
              <a:miter lim="800000"/>
              <a:headEnd/>
              <a:tailEnd/>
            </a:ln>
          </p:spPr>
          <p:txBody>
            <a:bodyPr wrap="none" lIns="0" tIns="0" rIns="0" bIns="0">
              <a:spAutoFit/>
            </a:bodyPr>
            <a:lstStyle/>
            <a:p>
              <a:r>
                <a:rPr lang="en-US" sz="2500" b="1">
                  <a:solidFill>
                    <a:srgbClr val="000000"/>
                  </a:solidFill>
                </a:rPr>
                <a:t>EmpNum</a:t>
              </a:r>
              <a:endParaRPr lang="en-US"/>
            </a:p>
          </p:txBody>
        </p:sp>
        <p:sp>
          <p:nvSpPr>
            <p:cNvPr id="8201" name="Rectangle 6"/>
            <p:cNvSpPr>
              <a:spLocks noChangeArrowheads="1"/>
            </p:cNvSpPr>
            <p:nvPr/>
          </p:nvSpPr>
          <p:spPr bwMode="auto">
            <a:xfrm>
              <a:off x="592" y="971"/>
              <a:ext cx="819" cy="19"/>
            </a:xfrm>
            <a:prstGeom prst="rect">
              <a:avLst/>
            </a:prstGeom>
            <a:solidFill>
              <a:srgbClr val="000000"/>
            </a:solidFill>
            <a:ln w="9525">
              <a:noFill/>
              <a:miter lim="800000"/>
              <a:headEnd/>
              <a:tailEnd/>
            </a:ln>
          </p:spPr>
          <p:txBody>
            <a:bodyPr/>
            <a:lstStyle/>
            <a:p>
              <a:endParaRPr lang="en-US"/>
            </a:p>
          </p:txBody>
        </p:sp>
        <p:sp>
          <p:nvSpPr>
            <p:cNvPr id="8202" name="Rectangle 7"/>
            <p:cNvSpPr>
              <a:spLocks noChangeArrowheads="1"/>
            </p:cNvSpPr>
            <p:nvPr/>
          </p:nvSpPr>
          <p:spPr bwMode="auto">
            <a:xfrm>
              <a:off x="1777" y="768"/>
              <a:ext cx="1511" cy="226"/>
            </a:xfrm>
            <a:prstGeom prst="rect">
              <a:avLst/>
            </a:prstGeom>
            <a:solidFill>
              <a:srgbClr val="D9D9D9"/>
            </a:solidFill>
            <a:ln w="9525">
              <a:noFill/>
              <a:miter lim="800000"/>
              <a:headEnd/>
              <a:tailEnd/>
            </a:ln>
          </p:spPr>
          <p:txBody>
            <a:bodyPr/>
            <a:lstStyle/>
            <a:p>
              <a:endParaRPr lang="en-US"/>
            </a:p>
          </p:txBody>
        </p:sp>
        <p:sp>
          <p:nvSpPr>
            <p:cNvPr id="8203" name="Rectangle 8"/>
            <p:cNvSpPr>
              <a:spLocks noChangeArrowheads="1"/>
            </p:cNvSpPr>
            <p:nvPr/>
          </p:nvSpPr>
          <p:spPr bwMode="auto">
            <a:xfrm>
              <a:off x="2064" y="768"/>
              <a:ext cx="1014" cy="240"/>
            </a:xfrm>
            <a:prstGeom prst="rect">
              <a:avLst/>
            </a:prstGeom>
            <a:noFill/>
            <a:ln w="9525">
              <a:noFill/>
              <a:miter lim="800000"/>
              <a:headEnd/>
              <a:tailEnd/>
            </a:ln>
          </p:spPr>
          <p:txBody>
            <a:bodyPr wrap="none" lIns="0" tIns="0" rIns="0" bIns="0">
              <a:spAutoFit/>
            </a:bodyPr>
            <a:lstStyle/>
            <a:p>
              <a:r>
                <a:rPr lang="en-US" sz="2500" b="1">
                  <a:solidFill>
                    <a:srgbClr val="010000"/>
                  </a:solidFill>
                </a:rPr>
                <a:t>EmpPhone</a:t>
              </a:r>
              <a:endParaRPr lang="en-US"/>
            </a:p>
          </p:txBody>
        </p:sp>
        <p:sp>
          <p:nvSpPr>
            <p:cNvPr id="8204" name="Rectangle 9"/>
            <p:cNvSpPr>
              <a:spLocks noChangeArrowheads="1"/>
            </p:cNvSpPr>
            <p:nvPr/>
          </p:nvSpPr>
          <p:spPr bwMode="auto">
            <a:xfrm>
              <a:off x="3296" y="768"/>
              <a:ext cx="1988" cy="226"/>
            </a:xfrm>
            <a:prstGeom prst="rect">
              <a:avLst/>
            </a:prstGeom>
            <a:solidFill>
              <a:srgbClr val="D9D9D9"/>
            </a:solidFill>
            <a:ln w="9525">
              <a:noFill/>
              <a:miter lim="800000"/>
              <a:headEnd/>
              <a:tailEnd/>
            </a:ln>
          </p:spPr>
          <p:txBody>
            <a:bodyPr/>
            <a:lstStyle/>
            <a:p>
              <a:endParaRPr lang="en-US"/>
            </a:p>
          </p:txBody>
        </p:sp>
        <p:sp>
          <p:nvSpPr>
            <p:cNvPr id="8205" name="Rectangle 10"/>
            <p:cNvSpPr>
              <a:spLocks noChangeArrowheads="1"/>
            </p:cNvSpPr>
            <p:nvPr/>
          </p:nvSpPr>
          <p:spPr bwMode="auto">
            <a:xfrm>
              <a:off x="3749" y="768"/>
              <a:ext cx="1171" cy="240"/>
            </a:xfrm>
            <a:prstGeom prst="rect">
              <a:avLst/>
            </a:prstGeom>
            <a:noFill/>
            <a:ln w="9525">
              <a:noFill/>
              <a:miter lim="800000"/>
              <a:headEnd/>
              <a:tailEnd/>
            </a:ln>
          </p:spPr>
          <p:txBody>
            <a:bodyPr wrap="none" lIns="0" tIns="0" rIns="0" bIns="0">
              <a:spAutoFit/>
            </a:bodyPr>
            <a:lstStyle/>
            <a:p>
              <a:r>
                <a:rPr lang="en-US" sz="2500" b="1">
                  <a:solidFill>
                    <a:srgbClr val="010000"/>
                  </a:solidFill>
                </a:rPr>
                <a:t>EmpDegrees</a:t>
              </a:r>
              <a:endParaRPr lang="en-US"/>
            </a:p>
          </p:txBody>
        </p:sp>
        <p:sp>
          <p:nvSpPr>
            <p:cNvPr id="8206" name="Line 11"/>
            <p:cNvSpPr>
              <a:spLocks noChangeShapeType="1"/>
            </p:cNvSpPr>
            <p:nvPr/>
          </p:nvSpPr>
          <p:spPr bwMode="auto">
            <a:xfrm>
              <a:off x="235" y="760"/>
              <a:ext cx="7" cy="1"/>
            </a:xfrm>
            <a:prstGeom prst="line">
              <a:avLst/>
            </a:prstGeom>
            <a:noFill/>
            <a:ln w="0">
              <a:solidFill>
                <a:srgbClr val="000000"/>
              </a:solidFill>
              <a:round/>
              <a:headEnd/>
              <a:tailEnd/>
            </a:ln>
          </p:spPr>
          <p:txBody>
            <a:bodyPr/>
            <a:lstStyle/>
            <a:p>
              <a:endParaRPr lang="en-US"/>
            </a:p>
          </p:txBody>
        </p:sp>
        <p:sp>
          <p:nvSpPr>
            <p:cNvPr id="8207" name="Line 12"/>
            <p:cNvSpPr>
              <a:spLocks noChangeShapeType="1"/>
            </p:cNvSpPr>
            <p:nvPr/>
          </p:nvSpPr>
          <p:spPr bwMode="auto">
            <a:xfrm>
              <a:off x="235" y="760"/>
              <a:ext cx="1" cy="8"/>
            </a:xfrm>
            <a:prstGeom prst="line">
              <a:avLst/>
            </a:prstGeom>
            <a:noFill/>
            <a:ln w="0">
              <a:solidFill>
                <a:srgbClr val="000000"/>
              </a:solidFill>
              <a:round/>
              <a:headEnd/>
              <a:tailEnd/>
            </a:ln>
          </p:spPr>
          <p:txBody>
            <a:bodyPr/>
            <a:lstStyle/>
            <a:p>
              <a:endParaRPr lang="en-US"/>
            </a:p>
          </p:txBody>
        </p:sp>
        <p:sp>
          <p:nvSpPr>
            <p:cNvPr id="8208" name="Line 13"/>
            <p:cNvSpPr>
              <a:spLocks noChangeShapeType="1"/>
            </p:cNvSpPr>
            <p:nvPr/>
          </p:nvSpPr>
          <p:spPr bwMode="auto">
            <a:xfrm>
              <a:off x="235" y="760"/>
              <a:ext cx="7" cy="1"/>
            </a:xfrm>
            <a:prstGeom prst="line">
              <a:avLst/>
            </a:prstGeom>
            <a:noFill/>
            <a:ln w="0">
              <a:solidFill>
                <a:srgbClr val="000000"/>
              </a:solidFill>
              <a:round/>
              <a:headEnd/>
              <a:tailEnd/>
            </a:ln>
          </p:spPr>
          <p:txBody>
            <a:bodyPr/>
            <a:lstStyle/>
            <a:p>
              <a:endParaRPr lang="en-US"/>
            </a:p>
          </p:txBody>
        </p:sp>
        <p:sp>
          <p:nvSpPr>
            <p:cNvPr id="8209" name="Line 14"/>
            <p:cNvSpPr>
              <a:spLocks noChangeShapeType="1"/>
            </p:cNvSpPr>
            <p:nvPr/>
          </p:nvSpPr>
          <p:spPr bwMode="auto">
            <a:xfrm>
              <a:off x="235" y="760"/>
              <a:ext cx="1" cy="8"/>
            </a:xfrm>
            <a:prstGeom prst="line">
              <a:avLst/>
            </a:prstGeom>
            <a:noFill/>
            <a:ln w="0">
              <a:solidFill>
                <a:srgbClr val="000000"/>
              </a:solidFill>
              <a:round/>
              <a:headEnd/>
              <a:tailEnd/>
            </a:ln>
          </p:spPr>
          <p:txBody>
            <a:bodyPr/>
            <a:lstStyle/>
            <a:p>
              <a:endParaRPr lang="en-US"/>
            </a:p>
          </p:txBody>
        </p:sp>
        <p:sp>
          <p:nvSpPr>
            <p:cNvPr id="8210" name="Line 15"/>
            <p:cNvSpPr>
              <a:spLocks noChangeShapeType="1"/>
            </p:cNvSpPr>
            <p:nvPr/>
          </p:nvSpPr>
          <p:spPr bwMode="auto">
            <a:xfrm>
              <a:off x="242" y="760"/>
              <a:ext cx="1527" cy="1"/>
            </a:xfrm>
            <a:prstGeom prst="line">
              <a:avLst/>
            </a:prstGeom>
            <a:noFill/>
            <a:ln w="0">
              <a:solidFill>
                <a:srgbClr val="000000"/>
              </a:solidFill>
              <a:round/>
              <a:headEnd/>
              <a:tailEnd/>
            </a:ln>
          </p:spPr>
          <p:txBody>
            <a:bodyPr/>
            <a:lstStyle/>
            <a:p>
              <a:endParaRPr lang="en-US"/>
            </a:p>
          </p:txBody>
        </p:sp>
        <p:sp>
          <p:nvSpPr>
            <p:cNvPr id="8211" name="Line 16"/>
            <p:cNvSpPr>
              <a:spLocks noChangeShapeType="1"/>
            </p:cNvSpPr>
            <p:nvPr/>
          </p:nvSpPr>
          <p:spPr bwMode="auto">
            <a:xfrm>
              <a:off x="1769" y="760"/>
              <a:ext cx="8" cy="1"/>
            </a:xfrm>
            <a:prstGeom prst="line">
              <a:avLst/>
            </a:prstGeom>
            <a:noFill/>
            <a:ln w="0">
              <a:solidFill>
                <a:srgbClr val="000000"/>
              </a:solidFill>
              <a:round/>
              <a:headEnd/>
              <a:tailEnd/>
            </a:ln>
          </p:spPr>
          <p:txBody>
            <a:bodyPr/>
            <a:lstStyle/>
            <a:p>
              <a:endParaRPr lang="en-US"/>
            </a:p>
          </p:txBody>
        </p:sp>
        <p:sp>
          <p:nvSpPr>
            <p:cNvPr id="8212" name="Line 17"/>
            <p:cNvSpPr>
              <a:spLocks noChangeShapeType="1"/>
            </p:cNvSpPr>
            <p:nvPr/>
          </p:nvSpPr>
          <p:spPr bwMode="auto">
            <a:xfrm>
              <a:off x="1769" y="760"/>
              <a:ext cx="1" cy="8"/>
            </a:xfrm>
            <a:prstGeom prst="line">
              <a:avLst/>
            </a:prstGeom>
            <a:noFill/>
            <a:ln w="0">
              <a:solidFill>
                <a:srgbClr val="000000"/>
              </a:solidFill>
              <a:round/>
              <a:headEnd/>
              <a:tailEnd/>
            </a:ln>
          </p:spPr>
          <p:txBody>
            <a:bodyPr/>
            <a:lstStyle/>
            <a:p>
              <a:endParaRPr lang="en-US"/>
            </a:p>
          </p:txBody>
        </p:sp>
        <p:sp>
          <p:nvSpPr>
            <p:cNvPr id="8213" name="Line 18"/>
            <p:cNvSpPr>
              <a:spLocks noChangeShapeType="1"/>
            </p:cNvSpPr>
            <p:nvPr/>
          </p:nvSpPr>
          <p:spPr bwMode="auto">
            <a:xfrm>
              <a:off x="1777" y="760"/>
              <a:ext cx="1511" cy="1"/>
            </a:xfrm>
            <a:prstGeom prst="line">
              <a:avLst/>
            </a:prstGeom>
            <a:noFill/>
            <a:ln w="0">
              <a:solidFill>
                <a:srgbClr val="000000"/>
              </a:solidFill>
              <a:round/>
              <a:headEnd/>
              <a:tailEnd/>
            </a:ln>
          </p:spPr>
          <p:txBody>
            <a:bodyPr/>
            <a:lstStyle/>
            <a:p>
              <a:endParaRPr lang="en-US"/>
            </a:p>
          </p:txBody>
        </p:sp>
        <p:sp>
          <p:nvSpPr>
            <p:cNvPr id="8214" name="Line 19"/>
            <p:cNvSpPr>
              <a:spLocks noChangeShapeType="1"/>
            </p:cNvSpPr>
            <p:nvPr/>
          </p:nvSpPr>
          <p:spPr bwMode="auto">
            <a:xfrm>
              <a:off x="3288" y="760"/>
              <a:ext cx="8" cy="1"/>
            </a:xfrm>
            <a:prstGeom prst="line">
              <a:avLst/>
            </a:prstGeom>
            <a:noFill/>
            <a:ln w="0">
              <a:solidFill>
                <a:srgbClr val="000000"/>
              </a:solidFill>
              <a:round/>
              <a:headEnd/>
              <a:tailEnd/>
            </a:ln>
          </p:spPr>
          <p:txBody>
            <a:bodyPr/>
            <a:lstStyle/>
            <a:p>
              <a:endParaRPr lang="en-US"/>
            </a:p>
          </p:txBody>
        </p:sp>
        <p:sp>
          <p:nvSpPr>
            <p:cNvPr id="8215" name="Line 20"/>
            <p:cNvSpPr>
              <a:spLocks noChangeShapeType="1"/>
            </p:cNvSpPr>
            <p:nvPr/>
          </p:nvSpPr>
          <p:spPr bwMode="auto">
            <a:xfrm>
              <a:off x="3288" y="760"/>
              <a:ext cx="1" cy="8"/>
            </a:xfrm>
            <a:prstGeom prst="line">
              <a:avLst/>
            </a:prstGeom>
            <a:noFill/>
            <a:ln w="0">
              <a:solidFill>
                <a:srgbClr val="000000"/>
              </a:solidFill>
              <a:round/>
              <a:headEnd/>
              <a:tailEnd/>
            </a:ln>
          </p:spPr>
          <p:txBody>
            <a:bodyPr/>
            <a:lstStyle/>
            <a:p>
              <a:endParaRPr lang="en-US"/>
            </a:p>
          </p:txBody>
        </p:sp>
        <p:sp>
          <p:nvSpPr>
            <p:cNvPr id="8216" name="Line 21"/>
            <p:cNvSpPr>
              <a:spLocks noChangeShapeType="1"/>
            </p:cNvSpPr>
            <p:nvPr/>
          </p:nvSpPr>
          <p:spPr bwMode="auto">
            <a:xfrm>
              <a:off x="3296" y="760"/>
              <a:ext cx="1988" cy="1"/>
            </a:xfrm>
            <a:prstGeom prst="line">
              <a:avLst/>
            </a:prstGeom>
            <a:noFill/>
            <a:ln w="0">
              <a:solidFill>
                <a:srgbClr val="000000"/>
              </a:solidFill>
              <a:round/>
              <a:headEnd/>
              <a:tailEnd/>
            </a:ln>
          </p:spPr>
          <p:txBody>
            <a:bodyPr/>
            <a:lstStyle/>
            <a:p>
              <a:endParaRPr lang="en-US"/>
            </a:p>
          </p:txBody>
        </p:sp>
        <p:sp>
          <p:nvSpPr>
            <p:cNvPr id="8217" name="Line 22"/>
            <p:cNvSpPr>
              <a:spLocks noChangeShapeType="1"/>
            </p:cNvSpPr>
            <p:nvPr/>
          </p:nvSpPr>
          <p:spPr bwMode="auto">
            <a:xfrm>
              <a:off x="5284" y="760"/>
              <a:ext cx="8" cy="1"/>
            </a:xfrm>
            <a:prstGeom prst="line">
              <a:avLst/>
            </a:prstGeom>
            <a:noFill/>
            <a:ln w="0">
              <a:solidFill>
                <a:srgbClr val="000000"/>
              </a:solidFill>
              <a:round/>
              <a:headEnd/>
              <a:tailEnd/>
            </a:ln>
          </p:spPr>
          <p:txBody>
            <a:bodyPr/>
            <a:lstStyle/>
            <a:p>
              <a:endParaRPr lang="en-US"/>
            </a:p>
          </p:txBody>
        </p:sp>
        <p:sp>
          <p:nvSpPr>
            <p:cNvPr id="8218" name="Line 23"/>
            <p:cNvSpPr>
              <a:spLocks noChangeShapeType="1"/>
            </p:cNvSpPr>
            <p:nvPr/>
          </p:nvSpPr>
          <p:spPr bwMode="auto">
            <a:xfrm>
              <a:off x="5284" y="760"/>
              <a:ext cx="1" cy="8"/>
            </a:xfrm>
            <a:prstGeom prst="line">
              <a:avLst/>
            </a:prstGeom>
            <a:noFill/>
            <a:ln w="0">
              <a:solidFill>
                <a:srgbClr val="000000"/>
              </a:solidFill>
              <a:round/>
              <a:headEnd/>
              <a:tailEnd/>
            </a:ln>
          </p:spPr>
          <p:txBody>
            <a:bodyPr/>
            <a:lstStyle/>
            <a:p>
              <a:endParaRPr lang="en-US"/>
            </a:p>
          </p:txBody>
        </p:sp>
        <p:sp>
          <p:nvSpPr>
            <p:cNvPr id="8219" name="Line 24"/>
            <p:cNvSpPr>
              <a:spLocks noChangeShapeType="1"/>
            </p:cNvSpPr>
            <p:nvPr/>
          </p:nvSpPr>
          <p:spPr bwMode="auto">
            <a:xfrm>
              <a:off x="5284" y="760"/>
              <a:ext cx="8" cy="1"/>
            </a:xfrm>
            <a:prstGeom prst="line">
              <a:avLst/>
            </a:prstGeom>
            <a:noFill/>
            <a:ln w="0">
              <a:solidFill>
                <a:srgbClr val="000000"/>
              </a:solidFill>
              <a:round/>
              <a:headEnd/>
              <a:tailEnd/>
            </a:ln>
          </p:spPr>
          <p:txBody>
            <a:bodyPr/>
            <a:lstStyle/>
            <a:p>
              <a:endParaRPr lang="en-US"/>
            </a:p>
          </p:txBody>
        </p:sp>
        <p:sp>
          <p:nvSpPr>
            <p:cNvPr id="8220" name="Line 25"/>
            <p:cNvSpPr>
              <a:spLocks noChangeShapeType="1"/>
            </p:cNvSpPr>
            <p:nvPr/>
          </p:nvSpPr>
          <p:spPr bwMode="auto">
            <a:xfrm>
              <a:off x="5284" y="760"/>
              <a:ext cx="1" cy="8"/>
            </a:xfrm>
            <a:prstGeom prst="line">
              <a:avLst/>
            </a:prstGeom>
            <a:noFill/>
            <a:ln w="0">
              <a:solidFill>
                <a:srgbClr val="000000"/>
              </a:solidFill>
              <a:round/>
              <a:headEnd/>
              <a:tailEnd/>
            </a:ln>
          </p:spPr>
          <p:txBody>
            <a:bodyPr/>
            <a:lstStyle/>
            <a:p>
              <a:endParaRPr lang="en-US"/>
            </a:p>
          </p:txBody>
        </p:sp>
        <p:sp>
          <p:nvSpPr>
            <p:cNvPr id="8221" name="Line 26"/>
            <p:cNvSpPr>
              <a:spLocks noChangeShapeType="1"/>
            </p:cNvSpPr>
            <p:nvPr/>
          </p:nvSpPr>
          <p:spPr bwMode="auto">
            <a:xfrm>
              <a:off x="235" y="768"/>
              <a:ext cx="1" cy="230"/>
            </a:xfrm>
            <a:prstGeom prst="line">
              <a:avLst/>
            </a:prstGeom>
            <a:noFill/>
            <a:ln w="0">
              <a:solidFill>
                <a:srgbClr val="000000"/>
              </a:solidFill>
              <a:round/>
              <a:headEnd/>
              <a:tailEnd/>
            </a:ln>
          </p:spPr>
          <p:txBody>
            <a:bodyPr/>
            <a:lstStyle/>
            <a:p>
              <a:endParaRPr lang="en-US"/>
            </a:p>
          </p:txBody>
        </p:sp>
        <p:sp>
          <p:nvSpPr>
            <p:cNvPr id="8222" name="Line 27"/>
            <p:cNvSpPr>
              <a:spLocks noChangeShapeType="1"/>
            </p:cNvSpPr>
            <p:nvPr/>
          </p:nvSpPr>
          <p:spPr bwMode="auto">
            <a:xfrm>
              <a:off x="1769" y="768"/>
              <a:ext cx="1" cy="230"/>
            </a:xfrm>
            <a:prstGeom prst="line">
              <a:avLst/>
            </a:prstGeom>
            <a:noFill/>
            <a:ln w="0">
              <a:solidFill>
                <a:srgbClr val="000000"/>
              </a:solidFill>
              <a:round/>
              <a:headEnd/>
              <a:tailEnd/>
            </a:ln>
          </p:spPr>
          <p:txBody>
            <a:bodyPr/>
            <a:lstStyle/>
            <a:p>
              <a:endParaRPr lang="en-US"/>
            </a:p>
          </p:txBody>
        </p:sp>
        <p:sp>
          <p:nvSpPr>
            <p:cNvPr id="8223" name="Rectangle 28"/>
            <p:cNvSpPr>
              <a:spLocks noChangeArrowheads="1"/>
            </p:cNvSpPr>
            <p:nvPr/>
          </p:nvSpPr>
          <p:spPr bwMode="auto">
            <a:xfrm>
              <a:off x="3288" y="768"/>
              <a:ext cx="8" cy="230"/>
            </a:xfrm>
            <a:prstGeom prst="rect">
              <a:avLst/>
            </a:prstGeom>
            <a:solidFill>
              <a:srgbClr val="000000"/>
            </a:solidFill>
            <a:ln w="9525">
              <a:noFill/>
              <a:miter lim="800000"/>
              <a:headEnd/>
              <a:tailEnd/>
            </a:ln>
          </p:spPr>
          <p:txBody>
            <a:bodyPr/>
            <a:lstStyle/>
            <a:p>
              <a:endParaRPr lang="en-US"/>
            </a:p>
          </p:txBody>
        </p:sp>
        <p:sp>
          <p:nvSpPr>
            <p:cNvPr id="8224" name="Line 29"/>
            <p:cNvSpPr>
              <a:spLocks noChangeShapeType="1"/>
            </p:cNvSpPr>
            <p:nvPr/>
          </p:nvSpPr>
          <p:spPr bwMode="auto">
            <a:xfrm>
              <a:off x="3288" y="768"/>
              <a:ext cx="1" cy="230"/>
            </a:xfrm>
            <a:prstGeom prst="line">
              <a:avLst/>
            </a:prstGeom>
            <a:noFill/>
            <a:ln w="0">
              <a:solidFill>
                <a:srgbClr val="000000"/>
              </a:solidFill>
              <a:round/>
              <a:headEnd/>
              <a:tailEnd/>
            </a:ln>
          </p:spPr>
          <p:txBody>
            <a:bodyPr/>
            <a:lstStyle/>
            <a:p>
              <a:endParaRPr lang="en-US"/>
            </a:p>
          </p:txBody>
        </p:sp>
        <p:sp>
          <p:nvSpPr>
            <p:cNvPr id="8225" name="Line 30"/>
            <p:cNvSpPr>
              <a:spLocks noChangeShapeType="1"/>
            </p:cNvSpPr>
            <p:nvPr/>
          </p:nvSpPr>
          <p:spPr bwMode="auto">
            <a:xfrm>
              <a:off x="5284" y="768"/>
              <a:ext cx="1" cy="230"/>
            </a:xfrm>
            <a:prstGeom prst="line">
              <a:avLst/>
            </a:prstGeom>
            <a:noFill/>
            <a:ln w="0">
              <a:solidFill>
                <a:srgbClr val="000000"/>
              </a:solidFill>
              <a:round/>
              <a:headEnd/>
              <a:tailEnd/>
            </a:ln>
          </p:spPr>
          <p:txBody>
            <a:bodyPr/>
            <a:lstStyle/>
            <a:p>
              <a:endParaRPr lang="en-US"/>
            </a:p>
          </p:txBody>
        </p:sp>
        <p:sp>
          <p:nvSpPr>
            <p:cNvPr id="8226" name="Rectangle 31"/>
            <p:cNvSpPr>
              <a:spLocks noChangeArrowheads="1"/>
            </p:cNvSpPr>
            <p:nvPr/>
          </p:nvSpPr>
          <p:spPr bwMode="auto">
            <a:xfrm>
              <a:off x="855" y="1006"/>
              <a:ext cx="323" cy="240"/>
            </a:xfrm>
            <a:prstGeom prst="rect">
              <a:avLst/>
            </a:prstGeom>
            <a:noFill/>
            <a:ln w="9525">
              <a:noFill/>
              <a:miter lim="800000"/>
              <a:headEnd/>
              <a:tailEnd/>
            </a:ln>
          </p:spPr>
          <p:txBody>
            <a:bodyPr wrap="none" lIns="0" tIns="0" rIns="0" bIns="0">
              <a:spAutoFit/>
            </a:bodyPr>
            <a:lstStyle/>
            <a:p>
              <a:r>
                <a:rPr lang="en-US" sz="2500">
                  <a:solidFill>
                    <a:srgbClr val="010000"/>
                  </a:solidFill>
                </a:rPr>
                <a:t>123</a:t>
              </a:r>
              <a:endParaRPr lang="en-US"/>
            </a:p>
          </p:txBody>
        </p:sp>
        <p:sp>
          <p:nvSpPr>
            <p:cNvPr id="8227" name="Rectangle 32"/>
            <p:cNvSpPr>
              <a:spLocks noChangeArrowheads="1"/>
            </p:cNvSpPr>
            <p:nvPr/>
          </p:nvSpPr>
          <p:spPr bwMode="auto">
            <a:xfrm>
              <a:off x="2148" y="1006"/>
              <a:ext cx="824" cy="240"/>
            </a:xfrm>
            <a:prstGeom prst="rect">
              <a:avLst/>
            </a:prstGeom>
            <a:noFill/>
            <a:ln w="9525">
              <a:noFill/>
              <a:miter lim="800000"/>
              <a:headEnd/>
              <a:tailEnd/>
            </a:ln>
          </p:spPr>
          <p:txBody>
            <a:bodyPr wrap="none" lIns="0" tIns="0" rIns="0" bIns="0">
              <a:spAutoFit/>
            </a:bodyPr>
            <a:lstStyle/>
            <a:p>
              <a:r>
                <a:rPr lang="en-US" sz="2500">
                  <a:solidFill>
                    <a:srgbClr val="010000"/>
                  </a:solidFill>
                </a:rPr>
                <a:t>233-9876</a:t>
              </a:r>
              <a:endParaRPr lang="en-US"/>
            </a:p>
          </p:txBody>
        </p:sp>
        <p:sp>
          <p:nvSpPr>
            <p:cNvPr id="8228" name="Line 33"/>
            <p:cNvSpPr>
              <a:spLocks noChangeShapeType="1"/>
            </p:cNvSpPr>
            <p:nvPr/>
          </p:nvSpPr>
          <p:spPr bwMode="auto">
            <a:xfrm>
              <a:off x="235" y="998"/>
              <a:ext cx="7" cy="1"/>
            </a:xfrm>
            <a:prstGeom prst="line">
              <a:avLst/>
            </a:prstGeom>
            <a:noFill/>
            <a:ln w="0">
              <a:solidFill>
                <a:srgbClr val="000000"/>
              </a:solidFill>
              <a:round/>
              <a:headEnd/>
              <a:tailEnd/>
            </a:ln>
          </p:spPr>
          <p:txBody>
            <a:bodyPr/>
            <a:lstStyle/>
            <a:p>
              <a:endParaRPr lang="en-US"/>
            </a:p>
          </p:txBody>
        </p:sp>
        <p:sp>
          <p:nvSpPr>
            <p:cNvPr id="8229" name="Line 34"/>
            <p:cNvSpPr>
              <a:spLocks noChangeShapeType="1"/>
            </p:cNvSpPr>
            <p:nvPr/>
          </p:nvSpPr>
          <p:spPr bwMode="auto">
            <a:xfrm>
              <a:off x="235" y="998"/>
              <a:ext cx="1" cy="8"/>
            </a:xfrm>
            <a:prstGeom prst="line">
              <a:avLst/>
            </a:prstGeom>
            <a:noFill/>
            <a:ln w="0">
              <a:solidFill>
                <a:srgbClr val="000000"/>
              </a:solidFill>
              <a:round/>
              <a:headEnd/>
              <a:tailEnd/>
            </a:ln>
          </p:spPr>
          <p:txBody>
            <a:bodyPr/>
            <a:lstStyle/>
            <a:p>
              <a:endParaRPr lang="en-US"/>
            </a:p>
          </p:txBody>
        </p:sp>
        <p:sp>
          <p:nvSpPr>
            <p:cNvPr id="8230" name="Line 35"/>
            <p:cNvSpPr>
              <a:spLocks noChangeShapeType="1"/>
            </p:cNvSpPr>
            <p:nvPr/>
          </p:nvSpPr>
          <p:spPr bwMode="auto">
            <a:xfrm>
              <a:off x="242" y="998"/>
              <a:ext cx="1527" cy="1"/>
            </a:xfrm>
            <a:prstGeom prst="line">
              <a:avLst/>
            </a:prstGeom>
            <a:noFill/>
            <a:ln w="0">
              <a:solidFill>
                <a:srgbClr val="000000"/>
              </a:solidFill>
              <a:round/>
              <a:headEnd/>
              <a:tailEnd/>
            </a:ln>
          </p:spPr>
          <p:txBody>
            <a:bodyPr/>
            <a:lstStyle/>
            <a:p>
              <a:endParaRPr lang="en-US"/>
            </a:p>
          </p:txBody>
        </p:sp>
        <p:sp>
          <p:nvSpPr>
            <p:cNvPr id="8231" name="Line 36"/>
            <p:cNvSpPr>
              <a:spLocks noChangeShapeType="1"/>
            </p:cNvSpPr>
            <p:nvPr/>
          </p:nvSpPr>
          <p:spPr bwMode="auto">
            <a:xfrm>
              <a:off x="1769" y="998"/>
              <a:ext cx="8" cy="1"/>
            </a:xfrm>
            <a:prstGeom prst="line">
              <a:avLst/>
            </a:prstGeom>
            <a:noFill/>
            <a:ln w="0">
              <a:solidFill>
                <a:srgbClr val="000000"/>
              </a:solidFill>
              <a:round/>
              <a:headEnd/>
              <a:tailEnd/>
            </a:ln>
          </p:spPr>
          <p:txBody>
            <a:bodyPr/>
            <a:lstStyle/>
            <a:p>
              <a:endParaRPr lang="en-US"/>
            </a:p>
          </p:txBody>
        </p:sp>
        <p:sp>
          <p:nvSpPr>
            <p:cNvPr id="8232" name="Line 37"/>
            <p:cNvSpPr>
              <a:spLocks noChangeShapeType="1"/>
            </p:cNvSpPr>
            <p:nvPr/>
          </p:nvSpPr>
          <p:spPr bwMode="auto">
            <a:xfrm>
              <a:off x="1769" y="998"/>
              <a:ext cx="1" cy="8"/>
            </a:xfrm>
            <a:prstGeom prst="line">
              <a:avLst/>
            </a:prstGeom>
            <a:noFill/>
            <a:ln w="0">
              <a:solidFill>
                <a:srgbClr val="000000"/>
              </a:solidFill>
              <a:round/>
              <a:headEnd/>
              <a:tailEnd/>
            </a:ln>
          </p:spPr>
          <p:txBody>
            <a:bodyPr/>
            <a:lstStyle/>
            <a:p>
              <a:endParaRPr lang="en-US"/>
            </a:p>
          </p:txBody>
        </p:sp>
        <p:sp>
          <p:nvSpPr>
            <p:cNvPr id="8233" name="Line 38"/>
            <p:cNvSpPr>
              <a:spLocks noChangeShapeType="1"/>
            </p:cNvSpPr>
            <p:nvPr/>
          </p:nvSpPr>
          <p:spPr bwMode="auto">
            <a:xfrm>
              <a:off x="1777" y="998"/>
              <a:ext cx="1511" cy="1"/>
            </a:xfrm>
            <a:prstGeom prst="line">
              <a:avLst/>
            </a:prstGeom>
            <a:noFill/>
            <a:ln w="0">
              <a:solidFill>
                <a:srgbClr val="000000"/>
              </a:solidFill>
              <a:round/>
              <a:headEnd/>
              <a:tailEnd/>
            </a:ln>
          </p:spPr>
          <p:txBody>
            <a:bodyPr/>
            <a:lstStyle/>
            <a:p>
              <a:endParaRPr lang="en-US"/>
            </a:p>
          </p:txBody>
        </p:sp>
        <p:sp>
          <p:nvSpPr>
            <p:cNvPr id="8234" name="Line 39"/>
            <p:cNvSpPr>
              <a:spLocks noChangeShapeType="1"/>
            </p:cNvSpPr>
            <p:nvPr/>
          </p:nvSpPr>
          <p:spPr bwMode="auto">
            <a:xfrm>
              <a:off x="3288" y="998"/>
              <a:ext cx="8" cy="1"/>
            </a:xfrm>
            <a:prstGeom prst="line">
              <a:avLst/>
            </a:prstGeom>
            <a:noFill/>
            <a:ln w="0">
              <a:solidFill>
                <a:srgbClr val="000000"/>
              </a:solidFill>
              <a:round/>
              <a:headEnd/>
              <a:tailEnd/>
            </a:ln>
          </p:spPr>
          <p:txBody>
            <a:bodyPr/>
            <a:lstStyle/>
            <a:p>
              <a:endParaRPr lang="en-US"/>
            </a:p>
          </p:txBody>
        </p:sp>
        <p:sp>
          <p:nvSpPr>
            <p:cNvPr id="8235" name="Line 40"/>
            <p:cNvSpPr>
              <a:spLocks noChangeShapeType="1"/>
            </p:cNvSpPr>
            <p:nvPr/>
          </p:nvSpPr>
          <p:spPr bwMode="auto">
            <a:xfrm>
              <a:off x="3288" y="998"/>
              <a:ext cx="1" cy="8"/>
            </a:xfrm>
            <a:prstGeom prst="line">
              <a:avLst/>
            </a:prstGeom>
            <a:noFill/>
            <a:ln w="0">
              <a:solidFill>
                <a:srgbClr val="000000"/>
              </a:solidFill>
              <a:round/>
              <a:headEnd/>
              <a:tailEnd/>
            </a:ln>
          </p:spPr>
          <p:txBody>
            <a:bodyPr/>
            <a:lstStyle/>
            <a:p>
              <a:endParaRPr lang="en-US"/>
            </a:p>
          </p:txBody>
        </p:sp>
        <p:sp>
          <p:nvSpPr>
            <p:cNvPr id="8236" name="Line 41"/>
            <p:cNvSpPr>
              <a:spLocks noChangeShapeType="1"/>
            </p:cNvSpPr>
            <p:nvPr/>
          </p:nvSpPr>
          <p:spPr bwMode="auto">
            <a:xfrm>
              <a:off x="3296" y="998"/>
              <a:ext cx="1988" cy="1"/>
            </a:xfrm>
            <a:prstGeom prst="line">
              <a:avLst/>
            </a:prstGeom>
            <a:noFill/>
            <a:ln w="0">
              <a:solidFill>
                <a:srgbClr val="000000"/>
              </a:solidFill>
              <a:round/>
              <a:headEnd/>
              <a:tailEnd/>
            </a:ln>
          </p:spPr>
          <p:txBody>
            <a:bodyPr/>
            <a:lstStyle/>
            <a:p>
              <a:endParaRPr lang="en-US"/>
            </a:p>
          </p:txBody>
        </p:sp>
        <p:sp>
          <p:nvSpPr>
            <p:cNvPr id="8237" name="Line 42"/>
            <p:cNvSpPr>
              <a:spLocks noChangeShapeType="1"/>
            </p:cNvSpPr>
            <p:nvPr/>
          </p:nvSpPr>
          <p:spPr bwMode="auto">
            <a:xfrm>
              <a:off x="5284" y="998"/>
              <a:ext cx="8" cy="1"/>
            </a:xfrm>
            <a:prstGeom prst="line">
              <a:avLst/>
            </a:prstGeom>
            <a:noFill/>
            <a:ln w="0">
              <a:solidFill>
                <a:srgbClr val="000000"/>
              </a:solidFill>
              <a:round/>
              <a:headEnd/>
              <a:tailEnd/>
            </a:ln>
          </p:spPr>
          <p:txBody>
            <a:bodyPr/>
            <a:lstStyle/>
            <a:p>
              <a:endParaRPr lang="en-US"/>
            </a:p>
          </p:txBody>
        </p:sp>
        <p:sp>
          <p:nvSpPr>
            <p:cNvPr id="8238" name="Line 43"/>
            <p:cNvSpPr>
              <a:spLocks noChangeShapeType="1"/>
            </p:cNvSpPr>
            <p:nvPr/>
          </p:nvSpPr>
          <p:spPr bwMode="auto">
            <a:xfrm>
              <a:off x="5284" y="998"/>
              <a:ext cx="1" cy="8"/>
            </a:xfrm>
            <a:prstGeom prst="line">
              <a:avLst/>
            </a:prstGeom>
            <a:noFill/>
            <a:ln w="0">
              <a:solidFill>
                <a:srgbClr val="000000"/>
              </a:solidFill>
              <a:round/>
              <a:headEnd/>
              <a:tailEnd/>
            </a:ln>
          </p:spPr>
          <p:txBody>
            <a:bodyPr/>
            <a:lstStyle/>
            <a:p>
              <a:endParaRPr lang="en-US"/>
            </a:p>
          </p:txBody>
        </p:sp>
        <p:sp>
          <p:nvSpPr>
            <p:cNvPr id="8239" name="Line 44"/>
            <p:cNvSpPr>
              <a:spLocks noChangeShapeType="1"/>
            </p:cNvSpPr>
            <p:nvPr/>
          </p:nvSpPr>
          <p:spPr bwMode="auto">
            <a:xfrm>
              <a:off x="235" y="1006"/>
              <a:ext cx="1" cy="231"/>
            </a:xfrm>
            <a:prstGeom prst="line">
              <a:avLst/>
            </a:prstGeom>
            <a:noFill/>
            <a:ln w="0">
              <a:solidFill>
                <a:srgbClr val="000000"/>
              </a:solidFill>
              <a:round/>
              <a:headEnd/>
              <a:tailEnd/>
            </a:ln>
          </p:spPr>
          <p:txBody>
            <a:bodyPr/>
            <a:lstStyle/>
            <a:p>
              <a:endParaRPr lang="en-US"/>
            </a:p>
          </p:txBody>
        </p:sp>
        <p:sp>
          <p:nvSpPr>
            <p:cNvPr id="8240" name="Line 45"/>
            <p:cNvSpPr>
              <a:spLocks noChangeShapeType="1"/>
            </p:cNvSpPr>
            <p:nvPr/>
          </p:nvSpPr>
          <p:spPr bwMode="auto">
            <a:xfrm>
              <a:off x="1769" y="1006"/>
              <a:ext cx="1" cy="231"/>
            </a:xfrm>
            <a:prstGeom prst="line">
              <a:avLst/>
            </a:prstGeom>
            <a:noFill/>
            <a:ln w="0">
              <a:solidFill>
                <a:srgbClr val="000000"/>
              </a:solidFill>
              <a:round/>
              <a:headEnd/>
              <a:tailEnd/>
            </a:ln>
          </p:spPr>
          <p:txBody>
            <a:bodyPr/>
            <a:lstStyle/>
            <a:p>
              <a:endParaRPr lang="en-US"/>
            </a:p>
          </p:txBody>
        </p:sp>
        <p:sp>
          <p:nvSpPr>
            <p:cNvPr id="8241" name="Rectangle 46"/>
            <p:cNvSpPr>
              <a:spLocks noChangeArrowheads="1"/>
            </p:cNvSpPr>
            <p:nvPr/>
          </p:nvSpPr>
          <p:spPr bwMode="auto">
            <a:xfrm>
              <a:off x="3288" y="1006"/>
              <a:ext cx="8" cy="231"/>
            </a:xfrm>
            <a:prstGeom prst="rect">
              <a:avLst/>
            </a:prstGeom>
            <a:solidFill>
              <a:srgbClr val="000000"/>
            </a:solidFill>
            <a:ln w="9525">
              <a:noFill/>
              <a:miter lim="800000"/>
              <a:headEnd/>
              <a:tailEnd/>
            </a:ln>
          </p:spPr>
          <p:txBody>
            <a:bodyPr/>
            <a:lstStyle/>
            <a:p>
              <a:endParaRPr lang="en-US"/>
            </a:p>
          </p:txBody>
        </p:sp>
        <p:sp>
          <p:nvSpPr>
            <p:cNvPr id="8242" name="Line 47"/>
            <p:cNvSpPr>
              <a:spLocks noChangeShapeType="1"/>
            </p:cNvSpPr>
            <p:nvPr/>
          </p:nvSpPr>
          <p:spPr bwMode="auto">
            <a:xfrm>
              <a:off x="3288" y="1006"/>
              <a:ext cx="1" cy="231"/>
            </a:xfrm>
            <a:prstGeom prst="line">
              <a:avLst/>
            </a:prstGeom>
            <a:noFill/>
            <a:ln w="0">
              <a:solidFill>
                <a:srgbClr val="000000"/>
              </a:solidFill>
              <a:round/>
              <a:headEnd/>
              <a:tailEnd/>
            </a:ln>
          </p:spPr>
          <p:txBody>
            <a:bodyPr/>
            <a:lstStyle/>
            <a:p>
              <a:endParaRPr lang="en-US"/>
            </a:p>
          </p:txBody>
        </p:sp>
        <p:sp>
          <p:nvSpPr>
            <p:cNvPr id="8243" name="Line 48"/>
            <p:cNvSpPr>
              <a:spLocks noChangeShapeType="1"/>
            </p:cNvSpPr>
            <p:nvPr/>
          </p:nvSpPr>
          <p:spPr bwMode="auto">
            <a:xfrm>
              <a:off x="5284" y="1006"/>
              <a:ext cx="1" cy="231"/>
            </a:xfrm>
            <a:prstGeom prst="line">
              <a:avLst/>
            </a:prstGeom>
            <a:noFill/>
            <a:ln w="0">
              <a:solidFill>
                <a:srgbClr val="000000"/>
              </a:solidFill>
              <a:round/>
              <a:headEnd/>
              <a:tailEnd/>
            </a:ln>
          </p:spPr>
          <p:txBody>
            <a:bodyPr/>
            <a:lstStyle/>
            <a:p>
              <a:endParaRPr lang="en-US"/>
            </a:p>
          </p:txBody>
        </p:sp>
        <p:sp>
          <p:nvSpPr>
            <p:cNvPr id="8244" name="Rectangle 49"/>
            <p:cNvSpPr>
              <a:spLocks noChangeArrowheads="1"/>
            </p:cNvSpPr>
            <p:nvPr/>
          </p:nvSpPr>
          <p:spPr bwMode="auto">
            <a:xfrm>
              <a:off x="855" y="1245"/>
              <a:ext cx="323" cy="240"/>
            </a:xfrm>
            <a:prstGeom prst="rect">
              <a:avLst/>
            </a:prstGeom>
            <a:noFill/>
            <a:ln w="9525">
              <a:noFill/>
              <a:miter lim="800000"/>
              <a:headEnd/>
              <a:tailEnd/>
            </a:ln>
          </p:spPr>
          <p:txBody>
            <a:bodyPr wrap="none" lIns="0" tIns="0" rIns="0" bIns="0">
              <a:spAutoFit/>
            </a:bodyPr>
            <a:lstStyle/>
            <a:p>
              <a:r>
                <a:rPr lang="en-US" sz="2500">
                  <a:solidFill>
                    <a:srgbClr val="010000"/>
                  </a:solidFill>
                </a:rPr>
                <a:t>333</a:t>
              </a:r>
              <a:endParaRPr lang="en-US"/>
            </a:p>
          </p:txBody>
        </p:sp>
        <p:sp>
          <p:nvSpPr>
            <p:cNvPr id="8245" name="Rectangle 50"/>
            <p:cNvSpPr>
              <a:spLocks noChangeArrowheads="1"/>
            </p:cNvSpPr>
            <p:nvPr/>
          </p:nvSpPr>
          <p:spPr bwMode="auto">
            <a:xfrm>
              <a:off x="2148" y="1245"/>
              <a:ext cx="824" cy="240"/>
            </a:xfrm>
            <a:prstGeom prst="rect">
              <a:avLst/>
            </a:prstGeom>
            <a:noFill/>
            <a:ln w="9525">
              <a:noFill/>
              <a:miter lim="800000"/>
              <a:headEnd/>
              <a:tailEnd/>
            </a:ln>
          </p:spPr>
          <p:txBody>
            <a:bodyPr wrap="none" lIns="0" tIns="0" rIns="0" bIns="0">
              <a:spAutoFit/>
            </a:bodyPr>
            <a:lstStyle/>
            <a:p>
              <a:r>
                <a:rPr lang="en-US" sz="2500">
                  <a:solidFill>
                    <a:srgbClr val="010000"/>
                  </a:solidFill>
                </a:rPr>
                <a:t>233-1231</a:t>
              </a:r>
              <a:endParaRPr lang="en-US"/>
            </a:p>
          </p:txBody>
        </p:sp>
        <p:sp>
          <p:nvSpPr>
            <p:cNvPr id="8246" name="Rectangle 51"/>
            <p:cNvSpPr>
              <a:spLocks noChangeArrowheads="1"/>
            </p:cNvSpPr>
            <p:nvPr/>
          </p:nvSpPr>
          <p:spPr bwMode="auto">
            <a:xfrm>
              <a:off x="3379" y="1245"/>
              <a:ext cx="1253" cy="240"/>
            </a:xfrm>
            <a:prstGeom prst="rect">
              <a:avLst/>
            </a:prstGeom>
            <a:noFill/>
            <a:ln w="9525">
              <a:noFill/>
              <a:miter lim="800000"/>
              <a:headEnd/>
              <a:tailEnd/>
            </a:ln>
          </p:spPr>
          <p:txBody>
            <a:bodyPr wrap="none" lIns="0" tIns="0" rIns="0" bIns="0">
              <a:spAutoFit/>
            </a:bodyPr>
            <a:lstStyle/>
            <a:p>
              <a:r>
                <a:rPr lang="en-US" sz="2500">
                  <a:solidFill>
                    <a:srgbClr val="010000"/>
                  </a:solidFill>
                </a:rPr>
                <a:t>BA, BSc, PhD</a:t>
              </a:r>
              <a:endParaRPr lang="en-US"/>
            </a:p>
          </p:txBody>
        </p:sp>
        <p:sp>
          <p:nvSpPr>
            <p:cNvPr id="8247" name="Line 52"/>
            <p:cNvSpPr>
              <a:spLocks noChangeShapeType="1"/>
            </p:cNvSpPr>
            <p:nvPr/>
          </p:nvSpPr>
          <p:spPr bwMode="auto">
            <a:xfrm>
              <a:off x="235" y="1233"/>
              <a:ext cx="7" cy="1"/>
            </a:xfrm>
            <a:prstGeom prst="line">
              <a:avLst/>
            </a:prstGeom>
            <a:noFill/>
            <a:ln w="0">
              <a:solidFill>
                <a:srgbClr val="000000"/>
              </a:solidFill>
              <a:round/>
              <a:headEnd/>
              <a:tailEnd/>
            </a:ln>
          </p:spPr>
          <p:txBody>
            <a:bodyPr/>
            <a:lstStyle/>
            <a:p>
              <a:endParaRPr lang="en-US"/>
            </a:p>
          </p:txBody>
        </p:sp>
        <p:sp>
          <p:nvSpPr>
            <p:cNvPr id="8248" name="Line 53"/>
            <p:cNvSpPr>
              <a:spLocks noChangeShapeType="1"/>
            </p:cNvSpPr>
            <p:nvPr/>
          </p:nvSpPr>
          <p:spPr bwMode="auto">
            <a:xfrm>
              <a:off x="235" y="1233"/>
              <a:ext cx="1" cy="8"/>
            </a:xfrm>
            <a:prstGeom prst="line">
              <a:avLst/>
            </a:prstGeom>
            <a:noFill/>
            <a:ln w="0">
              <a:solidFill>
                <a:srgbClr val="000000"/>
              </a:solidFill>
              <a:round/>
              <a:headEnd/>
              <a:tailEnd/>
            </a:ln>
          </p:spPr>
          <p:txBody>
            <a:bodyPr/>
            <a:lstStyle/>
            <a:p>
              <a:endParaRPr lang="en-US"/>
            </a:p>
          </p:txBody>
        </p:sp>
        <p:sp>
          <p:nvSpPr>
            <p:cNvPr id="8249" name="Rectangle 54"/>
            <p:cNvSpPr>
              <a:spLocks noChangeArrowheads="1"/>
            </p:cNvSpPr>
            <p:nvPr/>
          </p:nvSpPr>
          <p:spPr bwMode="auto">
            <a:xfrm>
              <a:off x="242" y="1233"/>
              <a:ext cx="1527" cy="8"/>
            </a:xfrm>
            <a:prstGeom prst="rect">
              <a:avLst/>
            </a:prstGeom>
            <a:solidFill>
              <a:srgbClr val="000000"/>
            </a:solidFill>
            <a:ln w="9525">
              <a:noFill/>
              <a:miter lim="800000"/>
              <a:headEnd/>
              <a:tailEnd/>
            </a:ln>
          </p:spPr>
          <p:txBody>
            <a:bodyPr/>
            <a:lstStyle/>
            <a:p>
              <a:endParaRPr lang="en-US"/>
            </a:p>
          </p:txBody>
        </p:sp>
        <p:sp>
          <p:nvSpPr>
            <p:cNvPr id="8250" name="Line 55"/>
            <p:cNvSpPr>
              <a:spLocks noChangeShapeType="1"/>
            </p:cNvSpPr>
            <p:nvPr/>
          </p:nvSpPr>
          <p:spPr bwMode="auto">
            <a:xfrm>
              <a:off x="242" y="1233"/>
              <a:ext cx="1527" cy="1"/>
            </a:xfrm>
            <a:prstGeom prst="line">
              <a:avLst/>
            </a:prstGeom>
            <a:noFill/>
            <a:ln w="0">
              <a:solidFill>
                <a:srgbClr val="000000"/>
              </a:solidFill>
              <a:round/>
              <a:headEnd/>
              <a:tailEnd/>
            </a:ln>
          </p:spPr>
          <p:txBody>
            <a:bodyPr/>
            <a:lstStyle/>
            <a:p>
              <a:endParaRPr lang="en-US"/>
            </a:p>
          </p:txBody>
        </p:sp>
        <p:sp>
          <p:nvSpPr>
            <p:cNvPr id="8251" name="Line 56"/>
            <p:cNvSpPr>
              <a:spLocks noChangeShapeType="1"/>
            </p:cNvSpPr>
            <p:nvPr/>
          </p:nvSpPr>
          <p:spPr bwMode="auto">
            <a:xfrm>
              <a:off x="1769" y="1233"/>
              <a:ext cx="8" cy="1"/>
            </a:xfrm>
            <a:prstGeom prst="line">
              <a:avLst/>
            </a:prstGeom>
            <a:noFill/>
            <a:ln w="0">
              <a:solidFill>
                <a:srgbClr val="000000"/>
              </a:solidFill>
              <a:round/>
              <a:headEnd/>
              <a:tailEnd/>
            </a:ln>
          </p:spPr>
          <p:txBody>
            <a:bodyPr/>
            <a:lstStyle/>
            <a:p>
              <a:endParaRPr lang="en-US"/>
            </a:p>
          </p:txBody>
        </p:sp>
        <p:sp>
          <p:nvSpPr>
            <p:cNvPr id="8252" name="Line 57"/>
            <p:cNvSpPr>
              <a:spLocks noChangeShapeType="1"/>
            </p:cNvSpPr>
            <p:nvPr/>
          </p:nvSpPr>
          <p:spPr bwMode="auto">
            <a:xfrm>
              <a:off x="1769" y="1233"/>
              <a:ext cx="1" cy="8"/>
            </a:xfrm>
            <a:prstGeom prst="line">
              <a:avLst/>
            </a:prstGeom>
            <a:noFill/>
            <a:ln w="0">
              <a:solidFill>
                <a:srgbClr val="000000"/>
              </a:solidFill>
              <a:round/>
              <a:headEnd/>
              <a:tailEnd/>
            </a:ln>
          </p:spPr>
          <p:txBody>
            <a:bodyPr/>
            <a:lstStyle/>
            <a:p>
              <a:endParaRPr lang="en-US"/>
            </a:p>
          </p:txBody>
        </p:sp>
        <p:sp>
          <p:nvSpPr>
            <p:cNvPr id="8253" name="Rectangle 58"/>
            <p:cNvSpPr>
              <a:spLocks noChangeArrowheads="1"/>
            </p:cNvSpPr>
            <p:nvPr/>
          </p:nvSpPr>
          <p:spPr bwMode="auto">
            <a:xfrm>
              <a:off x="1777" y="1233"/>
              <a:ext cx="1511" cy="8"/>
            </a:xfrm>
            <a:prstGeom prst="rect">
              <a:avLst/>
            </a:prstGeom>
            <a:solidFill>
              <a:srgbClr val="000000"/>
            </a:solidFill>
            <a:ln w="9525">
              <a:noFill/>
              <a:miter lim="800000"/>
              <a:headEnd/>
              <a:tailEnd/>
            </a:ln>
          </p:spPr>
          <p:txBody>
            <a:bodyPr/>
            <a:lstStyle/>
            <a:p>
              <a:endParaRPr lang="en-US"/>
            </a:p>
          </p:txBody>
        </p:sp>
        <p:sp>
          <p:nvSpPr>
            <p:cNvPr id="8254" name="Line 59"/>
            <p:cNvSpPr>
              <a:spLocks noChangeShapeType="1"/>
            </p:cNvSpPr>
            <p:nvPr/>
          </p:nvSpPr>
          <p:spPr bwMode="auto">
            <a:xfrm>
              <a:off x="1777" y="1233"/>
              <a:ext cx="1511" cy="1"/>
            </a:xfrm>
            <a:prstGeom prst="line">
              <a:avLst/>
            </a:prstGeom>
            <a:noFill/>
            <a:ln w="0">
              <a:solidFill>
                <a:srgbClr val="000000"/>
              </a:solidFill>
              <a:round/>
              <a:headEnd/>
              <a:tailEnd/>
            </a:ln>
          </p:spPr>
          <p:txBody>
            <a:bodyPr/>
            <a:lstStyle/>
            <a:p>
              <a:endParaRPr lang="en-US"/>
            </a:p>
          </p:txBody>
        </p:sp>
        <p:sp>
          <p:nvSpPr>
            <p:cNvPr id="8255" name="Rectangle 60"/>
            <p:cNvSpPr>
              <a:spLocks noChangeArrowheads="1"/>
            </p:cNvSpPr>
            <p:nvPr/>
          </p:nvSpPr>
          <p:spPr bwMode="auto">
            <a:xfrm>
              <a:off x="3288" y="1233"/>
              <a:ext cx="8" cy="8"/>
            </a:xfrm>
            <a:prstGeom prst="rect">
              <a:avLst/>
            </a:prstGeom>
            <a:solidFill>
              <a:srgbClr val="000000"/>
            </a:solidFill>
            <a:ln w="9525">
              <a:noFill/>
              <a:miter lim="800000"/>
              <a:headEnd/>
              <a:tailEnd/>
            </a:ln>
          </p:spPr>
          <p:txBody>
            <a:bodyPr/>
            <a:lstStyle/>
            <a:p>
              <a:endParaRPr lang="en-US"/>
            </a:p>
          </p:txBody>
        </p:sp>
        <p:sp>
          <p:nvSpPr>
            <p:cNvPr id="8256" name="Line 61"/>
            <p:cNvSpPr>
              <a:spLocks noChangeShapeType="1"/>
            </p:cNvSpPr>
            <p:nvPr/>
          </p:nvSpPr>
          <p:spPr bwMode="auto">
            <a:xfrm>
              <a:off x="3288" y="1233"/>
              <a:ext cx="8" cy="1"/>
            </a:xfrm>
            <a:prstGeom prst="line">
              <a:avLst/>
            </a:prstGeom>
            <a:noFill/>
            <a:ln w="0">
              <a:solidFill>
                <a:srgbClr val="000000"/>
              </a:solidFill>
              <a:round/>
              <a:headEnd/>
              <a:tailEnd/>
            </a:ln>
          </p:spPr>
          <p:txBody>
            <a:bodyPr/>
            <a:lstStyle/>
            <a:p>
              <a:endParaRPr lang="en-US"/>
            </a:p>
          </p:txBody>
        </p:sp>
        <p:sp>
          <p:nvSpPr>
            <p:cNvPr id="8257" name="Line 62"/>
            <p:cNvSpPr>
              <a:spLocks noChangeShapeType="1"/>
            </p:cNvSpPr>
            <p:nvPr/>
          </p:nvSpPr>
          <p:spPr bwMode="auto">
            <a:xfrm>
              <a:off x="3288" y="1233"/>
              <a:ext cx="1" cy="8"/>
            </a:xfrm>
            <a:prstGeom prst="line">
              <a:avLst/>
            </a:prstGeom>
            <a:noFill/>
            <a:ln w="0">
              <a:solidFill>
                <a:srgbClr val="000000"/>
              </a:solidFill>
              <a:round/>
              <a:headEnd/>
              <a:tailEnd/>
            </a:ln>
          </p:spPr>
          <p:txBody>
            <a:bodyPr/>
            <a:lstStyle/>
            <a:p>
              <a:endParaRPr lang="en-US"/>
            </a:p>
          </p:txBody>
        </p:sp>
        <p:sp>
          <p:nvSpPr>
            <p:cNvPr id="8258" name="Rectangle 63"/>
            <p:cNvSpPr>
              <a:spLocks noChangeArrowheads="1"/>
            </p:cNvSpPr>
            <p:nvPr/>
          </p:nvSpPr>
          <p:spPr bwMode="auto">
            <a:xfrm>
              <a:off x="3296" y="1233"/>
              <a:ext cx="1988" cy="8"/>
            </a:xfrm>
            <a:prstGeom prst="rect">
              <a:avLst/>
            </a:prstGeom>
            <a:solidFill>
              <a:srgbClr val="000000"/>
            </a:solidFill>
            <a:ln w="9525">
              <a:noFill/>
              <a:miter lim="800000"/>
              <a:headEnd/>
              <a:tailEnd/>
            </a:ln>
          </p:spPr>
          <p:txBody>
            <a:bodyPr/>
            <a:lstStyle/>
            <a:p>
              <a:endParaRPr lang="en-US"/>
            </a:p>
          </p:txBody>
        </p:sp>
        <p:sp>
          <p:nvSpPr>
            <p:cNvPr id="8259" name="Line 64"/>
            <p:cNvSpPr>
              <a:spLocks noChangeShapeType="1"/>
            </p:cNvSpPr>
            <p:nvPr/>
          </p:nvSpPr>
          <p:spPr bwMode="auto">
            <a:xfrm>
              <a:off x="3296" y="1233"/>
              <a:ext cx="1988" cy="1"/>
            </a:xfrm>
            <a:prstGeom prst="line">
              <a:avLst/>
            </a:prstGeom>
            <a:noFill/>
            <a:ln w="0">
              <a:solidFill>
                <a:srgbClr val="000000"/>
              </a:solidFill>
              <a:round/>
              <a:headEnd/>
              <a:tailEnd/>
            </a:ln>
          </p:spPr>
          <p:txBody>
            <a:bodyPr/>
            <a:lstStyle/>
            <a:p>
              <a:endParaRPr lang="en-US"/>
            </a:p>
          </p:txBody>
        </p:sp>
        <p:sp>
          <p:nvSpPr>
            <p:cNvPr id="8260" name="Line 65"/>
            <p:cNvSpPr>
              <a:spLocks noChangeShapeType="1"/>
            </p:cNvSpPr>
            <p:nvPr/>
          </p:nvSpPr>
          <p:spPr bwMode="auto">
            <a:xfrm>
              <a:off x="5284" y="1233"/>
              <a:ext cx="8" cy="1"/>
            </a:xfrm>
            <a:prstGeom prst="line">
              <a:avLst/>
            </a:prstGeom>
            <a:noFill/>
            <a:ln w="0">
              <a:solidFill>
                <a:srgbClr val="000000"/>
              </a:solidFill>
              <a:round/>
              <a:headEnd/>
              <a:tailEnd/>
            </a:ln>
          </p:spPr>
          <p:txBody>
            <a:bodyPr/>
            <a:lstStyle/>
            <a:p>
              <a:endParaRPr lang="en-US"/>
            </a:p>
          </p:txBody>
        </p:sp>
        <p:sp>
          <p:nvSpPr>
            <p:cNvPr id="8261" name="Line 66"/>
            <p:cNvSpPr>
              <a:spLocks noChangeShapeType="1"/>
            </p:cNvSpPr>
            <p:nvPr/>
          </p:nvSpPr>
          <p:spPr bwMode="auto">
            <a:xfrm>
              <a:off x="5284" y="1233"/>
              <a:ext cx="1" cy="8"/>
            </a:xfrm>
            <a:prstGeom prst="line">
              <a:avLst/>
            </a:prstGeom>
            <a:noFill/>
            <a:ln w="0">
              <a:solidFill>
                <a:srgbClr val="000000"/>
              </a:solidFill>
              <a:round/>
              <a:headEnd/>
              <a:tailEnd/>
            </a:ln>
          </p:spPr>
          <p:txBody>
            <a:bodyPr/>
            <a:lstStyle/>
            <a:p>
              <a:endParaRPr lang="en-US"/>
            </a:p>
          </p:txBody>
        </p:sp>
        <p:sp>
          <p:nvSpPr>
            <p:cNvPr id="8262" name="Line 67"/>
            <p:cNvSpPr>
              <a:spLocks noChangeShapeType="1"/>
            </p:cNvSpPr>
            <p:nvPr/>
          </p:nvSpPr>
          <p:spPr bwMode="auto">
            <a:xfrm>
              <a:off x="235" y="1241"/>
              <a:ext cx="1" cy="230"/>
            </a:xfrm>
            <a:prstGeom prst="line">
              <a:avLst/>
            </a:prstGeom>
            <a:noFill/>
            <a:ln w="0">
              <a:solidFill>
                <a:srgbClr val="000000"/>
              </a:solidFill>
              <a:round/>
              <a:headEnd/>
              <a:tailEnd/>
            </a:ln>
          </p:spPr>
          <p:txBody>
            <a:bodyPr/>
            <a:lstStyle/>
            <a:p>
              <a:endParaRPr lang="en-US"/>
            </a:p>
          </p:txBody>
        </p:sp>
        <p:sp>
          <p:nvSpPr>
            <p:cNvPr id="8263" name="Line 68"/>
            <p:cNvSpPr>
              <a:spLocks noChangeShapeType="1"/>
            </p:cNvSpPr>
            <p:nvPr/>
          </p:nvSpPr>
          <p:spPr bwMode="auto">
            <a:xfrm>
              <a:off x="1769" y="1241"/>
              <a:ext cx="1" cy="230"/>
            </a:xfrm>
            <a:prstGeom prst="line">
              <a:avLst/>
            </a:prstGeom>
            <a:noFill/>
            <a:ln w="0">
              <a:solidFill>
                <a:srgbClr val="000000"/>
              </a:solidFill>
              <a:round/>
              <a:headEnd/>
              <a:tailEnd/>
            </a:ln>
          </p:spPr>
          <p:txBody>
            <a:bodyPr/>
            <a:lstStyle/>
            <a:p>
              <a:endParaRPr lang="en-US"/>
            </a:p>
          </p:txBody>
        </p:sp>
        <p:sp>
          <p:nvSpPr>
            <p:cNvPr id="8264" name="Rectangle 69"/>
            <p:cNvSpPr>
              <a:spLocks noChangeArrowheads="1"/>
            </p:cNvSpPr>
            <p:nvPr/>
          </p:nvSpPr>
          <p:spPr bwMode="auto">
            <a:xfrm>
              <a:off x="3288" y="1241"/>
              <a:ext cx="8" cy="230"/>
            </a:xfrm>
            <a:prstGeom prst="rect">
              <a:avLst/>
            </a:prstGeom>
            <a:solidFill>
              <a:srgbClr val="000000"/>
            </a:solidFill>
            <a:ln w="9525">
              <a:noFill/>
              <a:miter lim="800000"/>
              <a:headEnd/>
              <a:tailEnd/>
            </a:ln>
          </p:spPr>
          <p:txBody>
            <a:bodyPr/>
            <a:lstStyle/>
            <a:p>
              <a:endParaRPr lang="en-US"/>
            </a:p>
          </p:txBody>
        </p:sp>
        <p:sp>
          <p:nvSpPr>
            <p:cNvPr id="8265" name="Line 70"/>
            <p:cNvSpPr>
              <a:spLocks noChangeShapeType="1"/>
            </p:cNvSpPr>
            <p:nvPr/>
          </p:nvSpPr>
          <p:spPr bwMode="auto">
            <a:xfrm>
              <a:off x="3288" y="1241"/>
              <a:ext cx="1" cy="230"/>
            </a:xfrm>
            <a:prstGeom prst="line">
              <a:avLst/>
            </a:prstGeom>
            <a:noFill/>
            <a:ln w="0">
              <a:solidFill>
                <a:srgbClr val="000000"/>
              </a:solidFill>
              <a:round/>
              <a:headEnd/>
              <a:tailEnd/>
            </a:ln>
          </p:spPr>
          <p:txBody>
            <a:bodyPr/>
            <a:lstStyle/>
            <a:p>
              <a:endParaRPr lang="en-US"/>
            </a:p>
          </p:txBody>
        </p:sp>
        <p:sp>
          <p:nvSpPr>
            <p:cNvPr id="8266" name="Line 71"/>
            <p:cNvSpPr>
              <a:spLocks noChangeShapeType="1"/>
            </p:cNvSpPr>
            <p:nvPr/>
          </p:nvSpPr>
          <p:spPr bwMode="auto">
            <a:xfrm>
              <a:off x="5284" y="1241"/>
              <a:ext cx="1" cy="230"/>
            </a:xfrm>
            <a:prstGeom prst="line">
              <a:avLst/>
            </a:prstGeom>
            <a:noFill/>
            <a:ln w="0">
              <a:solidFill>
                <a:srgbClr val="000000"/>
              </a:solidFill>
              <a:round/>
              <a:headEnd/>
              <a:tailEnd/>
            </a:ln>
          </p:spPr>
          <p:txBody>
            <a:bodyPr/>
            <a:lstStyle/>
            <a:p>
              <a:endParaRPr lang="en-US"/>
            </a:p>
          </p:txBody>
        </p:sp>
        <p:sp>
          <p:nvSpPr>
            <p:cNvPr id="8267" name="Rectangle 72"/>
            <p:cNvSpPr>
              <a:spLocks noChangeArrowheads="1"/>
            </p:cNvSpPr>
            <p:nvPr/>
          </p:nvSpPr>
          <p:spPr bwMode="auto">
            <a:xfrm>
              <a:off x="855" y="1479"/>
              <a:ext cx="323" cy="240"/>
            </a:xfrm>
            <a:prstGeom prst="rect">
              <a:avLst/>
            </a:prstGeom>
            <a:noFill/>
            <a:ln w="9525">
              <a:noFill/>
              <a:miter lim="800000"/>
              <a:headEnd/>
              <a:tailEnd/>
            </a:ln>
          </p:spPr>
          <p:txBody>
            <a:bodyPr wrap="none" lIns="0" tIns="0" rIns="0" bIns="0">
              <a:spAutoFit/>
            </a:bodyPr>
            <a:lstStyle/>
            <a:p>
              <a:r>
                <a:rPr lang="en-US" sz="2500">
                  <a:solidFill>
                    <a:srgbClr val="010000"/>
                  </a:solidFill>
                </a:rPr>
                <a:t>679</a:t>
              </a:r>
              <a:endParaRPr lang="en-US"/>
            </a:p>
          </p:txBody>
        </p:sp>
        <p:sp>
          <p:nvSpPr>
            <p:cNvPr id="8268" name="Rectangle 73"/>
            <p:cNvSpPr>
              <a:spLocks noChangeArrowheads="1"/>
            </p:cNvSpPr>
            <p:nvPr/>
          </p:nvSpPr>
          <p:spPr bwMode="auto">
            <a:xfrm>
              <a:off x="2148" y="1479"/>
              <a:ext cx="824" cy="240"/>
            </a:xfrm>
            <a:prstGeom prst="rect">
              <a:avLst/>
            </a:prstGeom>
            <a:noFill/>
            <a:ln w="9525">
              <a:noFill/>
              <a:miter lim="800000"/>
              <a:headEnd/>
              <a:tailEnd/>
            </a:ln>
          </p:spPr>
          <p:txBody>
            <a:bodyPr wrap="none" lIns="0" tIns="0" rIns="0" bIns="0">
              <a:spAutoFit/>
            </a:bodyPr>
            <a:lstStyle/>
            <a:p>
              <a:r>
                <a:rPr lang="en-US" sz="2500">
                  <a:solidFill>
                    <a:srgbClr val="010000"/>
                  </a:solidFill>
                </a:rPr>
                <a:t>233-1231</a:t>
              </a:r>
              <a:endParaRPr lang="en-US"/>
            </a:p>
          </p:txBody>
        </p:sp>
        <p:sp>
          <p:nvSpPr>
            <p:cNvPr id="8269" name="Rectangle 74"/>
            <p:cNvSpPr>
              <a:spLocks noChangeArrowheads="1"/>
            </p:cNvSpPr>
            <p:nvPr/>
          </p:nvSpPr>
          <p:spPr bwMode="auto">
            <a:xfrm>
              <a:off x="3379" y="1479"/>
              <a:ext cx="872" cy="240"/>
            </a:xfrm>
            <a:prstGeom prst="rect">
              <a:avLst/>
            </a:prstGeom>
            <a:noFill/>
            <a:ln w="9525">
              <a:noFill/>
              <a:miter lim="800000"/>
              <a:headEnd/>
              <a:tailEnd/>
            </a:ln>
          </p:spPr>
          <p:txBody>
            <a:bodyPr wrap="none" lIns="0" tIns="0" rIns="0" bIns="0">
              <a:spAutoFit/>
            </a:bodyPr>
            <a:lstStyle/>
            <a:p>
              <a:r>
                <a:rPr lang="en-US" sz="2500">
                  <a:solidFill>
                    <a:srgbClr val="010000"/>
                  </a:solidFill>
                </a:rPr>
                <a:t>BSc, MSc</a:t>
              </a:r>
              <a:endParaRPr lang="en-US"/>
            </a:p>
          </p:txBody>
        </p:sp>
        <p:sp>
          <p:nvSpPr>
            <p:cNvPr id="8270" name="Line 75"/>
            <p:cNvSpPr>
              <a:spLocks noChangeShapeType="1"/>
            </p:cNvSpPr>
            <p:nvPr/>
          </p:nvSpPr>
          <p:spPr bwMode="auto">
            <a:xfrm>
              <a:off x="235" y="1471"/>
              <a:ext cx="7" cy="1"/>
            </a:xfrm>
            <a:prstGeom prst="line">
              <a:avLst/>
            </a:prstGeom>
            <a:noFill/>
            <a:ln w="0">
              <a:solidFill>
                <a:srgbClr val="000000"/>
              </a:solidFill>
              <a:round/>
              <a:headEnd/>
              <a:tailEnd/>
            </a:ln>
          </p:spPr>
          <p:txBody>
            <a:bodyPr/>
            <a:lstStyle/>
            <a:p>
              <a:endParaRPr lang="en-US"/>
            </a:p>
          </p:txBody>
        </p:sp>
        <p:sp>
          <p:nvSpPr>
            <p:cNvPr id="8271" name="Line 76"/>
            <p:cNvSpPr>
              <a:spLocks noChangeShapeType="1"/>
            </p:cNvSpPr>
            <p:nvPr/>
          </p:nvSpPr>
          <p:spPr bwMode="auto">
            <a:xfrm>
              <a:off x="235" y="1471"/>
              <a:ext cx="1" cy="8"/>
            </a:xfrm>
            <a:prstGeom prst="line">
              <a:avLst/>
            </a:prstGeom>
            <a:noFill/>
            <a:ln w="0">
              <a:solidFill>
                <a:srgbClr val="000000"/>
              </a:solidFill>
              <a:round/>
              <a:headEnd/>
              <a:tailEnd/>
            </a:ln>
          </p:spPr>
          <p:txBody>
            <a:bodyPr/>
            <a:lstStyle/>
            <a:p>
              <a:endParaRPr lang="en-US"/>
            </a:p>
          </p:txBody>
        </p:sp>
        <p:sp>
          <p:nvSpPr>
            <p:cNvPr id="8272" name="Line 77"/>
            <p:cNvSpPr>
              <a:spLocks noChangeShapeType="1"/>
            </p:cNvSpPr>
            <p:nvPr/>
          </p:nvSpPr>
          <p:spPr bwMode="auto">
            <a:xfrm>
              <a:off x="242" y="1471"/>
              <a:ext cx="1527" cy="1"/>
            </a:xfrm>
            <a:prstGeom prst="line">
              <a:avLst/>
            </a:prstGeom>
            <a:noFill/>
            <a:ln w="0">
              <a:solidFill>
                <a:srgbClr val="000000"/>
              </a:solidFill>
              <a:round/>
              <a:headEnd/>
              <a:tailEnd/>
            </a:ln>
          </p:spPr>
          <p:txBody>
            <a:bodyPr/>
            <a:lstStyle/>
            <a:p>
              <a:endParaRPr lang="en-US"/>
            </a:p>
          </p:txBody>
        </p:sp>
        <p:sp>
          <p:nvSpPr>
            <p:cNvPr id="8273" name="Line 78"/>
            <p:cNvSpPr>
              <a:spLocks noChangeShapeType="1"/>
            </p:cNvSpPr>
            <p:nvPr/>
          </p:nvSpPr>
          <p:spPr bwMode="auto">
            <a:xfrm>
              <a:off x="1769" y="1471"/>
              <a:ext cx="8" cy="1"/>
            </a:xfrm>
            <a:prstGeom prst="line">
              <a:avLst/>
            </a:prstGeom>
            <a:noFill/>
            <a:ln w="0">
              <a:solidFill>
                <a:srgbClr val="000000"/>
              </a:solidFill>
              <a:round/>
              <a:headEnd/>
              <a:tailEnd/>
            </a:ln>
          </p:spPr>
          <p:txBody>
            <a:bodyPr/>
            <a:lstStyle/>
            <a:p>
              <a:endParaRPr lang="en-US"/>
            </a:p>
          </p:txBody>
        </p:sp>
        <p:sp>
          <p:nvSpPr>
            <p:cNvPr id="8274" name="Line 79"/>
            <p:cNvSpPr>
              <a:spLocks noChangeShapeType="1"/>
            </p:cNvSpPr>
            <p:nvPr/>
          </p:nvSpPr>
          <p:spPr bwMode="auto">
            <a:xfrm>
              <a:off x="1769" y="1471"/>
              <a:ext cx="1" cy="8"/>
            </a:xfrm>
            <a:prstGeom prst="line">
              <a:avLst/>
            </a:prstGeom>
            <a:noFill/>
            <a:ln w="0">
              <a:solidFill>
                <a:srgbClr val="000000"/>
              </a:solidFill>
              <a:round/>
              <a:headEnd/>
              <a:tailEnd/>
            </a:ln>
          </p:spPr>
          <p:txBody>
            <a:bodyPr/>
            <a:lstStyle/>
            <a:p>
              <a:endParaRPr lang="en-US"/>
            </a:p>
          </p:txBody>
        </p:sp>
        <p:sp>
          <p:nvSpPr>
            <p:cNvPr id="8275" name="Line 80"/>
            <p:cNvSpPr>
              <a:spLocks noChangeShapeType="1"/>
            </p:cNvSpPr>
            <p:nvPr/>
          </p:nvSpPr>
          <p:spPr bwMode="auto">
            <a:xfrm>
              <a:off x="1777" y="1471"/>
              <a:ext cx="1511" cy="1"/>
            </a:xfrm>
            <a:prstGeom prst="line">
              <a:avLst/>
            </a:prstGeom>
            <a:noFill/>
            <a:ln w="0">
              <a:solidFill>
                <a:srgbClr val="000000"/>
              </a:solidFill>
              <a:round/>
              <a:headEnd/>
              <a:tailEnd/>
            </a:ln>
          </p:spPr>
          <p:txBody>
            <a:bodyPr/>
            <a:lstStyle/>
            <a:p>
              <a:endParaRPr lang="en-US"/>
            </a:p>
          </p:txBody>
        </p:sp>
        <p:sp>
          <p:nvSpPr>
            <p:cNvPr id="8276" name="Line 81"/>
            <p:cNvSpPr>
              <a:spLocks noChangeShapeType="1"/>
            </p:cNvSpPr>
            <p:nvPr/>
          </p:nvSpPr>
          <p:spPr bwMode="auto">
            <a:xfrm>
              <a:off x="3288" y="1471"/>
              <a:ext cx="8" cy="1"/>
            </a:xfrm>
            <a:prstGeom prst="line">
              <a:avLst/>
            </a:prstGeom>
            <a:noFill/>
            <a:ln w="0">
              <a:solidFill>
                <a:srgbClr val="000000"/>
              </a:solidFill>
              <a:round/>
              <a:headEnd/>
              <a:tailEnd/>
            </a:ln>
          </p:spPr>
          <p:txBody>
            <a:bodyPr/>
            <a:lstStyle/>
            <a:p>
              <a:endParaRPr lang="en-US"/>
            </a:p>
          </p:txBody>
        </p:sp>
        <p:sp>
          <p:nvSpPr>
            <p:cNvPr id="8277" name="Line 82"/>
            <p:cNvSpPr>
              <a:spLocks noChangeShapeType="1"/>
            </p:cNvSpPr>
            <p:nvPr/>
          </p:nvSpPr>
          <p:spPr bwMode="auto">
            <a:xfrm>
              <a:off x="3288" y="1471"/>
              <a:ext cx="1" cy="8"/>
            </a:xfrm>
            <a:prstGeom prst="line">
              <a:avLst/>
            </a:prstGeom>
            <a:noFill/>
            <a:ln w="0">
              <a:solidFill>
                <a:srgbClr val="000000"/>
              </a:solidFill>
              <a:round/>
              <a:headEnd/>
              <a:tailEnd/>
            </a:ln>
          </p:spPr>
          <p:txBody>
            <a:bodyPr/>
            <a:lstStyle/>
            <a:p>
              <a:endParaRPr lang="en-US"/>
            </a:p>
          </p:txBody>
        </p:sp>
        <p:sp>
          <p:nvSpPr>
            <p:cNvPr id="8278" name="Line 83"/>
            <p:cNvSpPr>
              <a:spLocks noChangeShapeType="1"/>
            </p:cNvSpPr>
            <p:nvPr/>
          </p:nvSpPr>
          <p:spPr bwMode="auto">
            <a:xfrm>
              <a:off x="3296" y="1471"/>
              <a:ext cx="1988" cy="1"/>
            </a:xfrm>
            <a:prstGeom prst="line">
              <a:avLst/>
            </a:prstGeom>
            <a:noFill/>
            <a:ln w="0">
              <a:solidFill>
                <a:srgbClr val="000000"/>
              </a:solidFill>
              <a:round/>
              <a:headEnd/>
              <a:tailEnd/>
            </a:ln>
          </p:spPr>
          <p:txBody>
            <a:bodyPr/>
            <a:lstStyle/>
            <a:p>
              <a:endParaRPr lang="en-US"/>
            </a:p>
          </p:txBody>
        </p:sp>
        <p:sp>
          <p:nvSpPr>
            <p:cNvPr id="8279" name="Line 84"/>
            <p:cNvSpPr>
              <a:spLocks noChangeShapeType="1"/>
            </p:cNvSpPr>
            <p:nvPr/>
          </p:nvSpPr>
          <p:spPr bwMode="auto">
            <a:xfrm>
              <a:off x="5284" y="1471"/>
              <a:ext cx="8" cy="1"/>
            </a:xfrm>
            <a:prstGeom prst="line">
              <a:avLst/>
            </a:prstGeom>
            <a:noFill/>
            <a:ln w="0">
              <a:solidFill>
                <a:srgbClr val="000000"/>
              </a:solidFill>
              <a:round/>
              <a:headEnd/>
              <a:tailEnd/>
            </a:ln>
          </p:spPr>
          <p:txBody>
            <a:bodyPr/>
            <a:lstStyle/>
            <a:p>
              <a:endParaRPr lang="en-US"/>
            </a:p>
          </p:txBody>
        </p:sp>
        <p:sp>
          <p:nvSpPr>
            <p:cNvPr id="8280" name="Line 85"/>
            <p:cNvSpPr>
              <a:spLocks noChangeShapeType="1"/>
            </p:cNvSpPr>
            <p:nvPr/>
          </p:nvSpPr>
          <p:spPr bwMode="auto">
            <a:xfrm>
              <a:off x="5284" y="1471"/>
              <a:ext cx="1" cy="8"/>
            </a:xfrm>
            <a:prstGeom prst="line">
              <a:avLst/>
            </a:prstGeom>
            <a:noFill/>
            <a:ln w="0">
              <a:solidFill>
                <a:srgbClr val="000000"/>
              </a:solidFill>
              <a:round/>
              <a:headEnd/>
              <a:tailEnd/>
            </a:ln>
          </p:spPr>
          <p:txBody>
            <a:bodyPr/>
            <a:lstStyle/>
            <a:p>
              <a:endParaRPr lang="en-US"/>
            </a:p>
          </p:txBody>
        </p:sp>
        <p:sp>
          <p:nvSpPr>
            <p:cNvPr id="8281" name="Line 86"/>
            <p:cNvSpPr>
              <a:spLocks noChangeShapeType="1"/>
            </p:cNvSpPr>
            <p:nvPr/>
          </p:nvSpPr>
          <p:spPr bwMode="auto">
            <a:xfrm>
              <a:off x="235" y="1479"/>
              <a:ext cx="1" cy="231"/>
            </a:xfrm>
            <a:prstGeom prst="line">
              <a:avLst/>
            </a:prstGeom>
            <a:noFill/>
            <a:ln w="0">
              <a:solidFill>
                <a:srgbClr val="000000"/>
              </a:solidFill>
              <a:round/>
              <a:headEnd/>
              <a:tailEnd/>
            </a:ln>
          </p:spPr>
          <p:txBody>
            <a:bodyPr/>
            <a:lstStyle/>
            <a:p>
              <a:endParaRPr lang="en-US"/>
            </a:p>
          </p:txBody>
        </p:sp>
        <p:sp>
          <p:nvSpPr>
            <p:cNvPr id="8282" name="Line 87"/>
            <p:cNvSpPr>
              <a:spLocks noChangeShapeType="1"/>
            </p:cNvSpPr>
            <p:nvPr/>
          </p:nvSpPr>
          <p:spPr bwMode="auto">
            <a:xfrm>
              <a:off x="235" y="1710"/>
              <a:ext cx="7" cy="1"/>
            </a:xfrm>
            <a:prstGeom prst="line">
              <a:avLst/>
            </a:prstGeom>
            <a:noFill/>
            <a:ln w="0">
              <a:solidFill>
                <a:srgbClr val="000000"/>
              </a:solidFill>
              <a:round/>
              <a:headEnd/>
              <a:tailEnd/>
            </a:ln>
          </p:spPr>
          <p:txBody>
            <a:bodyPr/>
            <a:lstStyle/>
            <a:p>
              <a:endParaRPr lang="en-US"/>
            </a:p>
          </p:txBody>
        </p:sp>
        <p:sp>
          <p:nvSpPr>
            <p:cNvPr id="8283" name="Line 88"/>
            <p:cNvSpPr>
              <a:spLocks noChangeShapeType="1"/>
            </p:cNvSpPr>
            <p:nvPr/>
          </p:nvSpPr>
          <p:spPr bwMode="auto">
            <a:xfrm>
              <a:off x="235" y="1710"/>
              <a:ext cx="1" cy="8"/>
            </a:xfrm>
            <a:prstGeom prst="line">
              <a:avLst/>
            </a:prstGeom>
            <a:noFill/>
            <a:ln w="0">
              <a:solidFill>
                <a:srgbClr val="000000"/>
              </a:solidFill>
              <a:round/>
              <a:headEnd/>
              <a:tailEnd/>
            </a:ln>
          </p:spPr>
          <p:txBody>
            <a:bodyPr/>
            <a:lstStyle/>
            <a:p>
              <a:endParaRPr lang="en-US"/>
            </a:p>
          </p:txBody>
        </p:sp>
        <p:sp>
          <p:nvSpPr>
            <p:cNvPr id="8284" name="Line 89"/>
            <p:cNvSpPr>
              <a:spLocks noChangeShapeType="1"/>
            </p:cNvSpPr>
            <p:nvPr/>
          </p:nvSpPr>
          <p:spPr bwMode="auto">
            <a:xfrm>
              <a:off x="235" y="1710"/>
              <a:ext cx="7" cy="1"/>
            </a:xfrm>
            <a:prstGeom prst="line">
              <a:avLst/>
            </a:prstGeom>
            <a:noFill/>
            <a:ln w="0">
              <a:solidFill>
                <a:srgbClr val="000000"/>
              </a:solidFill>
              <a:round/>
              <a:headEnd/>
              <a:tailEnd/>
            </a:ln>
          </p:spPr>
          <p:txBody>
            <a:bodyPr/>
            <a:lstStyle/>
            <a:p>
              <a:endParaRPr lang="en-US"/>
            </a:p>
          </p:txBody>
        </p:sp>
        <p:sp>
          <p:nvSpPr>
            <p:cNvPr id="8285" name="Line 90"/>
            <p:cNvSpPr>
              <a:spLocks noChangeShapeType="1"/>
            </p:cNvSpPr>
            <p:nvPr/>
          </p:nvSpPr>
          <p:spPr bwMode="auto">
            <a:xfrm>
              <a:off x="235" y="1710"/>
              <a:ext cx="1" cy="8"/>
            </a:xfrm>
            <a:prstGeom prst="line">
              <a:avLst/>
            </a:prstGeom>
            <a:noFill/>
            <a:ln w="0">
              <a:solidFill>
                <a:srgbClr val="000000"/>
              </a:solidFill>
              <a:round/>
              <a:headEnd/>
              <a:tailEnd/>
            </a:ln>
          </p:spPr>
          <p:txBody>
            <a:bodyPr/>
            <a:lstStyle/>
            <a:p>
              <a:endParaRPr lang="en-US"/>
            </a:p>
          </p:txBody>
        </p:sp>
        <p:sp>
          <p:nvSpPr>
            <p:cNvPr id="8286" name="Line 91"/>
            <p:cNvSpPr>
              <a:spLocks noChangeShapeType="1"/>
            </p:cNvSpPr>
            <p:nvPr/>
          </p:nvSpPr>
          <p:spPr bwMode="auto">
            <a:xfrm>
              <a:off x="242" y="1710"/>
              <a:ext cx="1527" cy="1"/>
            </a:xfrm>
            <a:prstGeom prst="line">
              <a:avLst/>
            </a:prstGeom>
            <a:noFill/>
            <a:ln w="0">
              <a:solidFill>
                <a:srgbClr val="000000"/>
              </a:solidFill>
              <a:round/>
              <a:headEnd/>
              <a:tailEnd/>
            </a:ln>
          </p:spPr>
          <p:txBody>
            <a:bodyPr/>
            <a:lstStyle/>
            <a:p>
              <a:endParaRPr lang="en-US"/>
            </a:p>
          </p:txBody>
        </p:sp>
        <p:sp>
          <p:nvSpPr>
            <p:cNvPr id="8287" name="Line 92"/>
            <p:cNvSpPr>
              <a:spLocks noChangeShapeType="1"/>
            </p:cNvSpPr>
            <p:nvPr/>
          </p:nvSpPr>
          <p:spPr bwMode="auto">
            <a:xfrm>
              <a:off x="1769" y="1479"/>
              <a:ext cx="1" cy="231"/>
            </a:xfrm>
            <a:prstGeom prst="line">
              <a:avLst/>
            </a:prstGeom>
            <a:noFill/>
            <a:ln w="0">
              <a:solidFill>
                <a:srgbClr val="000000"/>
              </a:solidFill>
              <a:round/>
              <a:headEnd/>
              <a:tailEnd/>
            </a:ln>
          </p:spPr>
          <p:txBody>
            <a:bodyPr/>
            <a:lstStyle/>
            <a:p>
              <a:endParaRPr lang="en-US"/>
            </a:p>
          </p:txBody>
        </p:sp>
        <p:sp>
          <p:nvSpPr>
            <p:cNvPr id="8288" name="Line 93"/>
            <p:cNvSpPr>
              <a:spLocks noChangeShapeType="1"/>
            </p:cNvSpPr>
            <p:nvPr/>
          </p:nvSpPr>
          <p:spPr bwMode="auto">
            <a:xfrm>
              <a:off x="1769" y="1710"/>
              <a:ext cx="8" cy="1"/>
            </a:xfrm>
            <a:prstGeom prst="line">
              <a:avLst/>
            </a:prstGeom>
            <a:noFill/>
            <a:ln w="0">
              <a:solidFill>
                <a:srgbClr val="000000"/>
              </a:solidFill>
              <a:round/>
              <a:headEnd/>
              <a:tailEnd/>
            </a:ln>
          </p:spPr>
          <p:txBody>
            <a:bodyPr/>
            <a:lstStyle/>
            <a:p>
              <a:endParaRPr lang="en-US"/>
            </a:p>
          </p:txBody>
        </p:sp>
        <p:sp>
          <p:nvSpPr>
            <p:cNvPr id="8289" name="Line 94"/>
            <p:cNvSpPr>
              <a:spLocks noChangeShapeType="1"/>
            </p:cNvSpPr>
            <p:nvPr/>
          </p:nvSpPr>
          <p:spPr bwMode="auto">
            <a:xfrm>
              <a:off x="1769" y="1710"/>
              <a:ext cx="1" cy="8"/>
            </a:xfrm>
            <a:prstGeom prst="line">
              <a:avLst/>
            </a:prstGeom>
            <a:noFill/>
            <a:ln w="0">
              <a:solidFill>
                <a:srgbClr val="000000"/>
              </a:solidFill>
              <a:round/>
              <a:headEnd/>
              <a:tailEnd/>
            </a:ln>
          </p:spPr>
          <p:txBody>
            <a:bodyPr/>
            <a:lstStyle/>
            <a:p>
              <a:endParaRPr lang="en-US"/>
            </a:p>
          </p:txBody>
        </p:sp>
        <p:sp>
          <p:nvSpPr>
            <p:cNvPr id="8290" name="Line 95"/>
            <p:cNvSpPr>
              <a:spLocks noChangeShapeType="1"/>
            </p:cNvSpPr>
            <p:nvPr/>
          </p:nvSpPr>
          <p:spPr bwMode="auto">
            <a:xfrm>
              <a:off x="1777" y="1710"/>
              <a:ext cx="1511" cy="1"/>
            </a:xfrm>
            <a:prstGeom prst="line">
              <a:avLst/>
            </a:prstGeom>
            <a:noFill/>
            <a:ln w="0">
              <a:solidFill>
                <a:srgbClr val="000000"/>
              </a:solidFill>
              <a:round/>
              <a:headEnd/>
              <a:tailEnd/>
            </a:ln>
          </p:spPr>
          <p:txBody>
            <a:bodyPr/>
            <a:lstStyle/>
            <a:p>
              <a:endParaRPr lang="en-US"/>
            </a:p>
          </p:txBody>
        </p:sp>
        <p:sp>
          <p:nvSpPr>
            <p:cNvPr id="8291" name="Rectangle 96"/>
            <p:cNvSpPr>
              <a:spLocks noChangeArrowheads="1"/>
            </p:cNvSpPr>
            <p:nvPr/>
          </p:nvSpPr>
          <p:spPr bwMode="auto">
            <a:xfrm>
              <a:off x="3288" y="1479"/>
              <a:ext cx="8" cy="231"/>
            </a:xfrm>
            <a:prstGeom prst="rect">
              <a:avLst/>
            </a:prstGeom>
            <a:solidFill>
              <a:srgbClr val="000000"/>
            </a:solidFill>
            <a:ln w="9525">
              <a:noFill/>
              <a:miter lim="800000"/>
              <a:headEnd/>
              <a:tailEnd/>
            </a:ln>
          </p:spPr>
          <p:txBody>
            <a:bodyPr/>
            <a:lstStyle/>
            <a:p>
              <a:endParaRPr lang="en-US"/>
            </a:p>
          </p:txBody>
        </p:sp>
        <p:sp>
          <p:nvSpPr>
            <p:cNvPr id="8292" name="Line 97"/>
            <p:cNvSpPr>
              <a:spLocks noChangeShapeType="1"/>
            </p:cNvSpPr>
            <p:nvPr/>
          </p:nvSpPr>
          <p:spPr bwMode="auto">
            <a:xfrm>
              <a:off x="3288" y="1479"/>
              <a:ext cx="1" cy="231"/>
            </a:xfrm>
            <a:prstGeom prst="line">
              <a:avLst/>
            </a:prstGeom>
            <a:noFill/>
            <a:ln w="0">
              <a:solidFill>
                <a:srgbClr val="000000"/>
              </a:solidFill>
              <a:round/>
              <a:headEnd/>
              <a:tailEnd/>
            </a:ln>
          </p:spPr>
          <p:txBody>
            <a:bodyPr/>
            <a:lstStyle/>
            <a:p>
              <a:endParaRPr lang="en-US"/>
            </a:p>
          </p:txBody>
        </p:sp>
        <p:sp>
          <p:nvSpPr>
            <p:cNvPr id="8293" name="Line 98"/>
            <p:cNvSpPr>
              <a:spLocks noChangeShapeType="1"/>
            </p:cNvSpPr>
            <p:nvPr/>
          </p:nvSpPr>
          <p:spPr bwMode="auto">
            <a:xfrm>
              <a:off x="3288" y="1710"/>
              <a:ext cx="8" cy="1"/>
            </a:xfrm>
            <a:prstGeom prst="line">
              <a:avLst/>
            </a:prstGeom>
            <a:noFill/>
            <a:ln w="0">
              <a:solidFill>
                <a:srgbClr val="000000"/>
              </a:solidFill>
              <a:round/>
              <a:headEnd/>
              <a:tailEnd/>
            </a:ln>
          </p:spPr>
          <p:txBody>
            <a:bodyPr/>
            <a:lstStyle/>
            <a:p>
              <a:endParaRPr lang="en-US"/>
            </a:p>
          </p:txBody>
        </p:sp>
        <p:sp>
          <p:nvSpPr>
            <p:cNvPr id="8294" name="Line 99"/>
            <p:cNvSpPr>
              <a:spLocks noChangeShapeType="1"/>
            </p:cNvSpPr>
            <p:nvPr/>
          </p:nvSpPr>
          <p:spPr bwMode="auto">
            <a:xfrm>
              <a:off x="3288" y="1710"/>
              <a:ext cx="1" cy="8"/>
            </a:xfrm>
            <a:prstGeom prst="line">
              <a:avLst/>
            </a:prstGeom>
            <a:noFill/>
            <a:ln w="0">
              <a:solidFill>
                <a:srgbClr val="000000"/>
              </a:solidFill>
              <a:round/>
              <a:headEnd/>
              <a:tailEnd/>
            </a:ln>
          </p:spPr>
          <p:txBody>
            <a:bodyPr/>
            <a:lstStyle/>
            <a:p>
              <a:endParaRPr lang="en-US"/>
            </a:p>
          </p:txBody>
        </p:sp>
        <p:sp>
          <p:nvSpPr>
            <p:cNvPr id="8295" name="Line 100"/>
            <p:cNvSpPr>
              <a:spLocks noChangeShapeType="1"/>
            </p:cNvSpPr>
            <p:nvPr/>
          </p:nvSpPr>
          <p:spPr bwMode="auto">
            <a:xfrm>
              <a:off x="3296" y="1710"/>
              <a:ext cx="1988" cy="1"/>
            </a:xfrm>
            <a:prstGeom prst="line">
              <a:avLst/>
            </a:prstGeom>
            <a:noFill/>
            <a:ln w="0">
              <a:solidFill>
                <a:srgbClr val="000000"/>
              </a:solidFill>
              <a:round/>
              <a:headEnd/>
              <a:tailEnd/>
            </a:ln>
          </p:spPr>
          <p:txBody>
            <a:bodyPr/>
            <a:lstStyle/>
            <a:p>
              <a:endParaRPr lang="en-US"/>
            </a:p>
          </p:txBody>
        </p:sp>
        <p:sp>
          <p:nvSpPr>
            <p:cNvPr id="8296" name="Line 101"/>
            <p:cNvSpPr>
              <a:spLocks noChangeShapeType="1"/>
            </p:cNvSpPr>
            <p:nvPr/>
          </p:nvSpPr>
          <p:spPr bwMode="auto">
            <a:xfrm>
              <a:off x="5284" y="1479"/>
              <a:ext cx="1" cy="231"/>
            </a:xfrm>
            <a:prstGeom prst="line">
              <a:avLst/>
            </a:prstGeom>
            <a:noFill/>
            <a:ln w="0">
              <a:solidFill>
                <a:srgbClr val="000000"/>
              </a:solidFill>
              <a:round/>
              <a:headEnd/>
              <a:tailEnd/>
            </a:ln>
          </p:spPr>
          <p:txBody>
            <a:bodyPr/>
            <a:lstStyle/>
            <a:p>
              <a:endParaRPr lang="en-US"/>
            </a:p>
          </p:txBody>
        </p:sp>
        <p:sp>
          <p:nvSpPr>
            <p:cNvPr id="8297" name="Line 102"/>
            <p:cNvSpPr>
              <a:spLocks noChangeShapeType="1"/>
            </p:cNvSpPr>
            <p:nvPr/>
          </p:nvSpPr>
          <p:spPr bwMode="auto">
            <a:xfrm>
              <a:off x="5284" y="1710"/>
              <a:ext cx="8" cy="1"/>
            </a:xfrm>
            <a:prstGeom prst="line">
              <a:avLst/>
            </a:prstGeom>
            <a:noFill/>
            <a:ln w="0">
              <a:solidFill>
                <a:srgbClr val="000000"/>
              </a:solidFill>
              <a:round/>
              <a:headEnd/>
              <a:tailEnd/>
            </a:ln>
          </p:spPr>
          <p:txBody>
            <a:bodyPr/>
            <a:lstStyle/>
            <a:p>
              <a:endParaRPr lang="en-US"/>
            </a:p>
          </p:txBody>
        </p:sp>
        <p:sp>
          <p:nvSpPr>
            <p:cNvPr id="8298" name="Line 103"/>
            <p:cNvSpPr>
              <a:spLocks noChangeShapeType="1"/>
            </p:cNvSpPr>
            <p:nvPr/>
          </p:nvSpPr>
          <p:spPr bwMode="auto">
            <a:xfrm>
              <a:off x="5284" y="1710"/>
              <a:ext cx="1" cy="8"/>
            </a:xfrm>
            <a:prstGeom prst="line">
              <a:avLst/>
            </a:prstGeom>
            <a:noFill/>
            <a:ln w="0">
              <a:solidFill>
                <a:srgbClr val="000000"/>
              </a:solidFill>
              <a:round/>
              <a:headEnd/>
              <a:tailEnd/>
            </a:ln>
          </p:spPr>
          <p:txBody>
            <a:bodyPr/>
            <a:lstStyle/>
            <a:p>
              <a:endParaRPr lang="en-US"/>
            </a:p>
          </p:txBody>
        </p:sp>
        <p:sp>
          <p:nvSpPr>
            <p:cNvPr id="8299" name="Line 104"/>
            <p:cNvSpPr>
              <a:spLocks noChangeShapeType="1"/>
            </p:cNvSpPr>
            <p:nvPr/>
          </p:nvSpPr>
          <p:spPr bwMode="auto">
            <a:xfrm>
              <a:off x="5284" y="1710"/>
              <a:ext cx="8" cy="1"/>
            </a:xfrm>
            <a:prstGeom prst="line">
              <a:avLst/>
            </a:prstGeom>
            <a:noFill/>
            <a:ln w="0">
              <a:solidFill>
                <a:srgbClr val="000000"/>
              </a:solidFill>
              <a:round/>
              <a:headEnd/>
              <a:tailEnd/>
            </a:ln>
          </p:spPr>
          <p:txBody>
            <a:bodyPr/>
            <a:lstStyle/>
            <a:p>
              <a:endParaRPr lang="en-US"/>
            </a:p>
          </p:txBody>
        </p:sp>
        <p:sp>
          <p:nvSpPr>
            <p:cNvPr id="8300" name="Line 105"/>
            <p:cNvSpPr>
              <a:spLocks noChangeShapeType="1"/>
            </p:cNvSpPr>
            <p:nvPr/>
          </p:nvSpPr>
          <p:spPr bwMode="auto">
            <a:xfrm>
              <a:off x="5284" y="1710"/>
              <a:ext cx="1" cy="8"/>
            </a:xfrm>
            <a:prstGeom prst="line">
              <a:avLst/>
            </a:prstGeom>
            <a:noFill/>
            <a:ln w="0">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CA" b="1" smtClean="0">
                <a:latin typeface="Arial" pitchFamily="34" charset="0"/>
              </a:rPr>
              <a:t>First Normal Form</a:t>
            </a:r>
            <a:endParaRPr lang="en-US" b="1" smtClean="0">
              <a:latin typeface="Arial" pitchFamily="34" charset="0"/>
            </a:endParaRPr>
          </a:p>
        </p:txBody>
      </p:sp>
      <p:sp>
        <p:nvSpPr>
          <p:cNvPr id="27"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rPr>
              <a:t>91.2914</a:t>
            </a:r>
          </a:p>
        </p:txBody>
      </p:sp>
      <p:sp>
        <p:nvSpPr>
          <p:cNvPr id="28" name="Slide Number Placeholder 4"/>
          <p:cNvSpPr>
            <a:spLocks noGrp="1"/>
          </p:cNvSpPr>
          <p:nvPr>
            <p:ph type="sldNum" sz="quarter" idx="12"/>
          </p:nvPr>
        </p:nvSpPr>
        <p:spPr/>
        <p:txBody>
          <a:bodyPr/>
          <a:lstStyle/>
          <a:p>
            <a:pPr>
              <a:defRPr/>
            </a:pPr>
            <a:fld id="{2E512E69-B7E6-48B9-A9AC-4604475D27EA}" type="slidenum">
              <a:rPr lang="en-US"/>
              <a:pPr>
                <a:defRPr/>
              </a:pPr>
              <a:t>15</a:t>
            </a:fld>
            <a:endParaRPr lang="en-US"/>
          </a:p>
        </p:txBody>
      </p:sp>
      <p:sp>
        <p:nvSpPr>
          <p:cNvPr id="9221" name="Rectangle 247"/>
          <p:cNvSpPr>
            <a:spLocks noChangeArrowheads="1"/>
          </p:cNvSpPr>
          <p:nvPr/>
        </p:nvSpPr>
        <p:spPr bwMode="auto">
          <a:xfrm>
            <a:off x="5029200" y="1879600"/>
            <a:ext cx="1524000" cy="466725"/>
          </a:xfrm>
          <a:prstGeom prst="rect">
            <a:avLst/>
          </a:prstGeom>
          <a:solidFill>
            <a:srgbClr val="C0C0C0"/>
          </a:solidFill>
          <a:ln w="9525">
            <a:solidFill>
              <a:schemeClr val="tx1"/>
            </a:solidFill>
            <a:miter lim="800000"/>
            <a:headEnd/>
            <a:tailEnd/>
          </a:ln>
        </p:spPr>
        <p:txBody>
          <a:bodyPr>
            <a:spAutoFit/>
          </a:bodyPr>
          <a:lstStyle/>
          <a:p>
            <a:pPr algn="ctr"/>
            <a:r>
              <a:rPr lang="en-US" b="1">
                <a:solidFill>
                  <a:srgbClr val="000000"/>
                </a:solidFill>
              </a:rPr>
              <a:t>EmpNum</a:t>
            </a:r>
          </a:p>
        </p:txBody>
      </p:sp>
      <p:sp>
        <p:nvSpPr>
          <p:cNvPr id="9222" name="Rectangle 248"/>
          <p:cNvSpPr>
            <a:spLocks noChangeArrowheads="1"/>
          </p:cNvSpPr>
          <p:nvPr/>
        </p:nvSpPr>
        <p:spPr bwMode="auto">
          <a:xfrm>
            <a:off x="6553200" y="1879600"/>
            <a:ext cx="1733550" cy="466725"/>
          </a:xfrm>
          <a:prstGeom prst="rect">
            <a:avLst/>
          </a:prstGeom>
          <a:solidFill>
            <a:srgbClr val="C0C0C0"/>
          </a:solidFill>
          <a:ln w="9525">
            <a:solidFill>
              <a:schemeClr val="tx1"/>
            </a:solidFill>
            <a:miter lim="800000"/>
            <a:headEnd/>
            <a:tailEnd/>
          </a:ln>
        </p:spPr>
        <p:txBody>
          <a:bodyPr wrap="none">
            <a:spAutoFit/>
          </a:bodyPr>
          <a:lstStyle/>
          <a:p>
            <a:pPr algn="ctr"/>
            <a:r>
              <a:rPr lang="en-US" b="1">
                <a:solidFill>
                  <a:srgbClr val="000000"/>
                </a:solidFill>
              </a:rPr>
              <a:t>EmpDegree</a:t>
            </a:r>
          </a:p>
        </p:txBody>
      </p:sp>
      <p:sp>
        <p:nvSpPr>
          <p:cNvPr id="9223" name="Rectangle 249"/>
          <p:cNvSpPr>
            <a:spLocks noChangeArrowheads="1"/>
          </p:cNvSpPr>
          <p:nvPr/>
        </p:nvSpPr>
        <p:spPr bwMode="auto">
          <a:xfrm>
            <a:off x="5029200" y="2327275"/>
            <a:ext cx="15240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333</a:t>
            </a:r>
          </a:p>
        </p:txBody>
      </p:sp>
      <p:sp>
        <p:nvSpPr>
          <p:cNvPr id="9224" name="Rectangle 250"/>
          <p:cNvSpPr>
            <a:spLocks noChangeArrowheads="1"/>
          </p:cNvSpPr>
          <p:nvPr/>
        </p:nvSpPr>
        <p:spPr bwMode="auto">
          <a:xfrm>
            <a:off x="6553200" y="2327275"/>
            <a:ext cx="17526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BA</a:t>
            </a:r>
          </a:p>
        </p:txBody>
      </p:sp>
      <p:sp>
        <p:nvSpPr>
          <p:cNvPr id="9225" name="Rectangle 251"/>
          <p:cNvSpPr>
            <a:spLocks noChangeArrowheads="1"/>
          </p:cNvSpPr>
          <p:nvPr/>
        </p:nvSpPr>
        <p:spPr bwMode="auto">
          <a:xfrm>
            <a:off x="5029200" y="2784475"/>
            <a:ext cx="15240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333</a:t>
            </a:r>
          </a:p>
        </p:txBody>
      </p:sp>
      <p:sp>
        <p:nvSpPr>
          <p:cNvPr id="9226" name="Rectangle 252"/>
          <p:cNvSpPr>
            <a:spLocks noChangeArrowheads="1"/>
          </p:cNvSpPr>
          <p:nvPr/>
        </p:nvSpPr>
        <p:spPr bwMode="auto">
          <a:xfrm>
            <a:off x="6553200" y="2784475"/>
            <a:ext cx="17526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BSc</a:t>
            </a:r>
          </a:p>
        </p:txBody>
      </p:sp>
      <p:sp>
        <p:nvSpPr>
          <p:cNvPr id="9227" name="Rectangle 253"/>
          <p:cNvSpPr>
            <a:spLocks noChangeArrowheads="1"/>
          </p:cNvSpPr>
          <p:nvPr/>
        </p:nvSpPr>
        <p:spPr bwMode="auto">
          <a:xfrm>
            <a:off x="5029200" y="3241675"/>
            <a:ext cx="15240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333</a:t>
            </a:r>
          </a:p>
        </p:txBody>
      </p:sp>
      <p:sp>
        <p:nvSpPr>
          <p:cNvPr id="9228" name="Rectangle 254"/>
          <p:cNvSpPr>
            <a:spLocks noChangeArrowheads="1"/>
          </p:cNvSpPr>
          <p:nvPr/>
        </p:nvSpPr>
        <p:spPr bwMode="auto">
          <a:xfrm>
            <a:off x="6553200" y="3241675"/>
            <a:ext cx="17526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PhD</a:t>
            </a:r>
          </a:p>
        </p:txBody>
      </p:sp>
      <p:sp>
        <p:nvSpPr>
          <p:cNvPr id="9229" name="Rectangle 255"/>
          <p:cNvSpPr>
            <a:spLocks noChangeArrowheads="1"/>
          </p:cNvSpPr>
          <p:nvPr/>
        </p:nvSpPr>
        <p:spPr bwMode="auto">
          <a:xfrm>
            <a:off x="5029200" y="3698875"/>
            <a:ext cx="15240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679</a:t>
            </a:r>
          </a:p>
        </p:txBody>
      </p:sp>
      <p:sp>
        <p:nvSpPr>
          <p:cNvPr id="9230" name="Rectangle 256"/>
          <p:cNvSpPr>
            <a:spLocks noChangeArrowheads="1"/>
          </p:cNvSpPr>
          <p:nvPr/>
        </p:nvSpPr>
        <p:spPr bwMode="auto">
          <a:xfrm>
            <a:off x="6553200" y="3698875"/>
            <a:ext cx="17526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BSc</a:t>
            </a:r>
          </a:p>
        </p:txBody>
      </p:sp>
      <p:sp>
        <p:nvSpPr>
          <p:cNvPr id="9231" name="Rectangle 257"/>
          <p:cNvSpPr>
            <a:spLocks noChangeArrowheads="1"/>
          </p:cNvSpPr>
          <p:nvPr/>
        </p:nvSpPr>
        <p:spPr bwMode="auto">
          <a:xfrm>
            <a:off x="6553200" y="4156075"/>
            <a:ext cx="17526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MSc</a:t>
            </a:r>
          </a:p>
        </p:txBody>
      </p:sp>
      <p:sp>
        <p:nvSpPr>
          <p:cNvPr id="9232" name="Rectangle 258"/>
          <p:cNvSpPr>
            <a:spLocks noChangeArrowheads="1"/>
          </p:cNvSpPr>
          <p:nvPr/>
        </p:nvSpPr>
        <p:spPr bwMode="auto">
          <a:xfrm>
            <a:off x="5029200" y="4156075"/>
            <a:ext cx="1524000" cy="466725"/>
          </a:xfrm>
          <a:prstGeom prst="rect">
            <a:avLst/>
          </a:prstGeom>
          <a:noFill/>
          <a:ln w="9525">
            <a:solidFill>
              <a:schemeClr val="tx1"/>
            </a:solidFill>
            <a:miter lim="800000"/>
            <a:headEnd/>
            <a:tailEnd/>
          </a:ln>
        </p:spPr>
        <p:txBody>
          <a:bodyPr>
            <a:spAutoFit/>
          </a:bodyPr>
          <a:lstStyle/>
          <a:p>
            <a:pPr algn="ctr"/>
            <a:r>
              <a:rPr lang="en-US">
                <a:solidFill>
                  <a:srgbClr val="000000"/>
                </a:solidFill>
              </a:rPr>
              <a:t>679</a:t>
            </a:r>
          </a:p>
        </p:txBody>
      </p:sp>
      <p:sp>
        <p:nvSpPr>
          <p:cNvPr id="9233" name="Rectangle 259"/>
          <p:cNvSpPr>
            <a:spLocks noChangeArrowheads="1"/>
          </p:cNvSpPr>
          <p:nvPr/>
        </p:nvSpPr>
        <p:spPr bwMode="auto">
          <a:xfrm>
            <a:off x="762000" y="2108200"/>
            <a:ext cx="1676400" cy="457200"/>
          </a:xfrm>
          <a:prstGeom prst="rect">
            <a:avLst/>
          </a:prstGeom>
          <a:solidFill>
            <a:schemeClr val="folHlink"/>
          </a:solidFill>
          <a:ln w="9525">
            <a:solidFill>
              <a:schemeClr val="tx1"/>
            </a:solidFill>
            <a:miter lim="800000"/>
            <a:headEnd/>
            <a:tailEnd/>
          </a:ln>
        </p:spPr>
        <p:txBody>
          <a:bodyPr wrap="none" anchor="ctr"/>
          <a:lstStyle/>
          <a:p>
            <a:pPr algn="ctr"/>
            <a:r>
              <a:rPr lang="en-US" b="1"/>
              <a:t>EmpNum</a:t>
            </a:r>
          </a:p>
        </p:txBody>
      </p:sp>
      <p:sp>
        <p:nvSpPr>
          <p:cNvPr id="9234" name="Rectangle 260"/>
          <p:cNvSpPr>
            <a:spLocks noChangeArrowheads="1"/>
          </p:cNvSpPr>
          <p:nvPr/>
        </p:nvSpPr>
        <p:spPr bwMode="auto">
          <a:xfrm>
            <a:off x="2438400" y="2108200"/>
            <a:ext cx="1676400" cy="457200"/>
          </a:xfrm>
          <a:prstGeom prst="rect">
            <a:avLst/>
          </a:prstGeom>
          <a:solidFill>
            <a:schemeClr val="folHlink"/>
          </a:solidFill>
          <a:ln w="9525">
            <a:solidFill>
              <a:schemeClr val="tx1"/>
            </a:solidFill>
            <a:miter lim="800000"/>
            <a:headEnd/>
            <a:tailEnd/>
          </a:ln>
        </p:spPr>
        <p:txBody>
          <a:bodyPr wrap="none" anchor="ctr"/>
          <a:lstStyle/>
          <a:p>
            <a:pPr algn="ctr"/>
            <a:r>
              <a:rPr lang="en-US" b="1"/>
              <a:t>EmpPhone</a:t>
            </a:r>
          </a:p>
        </p:txBody>
      </p:sp>
      <p:sp>
        <p:nvSpPr>
          <p:cNvPr id="9235" name="Rectangle 261"/>
          <p:cNvSpPr>
            <a:spLocks noChangeArrowheads="1"/>
          </p:cNvSpPr>
          <p:nvPr/>
        </p:nvSpPr>
        <p:spPr bwMode="auto">
          <a:xfrm>
            <a:off x="762000" y="2565400"/>
            <a:ext cx="1676400" cy="457200"/>
          </a:xfrm>
          <a:prstGeom prst="rect">
            <a:avLst/>
          </a:prstGeom>
          <a:noFill/>
          <a:ln w="9525">
            <a:solidFill>
              <a:schemeClr val="tx1"/>
            </a:solidFill>
            <a:miter lim="800000"/>
            <a:headEnd/>
            <a:tailEnd/>
          </a:ln>
        </p:spPr>
        <p:txBody>
          <a:bodyPr wrap="none" anchor="ctr"/>
          <a:lstStyle/>
          <a:p>
            <a:pPr algn="ctr"/>
            <a:r>
              <a:rPr lang="en-US"/>
              <a:t>123</a:t>
            </a:r>
          </a:p>
        </p:txBody>
      </p:sp>
      <p:sp>
        <p:nvSpPr>
          <p:cNvPr id="9236" name="Rectangle 262"/>
          <p:cNvSpPr>
            <a:spLocks noChangeArrowheads="1"/>
          </p:cNvSpPr>
          <p:nvPr/>
        </p:nvSpPr>
        <p:spPr bwMode="auto">
          <a:xfrm>
            <a:off x="2438400" y="2565400"/>
            <a:ext cx="1676400" cy="457200"/>
          </a:xfrm>
          <a:prstGeom prst="rect">
            <a:avLst/>
          </a:prstGeom>
          <a:noFill/>
          <a:ln w="9525">
            <a:solidFill>
              <a:schemeClr val="tx1"/>
            </a:solidFill>
            <a:miter lim="800000"/>
            <a:headEnd/>
            <a:tailEnd/>
          </a:ln>
        </p:spPr>
        <p:txBody>
          <a:bodyPr wrap="none" anchor="ctr"/>
          <a:lstStyle/>
          <a:p>
            <a:pPr algn="ctr"/>
            <a:r>
              <a:rPr lang="en-US"/>
              <a:t>233-9876</a:t>
            </a:r>
          </a:p>
        </p:txBody>
      </p:sp>
      <p:sp>
        <p:nvSpPr>
          <p:cNvPr id="9237" name="Rectangle 263"/>
          <p:cNvSpPr>
            <a:spLocks noChangeArrowheads="1"/>
          </p:cNvSpPr>
          <p:nvPr/>
        </p:nvSpPr>
        <p:spPr bwMode="auto">
          <a:xfrm>
            <a:off x="762000" y="3022600"/>
            <a:ext cx="1676400" cy="457200"/>
          </a:xfrm>
          <a:prstGeom prst="rect">
            <a:avLst/>
          </a:prstGeom>
          <a:noFill/>
          <a:ln w="9525">
            <a:solidFill>
              <a:schemeClr val="tx1"/>
            </a:solidFill>
            <a:miter lim="800000"/>
            <a:headEnd/>
            <a:tailEnd/>
          </a:ln>
        </p:spPr>
        <p:txBody>
          <a:bodyPr wrap="none" anchor="ctr"/>
          <a:lstStyle/>
          <a:p>
            <a:pPr algn="ctr"/>
            <a:r>
              <a:rPr lang="en-US"/>
              <a:t>333</a:t>
            </a:r>
          </a:p>
        </p:txBody>
      </p:sp>
      <p:sp>
        <p:nvSpPr>
          <p:cNvPr id="9238" name="Rectangle 264"/>
          <p:cNvSpPr>
            <a:spLocks noChangeArrowheads="1"/>
          </p:cNvSpPr>
          <p:nvPr/>
        </p:nvSpPr>
        <p:spPr bwMode="auto">
          <a:xfrm>
            <a:off x="2438400" y="3022600"/>
            <a:ext cx="1676400" cy="457200"/>
          </a:xfrm>
          <a:prstGeom prst="rect">
            <a:avLst/>
          </a:prstGeom>
          <a:noFill/>
          <a:ln w="9525">
            <a:solidFill>
              <a:schemeClr val="tx1"/>
            </a:solidFill>
            <a:miter lim="800000"/>
            <a:headEnd/>
            <a:tailEnd/>
          </a:ln>
        </p:spPr>
        <p:txBody>
          <a:bodyPr wrap="none" anchor="ctr"/>
          <a:lstStyle/>
          <a:p>
            <a:pPr algn="ctr"/>
            <a:r>
              <a:rPr lang="en-US"/>
              <a:t>233-1231</a:t>
            </a:r>
          </a:p>
        </p:txBody>
      </p:sp>
      <p:sp>
        <p:nvSpPr>
          <p:cNvPr id="9239" name="Rectangle 265"/>
          <p:cNvSpPr>
            <a:spLocks noChangeArrowheads="1"/>
          </p:cNvSpPr>
          <p:nvPr/>
        </p:nvSpPr>
        <p:spPr bwMode="auto">
          <a:xfrm>
            <a:off x="762000" y="3479800"/>
            <a:ext cx="1676400" cy="457200"/>
          </a:xfrm>
          <a:prstGeom prst="rect">
            <a:avLst/>
          </a:prstGeom>
          <a:noFill/>
          <a:ln w="9525">
            <a:solidFill>
              <a:schemeClr val="tx1"/>
            </a:solidFill>
            <a:miter lim="800000"/>
            <a:headEnd/>
            <a:tailEnd/>
          </a:ln>
        </p:spPr>
        <p:txBody>
          <a:bodyPr wrap="none" anchor="ctr"/>
          <a:lstStyle/>
          <a:p>
            <a:pPr algn="ctr"/>
            <a:r>
              <a:rPr lang="en-US"/>
              <a:t>679</a:t>
            </a:r>
          </a:p>
        </p:txBody>
      </p:sp>
      <p:sp>
        <p:nvSpPr>
          <p:cNvPr id="9240" name="Rectangle 266"/>
          <p:cNvSpPr>
            <a:spLocks noChangeArrowheads="1"/>
          </p:cNvSpPr>
          <p:nvPr/>
        </p:nvSpPr>
        <p:spPr bwMode="auto">
          <a:xfrm>
            <a:off x="2438400" y="3479800"/>
            <a:ext cx="1676400" cy="457200"/>
          </a:xfrm>
          <a:prstGeom prst="rect">
            <a:avLst/>
          </a:prstGeom>
          <a:noFill/>
          <a:ln w="9525">
            <a:solidFill>
              <a:schemeClr val="tx1"/>
            </a:solidFill>
            <a:miter lim="800000"/>
            <a:headEnd/>
            <a:tailEnd/>
          </a:ln>
        </p:spPr>
        <p:txBody>
          <a:bodyPr wrap="none" anchor="ctr"/>
          <a:lstStyle/>
          <a:p>
            <a:pPr algn="ctr"/>
            <a:r>
              <a:rPr lang="en-US"/>
              <a:t>233-1231</a:t>
            </a:r>
          </a:p>
        </p:txBody>
      </p:sp>
      <p:sp>
        <p:nvSpPr>
          <p:cNvPr id="9241" name="Text Box 267"/>
          <p:cNvSpPr txBox="1">
            <a:spLocks noChangeArrowheads="1"/>
          </p:cNvSpPr>
          <p:nvPr/>
        </p:nvSpPr>
        <p:spPr bwMode="auto">
          <a:xfrm>
            <a:off x="685800" y="5003800"/>
            <a:ext cx="7696200" cy="822325"/>
          </a:xfrm>
          <a:prstGeom prst="rect">
            <a:avLst/>
          </a:prstGeom>
          <a:noFill/>
          <a:ln w="9525">
            <a:noFill/>
            <a:miter lim="800000"/>
            <a:headEnd/>
            <a:tailEnd/>
          </a:ln>
        </p:spPr>
        <p:txBody>
          <a:bodyPr>
            <a:spAutoFit/>
          </a:bodyPr>
          <a:lstStyle/>
          <a:p>
            <a:pPr>
              <a:spcBef>
                <a:spcPct val="50000"/>
              </a:spcBef>
            </a:pPr>
            <a:r>
              <a:rPr lang="en-US"/>
              <a:t>An outer join between Employee and EmployeeDegree will produce the information we saw before</a:t>
            </a:r>
          </a:p>
        </p:txBody>
      </p:sp>
      <p:sp>
        <p:nvSpPr>
          <p:cNvPr id="9242" name="Rectangle 268"/>
          <p:cNvSpPr>
            <a:spLocks noChangeArrowheads="1"/>
          </p:cNvSpPr>
          <p:nvPr/>
        </p:nvSpPr>
        <p:spPr bwMode="auto">
          <a:xfrm>
            <a:off x="762000" y="1498600"/>
            <a:ext cx="1470025" cy="457200"/>
          </a:xfrm>
          <a:prstGeom prst="rect">
            <a:avLst/>
          </a:prstGeom>
          <a:noFill/>
          <a:ln w="9525">
            <a:noFill/>
            <a:miter lim="800000"/>
            <a:headEnd/>
            <a:tailEnd/>
          </a:ln>
        </p:spPr>
        <p:txBody>
          <a:bodyPr wrap="none">
            <a:spAutoFit/>
          </a:bodyPr>
          <a:lstStyle/>
          <a:p>
            <a:r>
              <a:rPr lang="en-US" b="1"/>
              <a:t>Employee</a:t>
            </a:r>
          </a:p>
        </p:txBody>
      </p:sp>
      <p:sp>
        <p:nvSpPr>
          <p:cNvPr id="9243" name="Rectangle 269"/>
          <p:cNvSpPr>
            <a:spLocks noChangeArrowheads="1"/>
          </p:cNvSpPr>
          <p:nvPr/>
        </p:nvSpPr>
        <p:spPr bwMode="auto">
          <a:xfrm>
            <a:off x="5029200" y="1270000"/>
            <a:ext cx="2382838" cy="457200"/>
          </a:xfrm>
          <a:prstGeom prst="rect">
            <a:avLst/>
          </a:prstGeom>
          <a:noFill/>
          <a:ln w="9525">
            <a:noFill/>
            <a:miter lim="800000"/>
            <a:headEnd/>
            <a:tailEnd/>
          </a:ln>
        </p:spPr>
        <p:txBody>
          <a:bodyPr wrap="none">
            <a:spAutoFit/>
          </a:bodyPr>
          <a:lstStyle/>
          <a:p>
            <a:r>
              <a:rPr lang="en-US" b="1"/>
              <a:t>EmployeeDegree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304800" y="1143000"/>
            <a:ext cx="8001000" cy="4267200"/>
          </a:xfrm>
        </p:spPr>
        <p:txBody>
          <a:bodyPr/>
          <a:lstStyle/>
          <a:p>
            <a:pPr marL="533400" indent="-533400" algn="just">
              <a:buFontTx/>
              <a:buNone/>
            </a:pPr>
            <a:r>
              <a:rPr lang="en-US" sz="2400" dirty="0" smtClean="0">
                <a:latin typeface="Arial Unicode MS" pitchFamily="34" charset="-128"/>
                <a:cs typeface="Times New Roman" pitchFamily="18" charset="0"/>
              </a:rPr>
              <a:t>A table is considered to be in 1NF if all the fields contain</a:t>
            </a:r>
          </a:p>
          <a:p>
            <a:pPr marL="533400" indent="-533400" algn="just">
              <a:buFontTx/>
              <a:buNone/>
            </a:pPr>
            <a:r>
              <a:rPr lang="en-US" sz="2400" dirty="0" smtClean="0">
                <a:latin typeface="Arial Unicode MS" pitchFamily="34" charset="-128"/>
                <a:cs typeface="Times New Roman" pitchFamily="18" charset="0"/>
              </a:rPr>
              <a:t>only scalar values(atomic) (as opposed to list of values).</a:t>
            </a:r>
            <a:r>
              <a:rPr lang="en-US" sz="2800" dirty="0" smtClean="0">
                <a:latin typeface="Arial Unicode MS" pitchFamily="34" charset="-128"/>
                <a:cs typeface="Times New Roman" pitchFamily="18" charset="0"/>
              </a:rPr>
              <a:t> </a:t>
            </a:r>
          </a:p>
          <a:p>
            <a:pPr marL="533400" indent="-533400" algn="just">
              <a:buFontTx/>
              <a:buNone/>
            </a:pPr>
            <a:r>
              <a:rPr lang="en-US" sz="2400" b="1" dirty="0" smtClean="0">
                <a:solidFill>
                  <a:srgbClr val="CC0000"/>
                </a:solidFill>
                <a:latin typeface="Arial Unicode MS" pitchFamily="34" charset="-128"/>
                <a:cs typeface="Times New Roman" pitchFamily="18" charset="0"/>
              </a:rPr>
              <a:t>Example (Not 1NF)</a:t>
            </a:r>
          </a:p>
        </p:txBody>
      </p:sp>
      <p:sp>
        <p:nvSpPr>
          <p:cNvPr id="10243"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r>
              <a:rPr lang="en-US" sz="4400">
                <a:solidFill>
                  <a:srgbClr val="CC0000"/>
                </a:solidFill>
                <a:latin typeface="Arial-BoldMT"/>
              </a:rPr>
              <a:t>First Normal Form  (1NF) </a:t>
            </a:r>
          </a:p>
        </p:txBody>
      </p:sp>
      <p:sp>
        <p:nvSpPr>
          <p:cNvPr id="214022" name="Text Box 6"/>
          <p:cNvSpPr txBox="1">
            <a:spLocks noChangeArrowheads="1"/>
          </p:cNvSpPr>
          <p:nvPr/>
        </p:nvSpPr>
        <p:spPr bwMode="auto">
          <a:xfrm>
            <a:off x="609600" y="5638800"/>
            <a:ext cx="8001000" cy="457200"/>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a:defRPr/>
            </a:pPr>
            <a:r>
              <a:rPr lang="en-US">
                <a:solidFill>
                  <a:srgbClr val="000066"/>
                </a:solidFill>
              </a:rPr>
              <a:t>Author and AuPhone columns are not scalar</a:t>
            </a:r>
          </a:p>
        </p:txBody>
      </p:sp>
      <p:grpSp>
        <p:nvGrpSpPr>
          <p:cNvPr id="2" name="Group 561"/>
          <p:cNvGrpSpPr>
            <a:grpSpLocks/>
          </p:cNvGrpSpPr>
          <p:nvPr/>
        </p:nvGrpSpPr>
        <p:grpSpPr bwMode="auto">
          <a:xfrm>
            <a:off x="568325" y="3355975"/>
            <a:ext cx="1063625" cy="606425"/>
            <a:chOff x="0" y="0"/>
            <a:chExt cx="627" cy="480"/>
          </a:xfrm>
        </p:grpSpPr>
        <p:sp>
          <p:nvSpPr>
            <p:cNvPr id="10348" name="Rectangle 497"/>
            <p:cNvSpPr>
              <a:spLocks noChangeArrowheads="1"/>
            </p:cNvSpPr>
            <p:nvPr/>
          </p:nvSpPr>
          <p:spPr bwMode="auto">
            <a:xfrm>
              <a:off x="29" y="0"/>
              <a:ext cx="569" cy="480"/>
            </a:xfrm>
            <a:prstGeom prst="rect">
              <a:avLst/>
            </a:prstGeom>
            <a:noFill/>
            <a:ln w="9525">
              <a:noFill/>
              <a:miter lim="800000"/>
              <a:headEnd/>
              <a:tailEnd/>
            </a:ln>
          </p:spPr>
          <p:txBody>
            <a:bodyPr/>
            <a:lstStyle/>
            <a:p>
              <a:r>
                <a:rPr lang="en-US" sz="1000">
                  <a:cs typeface="Times New Roman" pitchFamily="18" charset="0"/>
                </a:rPr>
                <a:t>0-321-32132-1</a:t>
              </a:r>
            </a:p>
            <a:p>
              <a:endParaRPr lang="en-US"/>
            </a:p>
          </p:txBody>
        </p:sp>
        <p:sp>
          <p:nvSpPr>
            <p:cNvPr id="10349" name="Rectangle 560"/>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 name="Group 563"/>
          <p:cNvGrpSpPr>
            <a:grpSpLocks/>
          </p:cNvGrpSpPr>
          <p:nvPr/>
        </p:nvGrpSpPr>
        <p:grpSpPr bwMode="auto">
          <a:xfrm>
            <a:off x="1631950" y="3355975"/>
            <a:ext cx="881063" cy="606425"/>
            <a:chOff x="627" y="0"/>
            <a:chExt cx="598" cy="480"/>
          </a:xfrm>
        </p:grpSpPr>
        <p:sp>
          <p:nvSpPr>
            <p:cNvPr id="10346" name="Rectangle 498"/>
            <p:cNvSpPr>
              <a:spLocks noChangeArrowheads="1"/>
            </p:cNvSpPr>
            <p:nvPr/>
          </p:nvSpPr>
          <p:spPr bwMode="auto">
            <a:xfrm>
              <a:off x="656" y="0"/>
              <a:ext cx="540" cy="480"/>
            </a:xfrm>
            <a:prstGeom prst="rect">
              <a:avLst/>
            </a:prstGeom>
            <a:noFill/>
            <a:ln w="9525">
              <a:noFill/>
              <a:miter lim="800000"/>
              <a:headEnd/>
              <a:tailEnd/>
            </a:ln>
          </p:spPr>
          <p:txBody>
            <a:bodyPr/>
            <a:lstStyle/>
            <a:p>
              <a:r>
                <a:rPr lang="en-US" sz="1000">
                  <a:cs typeface="Times New Roman" pitchFamily="18" charset="0"/>
                </a:rPr>
                <a:t>Balloon</a:t>
              </a:r>
            </a:p>
            <a:p>
              <a:endParaRPr lang="en-US"/>
            </a:p>
          </p:txBody>
        </p:sp>
        <p:sp>
          <p:nvSpPr>
            <p:cNvPr id="10347" name="Rectangle 562"/>
            <p:cNvSpPr>
              <a:spLocks noChangeArrowheads="1"/>
            </p:cNvSpPr>
            <p:nvPr/>
          </p:nvSpPr>
          <p:spPr bwMode="auto">
            <a:xfrm>
              <a:off x="627" y="0"/>
              <a:ext cx="598" cy="480"/>
            </a:xfrm>
            <a:prstGeom prst="rect">
              <a:avLst/>
            </a:prstGeom>
            <a:noFill/>
            <a:ln w="7">
              <a:solidFill>
                <a:srgbClr val="A0A0A0"/>
              </a:solidFill>
              <a:miter lim="800000"/>
              <a:headEnd/>
              <a:tailEnd/>
            </a:ln>
          </p:spPr>
          <p:txBody>
            <a:bodyPr/>
            <a:lstStyle/>
            <a:p>
              <a:endParaRPr lang="en-US"/>
            </a:p>
          </p:txBody>
        </p:sp>
      </p:grpSp>
      <p:grpSp>
        <p:nvGrpSpPr>
          <p:cNvPr id="4" name="Group 567"/>
          <p:cNvGrpSpPr>
            <a:grpSpLocks/>
          </p:cNvGrpSpPr>
          <p:nvPr/>
        </p:nvGrpSpPr>
        <p:grpSpPr bwMode="auto">
          <a:xfrm>
            <a:off x="2517775" y="3355975"/>
            <a:ext cx="911225" cy="606425"/>
            <a:chOff x="1549" y="0"/>
            <a:chExt cx="548" cy="480"/>
          </a:xfrm>
        </p:grpSpPr>
        <p:sp>
          <p:nvSpPr>
            <p:cNvPr id="10344" name="Rectangle 500"/>
            <p:cNvSpPr>
              <a:spLocks noChangeArrowheads="1"/>
            </p:cNvSpPr>
            <p:nvPr/>
          </p:nvSpPr>
          <p:spPr bwMode="auto">
            <a:xfrm>
              <a:off x="1578" y="0"/>
              <a:ext cx="490" cy="480"/>
            </a:xfrm>
            <a:prstGeom prst="rect">
              <a:avLst/>
            </a:prstGeom>
            <a:noFill/>
            <a:ln w="9525">
              <a:noFill/>
              <a:miter lim="800000"/>
              <a:headEnd/>
              <a:tailEnd/>
            </a:ln>
          </p:spPr>
          <p:txBody>
            <a:bodyPr/>
            <a:lstStyle/>
            <a:p>
              <a:r>
                <a:rPr lang="en-US" sz="1000">
                  <a:cs typeface="Times New Roman" pitchFamily="18" charset="0"/>
                </a:rPr>
                <a:t>Sleepy, Snoopy, Grumpy</a:t>
              </a:r>
            </a:p>
            <a:p>
              <a:endParaRPr lang="en-US"/>
            </a:p>
          </p:txBody>
        </p:sp>
        <p:sp>
          <p:nvSpPr>
            <p:cNvPr id="10345" name="Rectangle 566"/>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5" name="Group 569"/>
          <p:cNvGrpSpPr>
            <a:grpSpLocks/>
          </p:cNvGrpSpPr>
          <p:nvPr/>
        </p:nvGrpSpPr>
        <p:grpSpPr bwMode="auto">
          <a:xfrm>
            <a:off x="3429000" y="3355975"/>
            <a:ext cx="1087438" cy="606425"/>
            <a:chOff x="2097" y="0"/>
            <a:chExt cx="598" cy="480"/>
          </a:xfrm>
        </p:grpSpPr>
        <p:sp>
          <p:nvSpPr>
            <p:cNvPr id="10342" name="Rectangle 501"/>
            <p:cNvSpPr>
              <a:spLocks noChangeArrowheads="1"/>
            </p:cNvSpPr>
            <p:nvPr/>
          </p:nvSpPr>
          <p:spPr bwMode="auto">
            <a:xfrm>
              <a:off x="2126" y="0"/>
              <a:ext cx="540" cy="480"/>
            </a:xfrm>
            <a:prstGeom prst="rect">
              <a:avLst/>
            </a:prstGeom>
            <a:noFill/>
            <a:ln w="9525">
              <a:noFill/>
              <a:miter lim="800000"/>
              <a:headEnd/>
              <a:tailEnd/>
            </a:ln>
          </p:spPr>
          <p:txBody>
            <a:bodyPr/>
            <a:lstStyle/>
            <a:p>
              <a:r>
                <a:rPr lang="en-US" sz="1000">
                  <a:cs typeface="Times New Roman" pitchFamily="18" charset="0"/>
                </a:rPr>
                <a:t>321-321-1111, 232-234-1234, 665-235-6532</a:t>
              </a:r>
            </a:p>
            <a:p>
              <a:endParaRPr lang="en-US"/>
            </a:p>
          </p:txBody>
        </p:sp>
        <p:sp>
          <p:nvSpPr>
            <p:cNvPr id="10343" name="Rectangle 568"/>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6" name="Group 573"/>
          <p:cNvGrpSpPr>
            <a:grpSpLocks/>
          </p:cNvGrpSpPr>
          <p:nvPr/>
        </p:nvGrpSpPr>
        <p:grpSpPr bwMode="auto">
          <a:xfrm>
            <a:off x="4516438" y="3355975"/>
            <a:ext cx="998537" cy="606425"/>
            <a:chOff x="3077" y="0"/>
            <a:chExt cx="670" cy="480"/>
          </a:xfrm>
        </p:grpSpPr>
        <p:sp>
          <p:nvSpPr>
            <p:cNvPr id="10340" name="Rectangle 503"/>
            <p:cNvSpPr>
              <a:spLocks noChangeArrowheads="1"/>
            </p:cNvSpPr>
            <p:nvPr/>
          </p:nvSpPr>
          <p:spPr bwMode="auto">
            <a:xfrm>
              <a:off x="3106" y="0"/>
              <a:ext cx="612" cy="480"/>
            </a:xfrm>
            <a:prstGeom prst="rect">
              <a:avLst/>
            </a:prstGeom>
            <a:noFill/>
            <a:ln w="9525">
              <a:noFill/>
              <a:miter lim="800000"/>
              <a:headEnd/>
              <a:tailEnd/>
            </a:ln>
          </p:spPr>
          <p:txBody>
            <a:bodyPr/>
            <a:lstStyle/>
            <a:p>
              <a:r>
                <a:rPr lang="en-US" sz="1000">
                  <a:cs typeface="Times New Roman" pitchFamily="18" charset="0"/>
                </a:rPr>
                <a:t>Small House</a:t>
              </a:r>
            </a:p>
            <a:p>
              <a:endParaRPr lang="en-US"/>
            </a:p>
          </p:txBody>
        </p:sp>
        <p:sp>
          <p:nvSpPr>
            <p:cNvPr id="10341" name="Rectangle 572"/>
            <p:cNvSpPr>
              <a:spLocks noChangeArrowheads="1"/>
            </p:cNvSpPr>
            <p:nvPr/>
          </p:nvSpPr>
          <p:spPr bwMode="auto">
            <a:xfrm>
              <a:off x="3077" y="0"/>
              <a:ext cx="670" cy="480"/>
            </a:xfrm>
            <a:prstGeom prst="rect">
              <a:avLst/>
            </a:prstGeom>
            <a:noFill/>
            <a:ln w="7">
              <a:solidFill>
                <a:srgbClr val="A0A0A0"/>
              </a:solidFill>
              <a:miter lim="800000"/>
              <a:headEnd/>
              <a:tailEnd/>
            </a:ln>
          </p:spPr>
          <p:txBody>
            <a:bodyPr/>
            <a:lstStyle/>
            <a:p>
              <a:endParaRPr lang="en-US"/>
            </a:p>
          </p:txBody>
        </p:sp>
      </p:grpSp>
      <p:grpSp>
        <p:nvGrpSpPr>
          <p:cNvPr id="7" name="Group 575"/>
          <p:cNvGrpSpPr>
            <a:grpSpLocks/>
          </p:cNvGrpSpPr>
          <p:nvPr/>
        </p:nvGrpSpPr>
        <p:grpSpPr bwMode="auto">
          <a:xfrm>
            <a:off x="5514975" y="3355975"/>
            <a:ext cx="1058863" cy="606425"/>
            <a:chOff x="3747" y="0"/>
            <a:chExt cx="634" cy="480"/>
          </a:xfrm>
        </p:grpSpPr>
        <p:sp>
          <p:nvSpPr>
            <p:cNvPr id="10338" name="Rectangle 504"/>
            <p:cNvSpPr>
              <a:spLocks noChangeArrowheads="1"/>
            </p:cNvSpPr>
            <p:nvPr/>
          </p:nvSpPr>
          <p:spPr bwMode="auto">
            <a:xfrm>
              <a:off x="3776" y="0"/>
              <a:ext cx="576" cy="480"/>
            </a:xfrm>
            <a:prstGeom prst="rect">
              <a:avLst/>
            </a:prstGeom>
            <a:noFill/>
            <a:ln w="9525">
              <a:noFill/>
              <a:miter lim="800000"/>
              <a:headEnd/>
              <a:tailEnd/>
            </a:ln>
          </p:spPr>
          <p:txBody>
            <a:bodyPr/>
            <a:lstStyle/>
            <a:p>
              <a:r>
                <a:rPr lang="en-US" sz="1000">
                  <a:cs typeface="Times New Roman" pitchFamily="18" charset="0"/>
                </a:rPr>
                <a:t>714-000-0000</a:t>
              </a:r>
            </a:p>
            <a:p>
              <a:endParaRPr lang="en-US"/>
            </a:p>
          </p:txBody>
        </p:sp>
        <p:sp>
          <p:nvSpPr>
            <p:cNvPr id="10339" name="Rectangle 574"/>
            <p:cNvSpPr>
              <a:spLocks noChangeArrowheads="1"/>
            </p:cNvSpPr>
            <p:nvPr/>
          </p:nvSpPr>
          <p:spPr bwMode="auto">
            <a:xfrm>
              <a:off x="3747" y="0"/>
              <a:ext cx="634" cy="480"/>
            </a:xfrm>
            <a:prstGeom prst="rect">
              <a:avLst/>
            </a:prstGeom>
            <a:noFill/>
            <a:ln w="7">
              <a:solidFill>
                <a:srgbClr val="A0A0A0"/>
              </a:solidFill>
              <a:miter lim="800000"/>
              <a:headEnd/>
              <a:tailEnd/>
            </a:ln>
          </p:spPr>
          <p:txBody>
            <a:bodyPr/>
            <a:lstStyle/>
            <a:p>
              <a:endParaRPr lang="en-US"/>
            </a:p>
          </p:txBody>
        </p:sp>
      </p:grpSp>
      <p:grpSp>
        <p:nvGrpSpPr>
          <p:cNvPr id="8" name="Group 577"/>
          <p:cNvGrpSpPr>
            <a:grpSpLocks/>
          </p:cNvGrpSpPr>
          <p:nvPr/>
        </p:nvGrpSpPr>
        <p:grpSpPr bwMode="auto">
          <a:xfrm>
            <a:off x="6573838" y="3355975"/>
            <a:ext cx="706437" cy="606425"/>
            <a:chOff x="4381" y="0"/>
            <a:chExt cx="382" cy="480"/>
          </a:xfrm>
        </p:grpSpPr>
        <p:sp>
          <p:nvSpPr>
            <p:cNvPr id="10336" name="Rectangle 505"/>
            <p:cNvSpPr>
              <a:spLocks noChangeArrowheads="1"/>
            </p:cNvSpPr>
            <p:nvPr/>
          </p:nvSpPr>
          <p:spPr bwMode="auto">
            <a:xfrm>
              <a:off x="4410" y="0"/>
              <a:ext cx="324" cy="480"/>
            </a:xfrm>
            <a:prstGeom prst="rect">
              <a:avLst/>
            </a:prstGeom>
            <a:noFill/>
            <a:ln w="9525">
              <a:noFill/>
              <a:miter lim="800000"/>
              <a:headEnd/>
              <a:tailEnd/>
            </a:ln>
          </p:spPr>
          <p:txBody>
            <a:bodyPr/>
            <a:lstStyle/>
            <a:p>
              <a:r>
                <a:rPr lang="en-US" sz="1000">
                  <a:cs typeface="Times New Roman" pitchFamily="18" charset="0"/>
                </a:rPr>
                <a:t>$34.00</a:t>
              </a:r>
            </a:p>
            <a:p>
              <a:endParaRPr lang="en-US"/>
            </a:p>
          </p:txBody>
        </p:sp>
        <p:sp>
          <p:nvSpPr>
            <p:cNvPr id="10337" name="Rectangle 576"/>
            <p:cNvSpPr>
              <a:spLocks noChangeArrowheads="1"/>
            </p:cNvSpPr>
            <p:nvPr/>
          </p:nvSpPr>
          <p:spPr bwMode="auto">
            <a:xfrm>
              <a:off x="4381" y="0"/>
              <a:ext cx="382" cy="480"/>
            </a:xfrm>
            <a:prstGeom prst="rect">
              <a:avLst/>
            </a:prstGeom>
            <a:noFill/>
            <a:ln w="7">
              <a:solidFill>
                <a:srgbClr val="A0A0A0"/>
              </a:solidFill>
              <a:miter lim="800000"/>
              <a:headEnd/>
              <a:tailEnd/>
            </a:ln>
          </p:spPr>
          <p:txBody>
            <a:bodyPr/>
            <a:lstStyle/>
            <a:p>
              <a:endParaRPr lang="en-US"/>
            </a:p>
          </p:txBody>
        </p:sp>
      </p:grpSp>
      <p:grpSp>
        <p:nvGrpSpPr>
          <p:cNvPr id="9" name="Group 615"/>
          <p:cNvGrpSpPr>
            <a:grpSpLocks/>
          </p:cNvGrpSpPr>
          <p:nvPr/>
        </p:nvGrpSpPr>
        <p:grpSpPr bwMode="auto">
          <a:xfrm>
            <a:off x="568325" y="3962400"/>
            <a:ext cx="1063625" cy="381000"/>
            <a:chOff x="0" y="1440"/>
            <a:chExt cx="627" cy="480"/>
          </a:xfrm>
        </p:grpSpPr>
        <p:sp>
          <p:nvSpPr>
            <p:cNvPr id="10334" name="Rectangle 524"/>
            <p:cNvSpPr>
              <a:spLocks noChangeArrowheads="1"/>
            </p:cNvSpPr>
            <p:nvPr/>
          </p:nvSpPr>
          <p:spPr bwMode="auto">
            <a:xfrm>
              <a:off x="29" y="1440"/>
              <a:ext cx="569" cy="480"/>
            </a:xfrm>
            <a:prstGeom prst="rect">
              <a:avLst/>
            </a:prstGeom>
            <a:noFill/>
            <a:ln w="9525">
              <a:noFill/>
              <a:miter lim="800000"/>
              <a:headEnd/>
              <a:tailEnd/>
            </a:ln>
          </p:spPr>
          <p:txBody>
            <a:bodyPr/>
            <a:lstStyle/>
            <a:p>
              <a:r>
                <a:rPr lang="en-US" sz="1000">
                  <a:cs typeface="Times New Roman" pitchFamily="18" charset="0"/>
                </a:rPr>
                <a:t>0-55-123456-9</a:t>
              </a:r>
            </a:p>
            <a:p>
              <a:endParaRPr lang="en-US"/>
            </a:p>
          </p:txBody>
        </p:sp>
        <p:sp>
          <p:nvSpPr>
            <p:cNvPr id="10335" name="Rectangle 614"/>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10" name="Group 617"/>
          <p:cNvGrpSpPr>
            <a:grpSpLocks/>
          </p:cNvGrpSpPr>
          <p:nvPr/>
        </p:nvGrpSpPr>
        <p:grpSpPr bwMode="auto">
          <a:xfrm>
            <a:off x="1631950" y="3962400"/>
            <a:ext cx="881063" cy="381000"/>
            <a:chOff x="627" y="1440"/>
            <a:chExt cx="598" cy="480"/>
          </a:xfrm>
        </p:grpSpPr>
        <p:sp>
          <p:nvSpPr>
            <p:cNvPr id="10332" name="Rectangle 525"/>
            <p:cNvSpPr>
              <a:spLocks noChangeArrowheads="1"/>
            </p:cNvSpPr>
            <p:nvPr/>
          </p:nvSpPr>
          <p:spPr bwMode="auto">
            <a:xfrm>
              <a:off x="656" y="1440"/>
              <a:ext cx="540" cy="480"/>
            </a:xfrm>
            <a:prstGeom prst="rect">
              <a:avLst/>
            </a:prstGeom>
            <a:noFill/>
            <a:ln w="9525">
              <a:noFill/>
              <a:miter lim="800000"/>
              <a:headEnd/>
              <a:tailEnd/>
            </a:ln>
          </p:spPr>
          <p:txBody>
            <a:bodyPr/>
            <a:lstStyle/>
            <a:p>
              <a:r>
                <a:rPr lang="en-US" sz="1000">
                  <a:cs typeface="Times New Roman" pitchFamily="18" charset="0"/>
                </a:rPr>
                <a:t>Main Street</a:t>
              </a:r>
            </a:p>
            <a:p>
              <a:endParaRPr lang="en-US"/>
            </a:p>
          </p:txBody>
        </p:sp>
        <p:sp>
          <p:nvSpPr>
            <p:cNvPr id="10333" name="Rectangle 616"/>
            <p:cNvSpPr>
              <a:spLocks noChangeArrowheads="1"/>
            </p:cNvSpPr>
            <p:nvPr/>
          </p:nvSpPr>
          <p:spPr bwMode="auto">
            <a:xfrm>
              <a:off x="627" y="1440"/>
              <a:ext cx="598" cy="480"/>
            </a:xfrm>
            <a:prstGeom prst="rect">
              <a:avLst/>
            </a:prstGeom>
            <a:noFill/>
            <a:ln w="7">
              <a:solidFill>
                <a:srgbClr val="A0A0A0"/>
              </a:solidFill>
              <a:miter lim="800000"/>
              <a:headEnd/>
              <a:tailEnd/>
            </a:ln>
          </p:spPr>
          <p:txBody>
            <a:bodyPr/>
            <a:lstStyle/>
            <a:p>
              <a:endParaRPr lang="en-US"/>
            </a:p>
          </p:txBody>
        </p:sp>
      </p:grpSp>
      <p:grpSp>
        <p:nvGrpSpPr>
          <p:cNvPr id="11" name="Group 621"/>
          <p:cNvGrpSpPr>
            <a:grpSpLocks/>
          </p:cNvGrpSpPr>
          <p:nvPr/>
        </p:nvGrpSpPr>
        <p:grpSpPr bwMode="auto">
          <a:xfrm>
            <a:off x="2517775" y="3962400"/>
            <a:ext cx="911225" cy="381000"/>
            <a:chOff x="1549" y="1440"/>
            <a:chExt cx="548" cy="480"/>
          </a:xfrm>
        </p:grpSpPr>
        <p:sp>
          <p:nvSpPr>
            <p:cNvPr id="10330" name="Rectangle 527"/>
            <p:cNvSpPr>
              <a:spLocks noChangeArrowheads="1"/>
            </p:cNvSpPr>
            <p:nvPr/>
          </p:nvSpPr>
          <p:spPr bwMode="auto">
            <a:xfrm>
              <a:off x="1578" y="1440"/>
              <a:ext cx="490" cy="480"/>
            </a:xfrm>
            <a:prstGeom prst="rect">
              <a:avLst/>
            </a:prstGeom>
            <a:noFill/>
            <a:ln w="9525">
              <a:noFill/>
              <a:miter lim="800000"/>
              <a:headEnd/>
              <a:tailEnd/>
            </a:ln>
          </p:spPr>
          <p:txBody>
            <a:bodyPr/>
            <a:lstStyle/>
            <a:p>
              <a:r>
                <a:rPr lang="en-US" sz="1000">
                  <a:cs typeface="Times New Roman" pitchFamily="18" charset="0"/>
                </a:rPr>
                <a:t>Jones, Smith</a:t>
              </a:r>
            </a:p>
            <a:p>
              <a:endParaRPr lang="en-US"/>
            </a:p>
          </p:txBody>
        </p:sp>
        <p:sp>
          <p:nvSpPr>
            <p:cNvPr id="10331" name="Rectangle 620"/>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12" name="Group 623"/>
          <p:cNvGrpSpPr>
            <a:grpSpLocks/>
          </p:cNvGrpSpPr>
          <p:nvPr/>
        </p:nvGrpSpPr>
        <p:grpSpPr bwMode="auto">
          <a:xfrm>
            <a:off x="3429000" y="3962400"/>
            <a:ext cx="1087438" cy="381000"/>
            <a:chOff x="2097" y="1440"/>
            <a:chExt cx="598" cy="480"/>
          </a:xfrm>
        </p:grpSpPr>
        <p:sp>
          <p:nvSpPr>
            <p:cNvPr id="10328" name="Rectangle 528"/>
            <p:cNvSpPr>
              <a:spLocks noChangeArrowheads="1"/>
            </p:cNvSpPr>
            <p:nvPr/>
          </p:nvSpPr>
          <p:spPr bwMode="auto">
            <a:xfrm>
              <a:off x="2126" y="1440"/>
              <a:ext cx="540" cy="480"/>
            </a:xfrm>
            <a:prstGeom prst="rect">
              <a:avLst/>
            </a:prstGeom>
            <a:noFill/>
            <a:ln w="9525">
              <a:noFill/>
              <a:miter lim="800000"/>
              <a:headEnd/>
              <a:tailEnd/>
            </a:ln>
          </p:spPr>
          <p:txBody>
            <a:bodyPr/>
            <a:lstStyle/>
            <a:p>
              <a:r>
                <a:rPr lang="en-US" sz="1000">
                  <a:cs typeface="Times New Roman" pitchFamily="18" charset="0"/>
                </a:rPr>
                <a:t>123-333-3333, 654-223-3455</a:t>
              </a:r>
            </a:p>
            <a:p>
              <a:endParaRPr lang="en-US"/>
            </a:p>
          </p:txBody>
        </p:sp>
        <p:sp>
          <p:nvSpPr>
            <p:cNvPr id="10329" name="Rectangle 622"/>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13" name="Group 627"/>
          <p:cNvGrpSpPr>
            <a:grpSpLocks/>
          </p:cNvGrpSpPr>
          <p:nvPr/>
        </p:nvGrpSpPr>
        <p:grpSpPr bwMode="auto">
          <a:xfrm>
            <a:off x="4516438" y="3962400"/>
            <a:ext cx="998537" cy="381000"/>
            <a:chOff x="3077" y="1440"/>
            <a:chExt cx="670" cy="480"/>
          </a:xfrm>
        </p:grpSpPr>
        <p:sp>
          <p:nvSpPr>
            <p:cNvPr id="10326" name="Rectangle 530"/>
            <p:cNvSpPr>
              <a:spLocks noChangeArrowheads="1"/>
            </p:cNvSpPr>
            <p:nvPr/>
          </p:nvSpPr>
          <p:spPr bwMode="auto">
            <a:xfrm>
              <a:off x="3106" y="1440"/>
              <a:ext cx="612" cy="480"/>
            </a:xfrm>
            <a:prstGeom prst="rect">
              <a:avLst/>
            </a:prstGeom>
            <a:noFill/>
            <a:ln w="9525">
              <a:noFill/>
              <a:miter lim="800000"/>
              <a:headEnd/>
              <a:tailEnd/>
            </a:ln>
          </p:spPr>
          <p:txBody>
            <a:bodyPr/>
            <a:lstStyle/>
            <a:p>
              <a:r>
                <a:rPr lang="en-US" sz="1000">
                  <a:cs typeface="Times New Roman" pitchFamily="18" charset="0"/>
                </a:rPr>
                <a:t>Small House</a:t>
              </a:r>
            </a:p>
            <a:p>
              <a:endParaRPr lang="en-US"/>
            </a:p>
          </p:txBody>
        </p:sp>
        <p:sp>
          <p:nvSpPr>
            <p:cNvPr id="10327" name="Rectangle 626"/>
            <p:cNvSpPr>
              <a:spLocks noChangeArrowheads="1"/>
            </p:cNvSpPr>
            <p:nvPr/>
          </p:nvSpPr>
          <p:spPr bwMode="auto">
            <a:xfrm>
              <a:off x="3077" y="1440"/>
              <a:ext cx="670" cy="480"/>
            </a:xfrm>
            <a:prstGeom prst="rect">
              <a:avLst/>
            </a:prstGeom>
            <a:noFill/>
            <a:ln w="7">
              <a:solidFill>
                <a:srgbClr val="A0A0A0"/>
              </a:solidFill>
              <a:miter lim="800000"/>
              <a:headEnd/>
              <a:tailEnd/>
            </a:ln>
          </p:spPr>
          <p:txBody>
            <a:bodyPr/>
            <a:lstStyle/>
            <a:p>
              <a:endParaRPr lang="en-US"/>
            </a:p>
          </p:txBody>
        </p:sp>
      </p:grpSp>
      <p:grpSp>
        <p:nvGrpSpPr>
          <p:cNvPr id="14" name="Group 629"/>
          <p:cNvGrpSpPr>
            <a:grpSpLocks/>
          </p:cNvGrpSpPr>
          <p:nvPr/>
        </p:nvGrpSpPr>
        <p:grpSpPr bwMode="auto">
          <a:xfrm>
            <a:off x="5514975" y="3962400"/>
            <a:ext cx="1058863" cy="381000"/>
            <a:chOff x="3747" y="1440"/>
            <a:chExt cx="634" cy="480"/>
          </a:xfrm>
        </p:grpSpPr>
        <p:sp>
          <p:nvSpPr>
            <p:cNvPr id="10324" name="Rectangle 531"/>
            <p:cNvSpPr>
              <a:spLocks noChangeArrowheads="1"/>
            </p:cNvSpPr>
            <p:nvPr/>
          </p:nvSpPr>
          <p:spPr bwMode="auto">
            <a:xfrm>
              <a:off x="3776" y="1440"/>
              <a:ext cx="576" cy="480"/>
            </a:xfrm>
            <a:prstGeom prst="rect">
              <a:avLst/>
            </a:prstGeom>
            <a:noFill/>
            <a:ln w="9525">
              <a:noFill/>
              <a:miter lim="800000"/>
              <a:headEnd/>
              <a:tailEnd/>
            </a:ln>
          </p:spPr>
          <p:txBody>
            <a:bodyPr/>
            <a:lstStyle/>
            <a:p>
              <a:r>
                <a:rPr lang="en-US" sz="1000">
                  <a:cs typeface="Times New Roman" pitchFamily="18" charset="0"/>
                </a:rPr>
                <a:t>714-000-0000</a:t>
              </a:r>
            </a:p>
            <a:p>
              <a:endParaRPr lang="en-US"/>
            </a:p>
          </p:txBody>
        </p:sp>
        <p:sp>
          <p:nvSpPr>
            <p:cNvPr id="10325" name="Rectangle 628"/>
            <p:cNvSpPr>
              <a:spLocks noChangeArrowheads="1"/>
            </p:cNvSpPr>
            <p:nvPr/>
          </p:nvSpPr>
          <p:spPr bwMode="auto">
            <a:xfrm>
              <a:off x="3747" y="1440"/>
              <a:ext cx="634" cy="480"/>
            </a:xfrm>
            <a:prstGeom prst="rect">
              <a:avLst/>
            </a:prstGeom>
            <a:noFill/>
            <a:ln w="7">
              <a:solidFill>
                <a:srgbClr val="A0A0A0"/>
              </a:solidFill>
              <a:miter lim="800000"/>
              <a:headEnd/>
              <a:tailEnd/>
            </a:ln>
          </p:spPr>
          <p:txBody>
            <a:bodyPr/>
            <a:lstStyle/>
            <a:p>
              <a:endParaRPr lang="en-US"/>
            </a:p>
          </p:txBody>
        </p:sp>
      </p:grpSp>
      <p:grpSp>
        <p:nvGrpSpPr>
          <p:cNvPr id="15" name="Group 631"/>
          <p:cNvGrpSpPr>
            <a:grpSpLocks/>
          </p:cNvGrpSpPr>
          <p:nvPr/>
        </p:nvGrpSpPr>
        <p:grpSpPr bwMode="auto">
          <a:xfrm>
            <a:off x="6573838" y="3962400"/>
            <a:ext cx="706437" cy="381000"/>
            <a:chOff x="4381" y="1440"/>
            <a:chExt cx="382" cy="480"/>
          </a:xfrm>
        </p:grpSpPr>
        <p:sp>
          <p:nvSpPr>
            <p:cNvPr id="10322" name="Rectangle 532"/>
            <p:cNvSpPr>
              <a:spLocks noChangeArrowheads="1"/>
            </p:cNvSpPr>
            <p:nvPr/>
          </p:nvSpPr>
          <p:spPr bwMode="auto">
            <a:xfrm>
              <a:off x="4410" y="1440"/>
              <a:ext cx="324" cy="480"/>
            </a:xfrm>
            <a:prstGeom prst="rect">
              <a:avLst/>
            </a:prstGeom>
            <a:noFill/>
            <a:ln w="9525">
              <a:noFill/>
              <a:miter lim="800000"/>
              <a:headEnd/>
              <a:tailEnd/>
            </a:ln>
          </p:spPr>
          <p:txBody>
            <a:bodyPr/>
            <a:lstStyle/>
            <a:p>
              <a:r>
                <a:rPr lang="en-US" sz="1000">
                  <a:cs typeface="Times New Roman" pitchFamily="18" charset="0"/>
                </a:rPr>
                <a:t>$22.95</a:t>
              </a:r>
            </a:p>
            <a:p>
              <a:endParaRPr lang="en-US"/>
            </a:p>
          </p:txBody>
        </p:sp>
        <p:sp>
          <p:nvSpPr>
            <p:cNvPr id="10323" name="Rectangle 630"/>
            <p:cNvSpPr>
              <a:spLocks noChangeArrowheads="1"/>
            </p:cNvSpPr>
            <p:nvPr/>
          </p:nvSpPr>
          <p:spPr bwMode="auto">
            <a:xfrm>
              <a:off x="4381" y="1440"/>
              <a:ext cx="382" cy="480"/>
            </a:xfrm>
            <a:prstGeom prst="rect">
              <a:avLst/>
            </a:prstGeom>
            <a:noFill/>
            <a:ln w="7">
              <a:solidFill>
                <a:srgbClr val="A0A0A0"/>
              </a:solidFill>
              <a:miter lim="800000"/>
              <a:headEnd/>
              <a:tailEnd/>
            </a:ln>
          </p:spPr>
          <p:txBody>
            <a:bodyPr/>
            <a:lstStyle/>
            <a:p>
              <a:endParaRPr lang="en-US"/>
            </a:p>
          </p:txBody>
        </p:sp>
      </p:grpSp>
      <p:grpSp>
        <p:nvGrpSpPr>
          <p:cNvPr id="16" name="Group 651"/>
          <p:cNvGrpSpPr>
            <a:grpSpLocks/>
          </p:cNvGrpSpPr>
          <p:nvPr/>
        </p:nvGrpSpPr>
        <p:grpSpPr bwMode="auto">
          <a:xfrm>
            <a:off x="568325" y="4343400"/>
            <a:ext cx="1063625" cy="381000"/>
            <a:chOff x="0" y="2400"/>
            <a:chExt cx="627" cy="480"/>
          </a:xfrm>
        </p:grpSpPr>
        <p:sp>
          <p:nvSpPr>
            <p:cNvPr id="10320" name="Rectangle 542"/>
            <p:cNvSpPr>
              <a:spLocks noChangeArrowheads="1"/>
            </p:cNvSpPr>
            <p:nvPr/>
          </p:nvSpPr>
          <p:spPr bwMode="auto">
            <a:xfrm>
              <a:off x="29" y="2400"/>
              <a:ext cx="569" cy="480"/>
            </a:xfrm>
            <a:prstGeom prst="rect">
              <a:avLst/>
            </a:prstGeom>
            <a:noFill/>
            <a:ln w="9525">
              <a:noFill/>
              <a:miter lim="800000"/>
              <a:headEnd/>
              <a:tailEnd/>
            </a:ln>
          </p:spPr>
          <p:txBody>
            <a:bodyPr/>
            <a:lstStyle/>
            <a:p>
              <a:r>
                <a:rPr lang="en-US" sz="1000">
                  <a:cs typeface="Times New Roman" pitchFamily="18" charset="0"/>
                </a:rPr>
                <a:t>0-123-45678-0</a:t>
              </a:r>
            </a:p>
            <a:p>
              <a:endParaRPr lang="en-US"/>
            </a:p>
          </p:txBody>
        </p:sp>
        <p:sp>
          <p:nvSpPr>
            <p:cNvPr id="10321" name="Rectangle 650"/>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17" name="Group 653"/>
          <p:cNvGrpSpPr>
            <a:grpSpLocks/>
          </p:cNvGrpSpPr>
          <p:nvPr/>
        </p:nvGrpSpPr>
        <p:grpSpPr bwMode="auto">
          <a:xfrm>
            <a:off x="1631950" y="4343400"/>
            <a:ext cx="881063" cy="381000"/>
            <a:chOff x="627" y="2400"/>
            <a:chExt cx="598" cy="480"/>
          </a:xfrm>
        </p:grpSpPr>
        <p:sp>
          <p:nvSpPr>
            <p:cNvPr id="10318" name="Rectangle 543"/>
            <p:cNvSpPr>
              <a:spLocks noChangeArrowheads="1"/>
            </p:cNvSpPr>
            <p:nvPr/>
          </p:nvSpPr>
          <p:spPr bwMode="auto">
            <a:xfrm>
              <a:off x="656" y="2400"/>
              <a:ext cx="540" cy="480"/>
            </a:xfrm>
            <a:prstGeom prst="rect">
              <a:avLst/>
            </a:prstGeom>
            <a:noFill/>
            <a:ln w="9525">
              <a:noFill/>
              <a:miter lim="800000"/>
              <a:headEnd/>
              <a:tailEnd/>
            </a:ln>
          </p:spPr>
          <p:txBody>
            <a:bodyPr/>
            <a:lstStyle/>
            <a:p>
              <a:r>
                <a:rPr lang="en-US" sz="1000">
                  <a:cs typeface="Times New Roman" pitchFamily="18" charset="0"/>
                </a:rPr>
                <a:t>Ulysses</a:t>
              </a:r>
            </a:p>
            <a:p>
              <a:endParaRPr lang="en-US"/>
            </a:p>
          </p:txBody>
        </p:sp>
        <p:sp>
          <p:nvSpPr>
            <p:cNvPr id="10319" name="Rectangle 652"/>
            <p:cNvSpPr>
              <a:spLocks noChangeArrowheads="1"/>
            </p:cNvSpPr>
            <p:nvPr/>
          </p:nvSpPr>
          <p:spPr bwMode="auto">
            <a:xfrm>
              <a:off x="627" y="2400"/>
              <a:ext cx="598" cy="480"/>
            </a:xfrm>
            <a:prstGeom prst="rect">
              <a:avLst/>
            </a:prstGeom>
            <a:noFill/>
            <a:ln w="7">
              <a:solidFill>
                <a:srgbClr val="A0A0A0"/>
              </a:solidFill>
              <a:miter lim="800000"/>
              <a:headEnd/>
              <a:tailEnd/>
            </a:ln>
          </p:spPr>
          <p:txBody>
            <a:bodyPr/>
            <a:lstStyle/>
            <a:p>
              <a:endParaRPr lang="en-US"/>
            </a:p>
          </p:txBody>
        </p:sp>
      </p:grpSp>
      <p:grpSp>
        <p:nvGrpSpPr>
          <p:cNvPr id="18" name="Group 657"/>
          <p:cNvGrpSpPr>
            <a:grpSpLocks/>
          </p:cNvGrpSpPr>
          <p:nvPr/>
        </p:nvGrpSpPr>
        <p:grpSpPr bwMode="auto">
          <a:xfrm>
            <a:off x="2517775" y="4343400"/>
            <a:ext cx="911225" cy="381000"/>
            <a:chOff x="1549" y="2400"/>
            <a:chExt cx="548" cy="480"/>
          </a:xfrm>
        </p:grpSpPr>
        <p:sp>
          <p:nvSpPr>
            <p:cNvPr id="10316" name="Rectangle 545"/>
            <p:cNvSpPr>
              <a:spLocks noChangeArrowheads="1"/>
            </p:cNvSpPr>
            <p:nvPr/>
          </p:nvSpPr>
          <p:spPr bwMode="auto">
            <a:xfrm>
              <a:off x="1578" y="2400"/>
              <a:ext cx="490" cy="480"/>
            </a:xfrm>
            <a:prstGeom prst="rect">
              <a:avLst/>
            </a:prstGeom>
            <a:noFill/>
            <a:ln w="9525">
              <a:noFill/>
              <a:miter lim="800000"/>
              <a:headEnd/>
              <a:tailEnd/>
            </a:ln>
          </p:spPr>
          <p:txBody>
            <a:bodyPr/>
            <a:lstStyle/>
            <a:p>
              <a:r>
                <a:rPr lang="en-US" sz="1000">
                  <a:cs typeface="Times New Roman" pitchFamily="18" charset="0"/>
                </a:rPr>
                <a:t>Joyce</a:t>
              </a:r>
            </a:p>
            <a:p>
              <a:endParaRPr lang="en-US"/>
            </a:p>
          </p:txBody>
        </p:sp>
        <p:sp>
          <p:nvSpPr>
            <p:cNvPr id="10317" name="Rectangle 656"/>
            <p:cNvSpPr>
              <a:spLocks noChangeArrowheads="1"/>
            </p:cNvSpPr>
            <p:nvPr/>
          </p:nvSpPr>
          <p:spPr bwMode="auto">
            <a:xfrm>
              <a:off x="1549" y="2400"/>
              <a:ext cx="548" cy="480"/>
            </a:xfrm>
            <a:prstGeom prst="rect">
              <a:avLst/>
            </a:prstGeom>
            <a:noFill/>
            <a:ln w="7">
              <a:solidFill>
                <a:srgbClr val="A0A0A0"/>
              </a:solidFill>
              <a:miter lim="800000"/>
              <a:headEnd/>
              <a:tailEnd/>
            </a:ln>
          </p:spPr>
          <p:txBody>
            <a:bodyPr/>
            <a:lstStyle/>
            <a:p>
              <a:endParaRPr lang="en-US"/>
            </a:p>
          </p:txBody>
        </p:sp>
      </p:grpSp>
      <p:grpSp>
        <p:nvGrpSpPr>
          <p:cNvPr id="19" name="Group 659"/>
          <p:cNvGrpSpPr>
            <a:grpSpLocks/>
          </p:cNvGrpSpPr>
          <p:nvPr/>
        </p:nvGrpSpPr>
        <p:grpSpPr bwMode="auto">
          <a:xfrm>
            <a:off x="3429000" y="4343400"/>
            <a:ext cx="1087438" cy="381000"/>
            <a:chOff x="2097" y="2400"/>
            <a:chExt cx="598" cy="480"/>
          </a:xfrm>
        </p:grpSpPr>
        <p:sp>
          <p:nvSpPr>
            <p:cNvPr id="10314" name="Rectangle 546"/>
            <p:cNvSpPr>
              <a:spLocks noChangeArrowheads="1"/>
            </p:cNvSpPr>
            <p:nvPr/>
          </p:nvSpPr>
          <p:spPr bwMode="auto">
            <a:xfrm>
              <a:off x="2126" y="2400"/>
              <a:ext cx="540" cy="480"/>
            </a:xfrm>
            <a:prstGeom prst="rect">
              <a:avLst/>
            </a:prstGeom>
            <a:noFill/>
            <a:ln w="9525">
              <a:noFill/>
              <a:miter lim="800000"/>
              <a:headEnd/>
              <a:tailEnd/>
            </a:ln>
          </p:spPr>
          <p:txBody>
            <a:bodyPr/>
            <a:lstStyle/>
            <a:p>
              <a:r>
                <a:rPr lang="en-US" sz="1000">
                  <a:cs typeface="Times New Roman" pitchFamily="18" charset="0"/>
                </a:rPr>
                <a:t>666-666-6666</a:t>
              </a:r>
            </a:p>
            <a:p>
              <a:endParaRPr lang="en-US"/>
            </a:p>
          </p:txBody>
        </p:sp>
        <p:sp>
          <p:nvSpPr>
            <p:cNvPr id="10315" name="Rectangle 658"/>
            <p:cNvSpPr>
              <a:spLocks noChangeArrowheads="1"/>
            </p:cNvSpPr>
            <p:nvPr/>
          </p:nvSpPr>
          <p:spPr bwMode="auto">
            <a:xfrm>
              <a:off x="2097" y="2400"/>
              <a:ext cx="598" cy="480"/>
            </a:xfrm>
            <a:prstGeom prst="rect">
              <a:avLst/>
            </a:prstGeom>
            <a:noFill/>
            <a:ln w="7">
              <a:solidFill>
                <a:srgbClr val="A0A0A0"/>
              </a:solidFill>
              <a:miter lim="800000"/>
              <a:headEnd/>
              <a:tailEnd/>
            </a:ln>
          </p:spPr>
          <p:txBody>
            <a:bodyPr/>
            <a:lstStyle/>
            <a:p>
              <a:endParaRPr lang="en-US"/>
            </a:p>
          </p:txBody>
        </p:sp>
      </p:grpSp>
      <p:grpSp>
        <p:nvGrpSpPr>
          <p:cNvPr id="20" name="Group 663"/>
          <p:cNvGrpSpPr>
            <a:grpSpLocks/>
          </p:cNvGrpSpPr>
          <p:nvPr/>
        </p:nvGrpSpPr>
        <p:grpSpPr bwMode="auto">
          <a:xfrm>
            <a:off x="4516438" y="4343400"/>
            <a:ext cx="998537" cy="381000"/>
            <a:chOff x="3077" y="2400"/>
            <a:chExt cx="670" cy="480"/>
          </a:xfrm>
        </p:grpSpPr>
        <p:sp>
          <p:nvSpPr>
            <p:cNvPr id="10312" name="Rectangle 548"/>
            <p:cNvSpPr>
              <a:spLocks noChangeArrowheads="1"/>
            </p:cNvSpPr>
            <p:nvPr/>
          </p:nvSpPr>
          <p:spPr bwMode="auto">
            <a:xfrm>
              <a:off x="3106" y="2400"/>
              <a:ext cx="612" cy="480"/>
            </a:xfrm>
            <a:prstGeom prst="rect">
              <a:avLst/>
            </a:prstGeom>
            <a:noFill/>
            <a:ln w="9525">
              <a:noFill/>
              <a:miter lim="800000"/>
              <a:headEnd/>
              <a:tailEnd/>
            </a:ln>
          </p:spPr>
          <p:txBody>
            <a:bodyPr/>
            <a:lstStyle/>
            <a:p>
              <a:r>
                <a:rPr lang="en-US" sz="1000">
                  <a:cs typeface="Times New Roman" pitchFamily="18" charset="0"/>
                </a:rPr>
                <a:t>Alpha Press</a:t>
              </a:r>
            </a:p>
            <a:p>
              <a:endParaRPr lang="en-US"/>
            </a:p>
          </p:txBody>
        </p:sp>
        <p:sp>
          <p:nvSpPr>
            <p:cNvPr id="10313" name="Rectangle 662"/>
            <p:cNvSpPr>
              <a:spLocks noChangeArrowheads="1"/>
            </p:cNvSpPr>
            <p:nvPr/>
          </p:nvSpPr>
          <p:spPr bwMode="auto">
            <a:xfrm>
              <a:off x="3077" y="2400"/>
              <a:ext cx="670" cy="480"/>
            </a:xfrm>
            <a:prstGeom prst="rect">
              <a:avLst/>
            </a:prstGeom>
            <a:noFill/>
            <a:ln w="7">
              <a:solidFill>
                <a:srgbClr val="A0A0A0"/>
              </a:solidFill>
              <a:miter lim="800000"/>
              <a:headEnd/>
              <a:tailEnd/>
            </a:ln>
          </p:spPr>
          <p:txBody>
            <a:bodyPr/>
            <a:lstStyle/>
            <a:p>
              <a:endParaRPr lang="en-US"/>
            </a:p>
          </p:txBody>
        </p:sp>
      </p:grpSp>
      <p:grpSp>
        <p:nvGrpSpPr>
          <p:cNvPr id="21" name="Group 665"/>
          <p:cNvGrpSpPr>
            <a:grpSpLocks/>
          </p:cNvGrpSpPr>
          <p:nvPr/>
        </p:nvGrpSpPr>
        <p:grpSpPr bwMode="auto">
          <a:xfrm>
            <a:off x="5514975" y="4343400"/>
            <a:ext cx="1058863" cy="381000"/>
            <a:chOff x="3747" y="2400"/>
            <a:chExt cx="634" cy="480"/>
          </a:xfrm>
        </p:grpSpPr>
        <p:sp>
          <p:nvSpPr>
            <p:cNvPr id="10310" name="Rectangle 549"/>
            <p:cNvSpPr>
              <a:spLocks noChangeArrowheads="1"/>
            </p:cNvSpPr>
            <p:nvPr/>
          </p:nvSpPr>
          <p:spPr bwMode="auto">
            <a:xfrm>
              <a:off x="3776" y="2400"/>
              <a:ext cx="576" cy="480"/>
            </a:xfrm>
            <a:prstGeom prst="rect">
              <a:avLst/>
            </a:prstGeom>
            <a:noFill/>
            <a:ln w="9525">
              <a:noFill/>
              <a:miter lim="800000"/>
              <a:headEnd/>
              <a:tailEnd/>
            </a:ln>
          </p:spPr>
          <p:txBody>
            <a:bodyPr/>
            <a:lstStyle/>
            <a:p>
              <a:r>
                <a:rPr lang="en-US" sz="1000">
                  <a:cs typeface="Times New Roman" pitchFamily="18" charset="0"/>
                </a:rPr>
                <a:t>999-999-9999</a:t>
              </a:r>
            </a:p>
            <a:p>
              <a:endParaRPr lang="en-US"/>
            </a:p>
          </p:txBody>
        </p:sp>
        <p:sp>
          <p:nvSpPr>
            <p:cNvPr id="10311" name="Rectangle 664"/>
            <p:cNvSpPr>
              <a:spLocks noChangeArrowheads="1"/>
            </p:cNvSpPr>
            <p:nvPr/>
          </p:nvSpPr>
          <p:spPr bwMode="auto">
            <a:xfrm>
              <a:off x="3747" y="2400"/>
              <a:ext cx="634" cy="480"/>
            </a:xfrm>
            <a:prstGeom prst="rect">
              <a:avLst/>
            </a:prstGeom>
            <a:noFill/>
            <a:ln w="7">
              <a:solidFill>
                <a:srgbClr val="A0A0A0"/>
              </a:solidFill>
              <a:miter lim="800000"/>
              <a:headEnd/>
              <a:tailEnd/>
            </a:ln>
          </p:spPr>
          <p:txBody>
            <a:bodyPr/>
            <a:lstStyle/>
            <a:p>
              <a:endParaRPr lang="en-US"/>
            </a:p>
          </p:txBody>
        </p:sp>
      </p:grpSp>
      <p:grpSp>
        <p:nvGrpSpPr>
          <p:cNvPr id="22" name="Group 667"/>
          <p:cNvGrpSpPr>
            <a:grpSpLocks/>
          </p:cNvGrpSpPr>
          <p:nvPr/>
        </p:nvGrpSpPr>
        <p:grpSpPr bwMode="auto">
          <a:xfrm>
            <a:off x="6573838" y="4343400"/>
            <a:ext cx="706437" cy="381000"/>
            <a:chOff x="4381" y="2400"/>
            <a:chExt cx="382" cy="480"/>
          </a:xfrm>
        </p:grpSpPr>
        <p:sp>
          <p:nvSpPr>
            <p:cNvPr id="10308" name="Rectangle 550"/>
            <p:cNvSpPr>
              <a:spLocks noChangeArrowheads="1"/>
            </p:cNvSpPr>
            <p:nvPr/>
          </p:nvSpPr>
          <p:spPr bwMode="auto">
            <a:xfrm>
              <a:off x="4410" y="2400"/>
              <a:ext cx="324" cy="480"/>
            </a:xfrm>
            <a:prstGeom prst="rect">
              <a:avLst/>
            </a:prstGeom>
            <a:noFill/>
            <a:ln w="9525">
              <a:noFill/>
              <a:miter lim="800000"/>
              <a:headEnd/>
              <a:tailEnd/>
            </a:ln>
          </p:spPr>
          <p:txBody>
            <a:bodyPr/>
            <a:lstStyle/>
            <a:p>
              <a:r>
                <a:rPr lang="en-US" sz="1000">
                  <a:cs typeface="Times New Roman" pitchFamily="18" charset="0"/>
                </a:rPr>
                <a:t>$34.00</a:t>
              </a:r>
            </a:p>
            <a:p>
              <a:endParaRPr lang="en-US"/>
            </a:p>
          </p:txBody>
        </p:sp>
        <p:sp>
          <p:nvSpPr>
            <p:cNvPr id="10309" name="Rectangle 666"/>
            <p:cNvSpPr>
              <a:spLocks noChangeArrowheads="1"/>
            </p:cNvSpPr>
            <p:nvPr/>
          </p:nvSpPr>
          <p:spPr bwMode="auto">
            <a:xfrm>
              <a:off x="4381" y="2400"/>
              <a:ext cx="382" cy="480"/>
            </a:xfrm>
            <a:prstGeom prst="rect">
              <a:avLst/>
            </a:prstGeom>
            <a:noFill/>
            <a:ln w="7">
              <a:solidFill>
                <a:srgbClr val="A0A0A0"/>
              </a:solidFill>
              <a:miter lim="800000"/>
              <a:headEnd/>
              <a:tailEnd/>
            </a:ln>
          </p:spPr>
          <p:txBody>
            <a:bodyPr/>
            <a:lstStyle/>
            <a:p>
              <a:endParaRPr lang="en-US"/>
            </a:p>
          </p:txBody>
        </p:sp>
      </p:grpSp>
      <p:grpSp>
        <p:nvGrpSpPr>
          <p:cNvPr id="23" name="Group 669"/>
          <p:cNvGrpSpPr>
            <a:grpSpLocks/>
          </p:cNvGrpSpPr>
          <p:nvPr/>
        </p:nvGrpSpPr>
        <p:grpSpPr bwMode="auto">
          <a:xfrm>
            <a:off x="568325" y="4724400"/>
            <a:ext cx="1063625" cy="381000"/>
            <a:chOff x="0" y="2880"/>
            <a:chExt cx="627" cy="480"/>
          </a:xfrm>
        </p:grpSpPr>
        <p:sp>
          <p:nvSpPr>
            <p:cNvPr id="10306" name="Rectangle 551"/>
            <p:cNvSpPr>
              <a:spLocks noChangeArrowheads="1"/>
            </p:cNvSpPr>
            <p:nvPr/>
          </p:nvSpPr>
          <p:spPr bwMode="auto">
            <a:xfrm>
              <a:off x="29" y="2880"/>
              <a:ext cx="569" cy="480"/>
            </a:xfrm>
            <a:prstGeom prst="rect">
              <a:avLst/>
            </a:prstGeom>
            <a:noFill/>
            <a:ln w="9525">
              <a:noFill/>
              <a:miter lim="800000"/>
              <a:headEnd/>
              <a:tailEnd/>
            </a:ln>
          </p:spPr>
          <p:txBody>
            <a:bodyPr/>
            <a:lstStyle/>
            <a:p>
              <a:r>
                <a:rPr lang="en-US" sz="1000">
                  <a:cs typeface="Times New Roman" pitchFamily="18" charset="0"/>
                </a:rPr>
                <a:t>1-22-233700-0</a:t>
              </a:r>
            </a:p>
            <a:p>
              <a:endParaRPr lang="en-US"/>
            </a:p>
          </p:txBody>
        </p:sp>
        <p:sp>
          <p:nvSpPr>
            <p:cNvPr id="10307" name="Rectangle 668"/>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4" name="Group 671"/>
          <p:cNvGrpSpPr>
            <a:grpSpLocks/>
          </p:cNvGrpSpPr>
          <p:nvPr/>
        </p:nvGrpSpPr>
        <p:grpSpPr bwMode="auto">
          <a:xfrm>
            <a:off x="1631950" y="4724400"/>
            <a:ext cx="881063" cy="381000"/>
            <a:chOff x="627" y="2880"/>
            <a:chExt cx="598" cy="480"/>
          </a:xfrm>
        </p:grpSpPr>
        <p:sp>
          <p:nvSpPr>
            <p:cNvPr id="10304" name="Rectangle 552"/>
            <p:cNvSpPr>
              <a:spLocks noChangeArrowheads="1"/>
            </p:cNvSpPr>
            <p:nvPr/>
          </p:nvSpPr>
          <p:spPr bwMode="auto">
            <a:xfrm>
              <a:off x="656" y="2880"/>
              <a:ext cx="540" cy="480"/>
            </a:xfrm>
            <a:prstGeom prst="rect">
              <a:avLst/>
            </a:prstGeom>
            <a:noFill/>
            <a:ln w="9525">
              <a:noFill/>
              <a:miter lim="800000"/>
              <a:headEnd/>
              <a:tailEnd/>
            </a:ln>
          </p:spPr>
          <p:txBody>
            <a:bodyPr/>
            <a:lstStyle/>
            <a:p>
              <a:r>
                <a:rPr lang="en-US" sz="1000">
                  <a:cs typeface="Times New Roman" pitchFamily="18" charset="0"/>
                </a:rPr>
                <a:t>Visual Basic</a:t>
              </a:r>
            </a:p>
            <a:p>
              <a:endParaRPr lang="en-US"/>
            </a:p>
          </p:txBody>
        </p:sp>
        <p:sp>
          <p:nvSpPr>
            <p:cNvPr id="10305" name="Rectangle 670"/>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25" name="Group 675"/>
          <p:cNvGrpSpPr>
            <a:grpSpLocks/>
          </p:cNvGrpSpPr>
          <p:nvPr/>
        </p:nvGrpSpPr>
        <p:grpSpPr bwMode="auto">
          <a:xfrm>
            <a:off x="2517775" y="4724400"/>
            <a:ext cx="911225" cy="381000"/>
            <a:chOff x="1549" y="2880"/>
            <a:chExt cx="548" cy="480"/>
          </a:xfrm>
        </p:grpSpPr>
        <p:sp>
          <p:nvSpPr>
            <p:cNvPr id="10302" name="Rectangle 554"/>
            <p:cNvSpPr>
              <a:spLocks noChangeArrowheads="1"/>
            </p:cNvSpPr>
            <p:nvPr/>
          </p:nvSpPr>
          <p:spPr bwMode="auto">
            <a:xfrm>
              <a:off x="1578" y="2880"/>
              <a:ext cx="490" cy="480"/>
            </a:xfrm>
            <a:prstGeom prst="rect">
              <a:avLst/>
            </a:prstGeom>
            <a:noFill/>
            <a:ln w="9525">
              <a:noFill/>
              <a:miter lim="800000"/>
              <a:headEnd/>
              <a:tailEnd/>
            </a:ln>
          </p:spPr>
          <p:txBody>
            <a:bodyPr/>
            <a:lstStyle/>
            <a:p>
              <a:r>
                <a:rPr lang="en-US" sz="1000">
                  <a:cs typeface="Times New Roman" pitchFamily="18" charset="0"/>
                </a:rPr>
                <a:t>Roman</a:t>
              </a:r>
            </a:p>
            <a:p>
              <a:endParaRPr lang="en-US"/>
            </a:p>
          </p:txBody>
        </p:sp>
        <p:sp>
          <p:nvSpPr>
            <p:cNvPr id="10303" name="Rectangle 674"/>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26" name="Group 677"/>
          <p:cNvGrpSpPr>
            <a:grpSpLocks/>
          </p:cNvGrpSpPr>
          <p:nvPr/>
        </p:nvGrpSpPr>
        <p:grpSpPr bwMode="auto">
          <a:xfrm>
            <a:off x="3429000" y="4724400"/>
            <a:ext cx="1087438" cy="381000"/>
            <a:chOff x="2097" y="2880"/>
            <a:chExt cx="598" cy="480"/>
          </a:xfrm>
        </p:grpSpPr>
        <p:sp>
          <p:nvSpPr>
            <p:cNvPr id="10300" name="Rectangle 555"/>
            <p:cNvSpPr>
              <a:spLocks noChangeArrowheads="1"/>
            </p:cNvSpPr>
            <p:nvPr/>
          </p:nvSpPr>
          <p:spPr bwMode="auto">
            <a:xfrm>
              <a:off x="2126" y="2880"/>
              <a:ext cx="540" cy="480"/>
            </a:xfrm>
            <a:prstGeom prst="rect">
              <a:avLst/>
            </a:prstGeom>
            <a:noFill/>
            <a:ln w="9525">
              <a:noFill/>
              <a:miter lim="800000"/>
              <a:headEnd/>
              <a:tailEnd/>
            </a:ln>
          </p:spPr>
          <p:txBody>
            <a:bodyPr/>
            <a:lstStyle/>
            <a:p>
              <a:r>
                <a:rPr lang="en-US" sz="1000">
                  <a:cs typeface="Times New Roman" pitchFamily="18" charset="0"/>
                </a:rPr>
                <a:t>444-444-4444</a:t>
              </a:r>
            </a:p>
            <a:p>
              <a:endParaRPr lang="en-US"/>
            </a:p>
          </p:txBody>
        </p:sp>
        <p:sp>
          <p:nvSpPr>
            <p:cNvPr id="10301" name="Rectangle 676"/>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27" name="Group 681"/>
          <p:cNvGrpSpPr>
            <a:grpSpLocks/>
          </p:cNvGrpSpPr>
          <p:nvPr/>
        </p:nvGrpSpPr>
        <p:grpSpPr bwMode="auto">
          <a:xfrm>
            <a:off x="4516438" y="4724400"/>
            <a:ext cx="998537" cy="381000"/>
            <a:chOff x="3077" y="2880"/>
            <a:chExt cx="670" cy="480"/>
          </a:xfrm>
        </p:grpSpPr>
        <p:sp>
          <p:nvSpPr>
            <p:cNvPr id="10298" name="Rectangle 557"/>
            <p:cNvSpPr>
              <a:spLocks noChangeArrowheads="1"/>
            </p:cNvSpPr>
            <p:nvPr/>
          </p:nvSpPr>
          <p:spPr bwMode="auto">
            <a:xfrm>
              <a:off x="3106" y="2880"/>
              <a:ext cx="612" cy="480"/>
            </a:xfrm>
            <a:prstGeom prst="rect">
              <a:avLst/>
            </a:prstGeom>
            <a:noFill/>
            <a:ln w="9525">
              <a:noFill/>
              <a:miter lim="800000"/>
              <a:headEnd/>
              <a:tailEnd/>
            </a:ln>
          </p:spPr>
          <p:txBody>
            <a:bodyPr/>
            <a:lstStyle/>
            <a:p>
              <a:r>
                <a:rPr lang="en-US" sz="1000">
                  <a:cs typeface="Times New Roman" pitchFamily="18" charset="0"/>
                </a:rPr>
                <a:t>Big House</a:t>
              </a:r>
            </a:p>
            <a:p>
              <a:endParaRPr lang="en-US"/>
            </a:p>
          </p:txBody>
        </p:sp>
        <p:sp>
          <p:nvSpPr>
            <p:cNvPr id="10299" name="Rectangle 680"/>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28" name="Group 683"/>
          <p:cNvGrpSpPr>
            <a:grpSpLocks/>
          </p:cNvGrpSpPr>
          <p:nvPr/>
        </p:nvGrpSpPr>
        <p:grpSpPr bwMode="auto">
          <a:xfrm>
            <a:off x="5514975" y="4724400"/>
            <a:ext cx="1058863" cy="381000"/>
            <a:chOff x="3747" y="2880"/>
            <a:chExt cx="634" cy="480"/>
          </a:xfrm>
        </p:grpSpPr>
        <p:sp>
          <p:nvSpPr>
            <p:cNvPr id="10296" name="Rectangle 558"/>
            <p:cNvSpPr>
              <a:spLocks noChangeArrowheads="1"/>
            </p:cNvSpPr>
            <p:nvPr/>
          </p:nvSpPr>
          <p:spPr bwMode="auto">
            <a:xfrm>
              <a:off x="3776" y="2880"/>
              <a:ext cx="576" cy="480"/>
            </a:xfrm>
            <a:prstGeom prst="rect">
              <a:avLst/>
            </a:prstGeom>
            <a:noFill/>
            <a:ln w="9525">
              <a:noFill/>
              <a:miter lim="800000"/>
              <a:headEnd/>
              <a:tailEnd/>
            </a:ln>
          </p:spPr>
          <p:txBody>
            <a:bodyPr/>
            <a:lstStyle/>
            <a:p>
              <a:r>
                <a:rPr lang="en-US" sz="1000">
                  <a:cs typeface="Times New Roman" pitchFamily="18" charset="0"/>
                </a:rPr>
                <a:t>123-456-7890</a:t>
              </a:r>
            </a:p>
            <a:p>
              <a:endParaRPr lang="en-US"/>
            </a:p>
          </p:txBody>
        </p:sp>
        <p:sp>
          <p:nvSpPr>
            <p:cNvPr id="10297" name="Rectangle 682"/>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29" name="Group 685"/>
          <p:cNvGrpSpPr>
            <a:grpSpLocks/>
          </p:cNvGrpSpPr>
          <p:nvPr/>
        </p:nvGrpSpPr>
        <p:grpSpPr bwMode="auto">
          <a:xfrm>
            <a:off x="6573838" y="4724400"/>
            <a:ext cx="706437" cy="381000"/>
            <a:chOff x="4381" y="2880"/>
            <a:chExt cx="382" cy="480"/>
          </a:xfrm>
        </p:grpSpPr>
        <p:sp>
          <p:nvSpPr>
            <p:cNvPr id="10294" name="Rectangle 559"/>
            <p:cNvSpPr>
              <a:spLocks noChangeArrowheads="1"/>
            </p:cNvSpPr>
            <p:nvPr/>
          </p:nvSpPr>
          <p:spPr bwMode="auto">
            <a:xfrm>
              <a:off x="4410" y="2880"/>
              <a:ext cx="324" cy="480"/>
            </a:xfrm>
            <a:prstGeom prst="rect">
              <a:avLst/>
            </a:prstGeom>
            <a:noFill/>
            <a:ln w="9525">
              <a:noFill/>
              <a:miter lim="800000"/>
              <a:headEnd/>
              <a:tailEnd/>
            </a:ln>
          </p:spPr>
          <p:txBody>
            <a:bodyPr/>
            <a:lstStyle/>
            <a:p>
              <a:r>
                <a:rPr lang="en-US" sz="1000">
                  <a:cs typeface="Times New Roman" pitchFamily="18" charset="0"/>
                </a:rPr>
                <a:t>$25.00</a:t>
              </a:r>
            </a:p>
            <a:p>
              <a:endParaRPr lang="en-US"/>
            </a:p>
          </p:txBody>
        </p:sp>
        <p:sp>
          <p:nvSpPr>
            <p:cNvPr id="10295" name="Rectangle 684"/>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30" name="Group 689"/>
          <p:cNvGrpSpPr>
            <a:grpSpLocks/>
          </p:cNvGrpSpPr>
          <p:nvPr/>
        </p:nvGrpSpPr>
        <p:grpSpPr bwMode="auto">
          <a:xfrm>
            <a:off x="565150" y="2971800"/>
            <a:ext cx="1063625" cy="381000"/>
            <a:chOff x="0" y="2880"/>
            <a:chExt cx="627" cy="480"/>
          </a:xfrm>
        </p:grpSpPr>
        <p:sp>
          <p:nvSpPr>
            <p:cNvPr id="10292" name="Rectangle 690"/>
            <p:cNvSpPr>
              <a:spLocks noChangeArrowheads="1"/>
            </p:cNvSpPr>
            <p:nvPr/>
          </p:nvSpPr>
          <p:spPr bwMode="auto">
            <a:xfrm>
              <a:off x="29" y="2880"/>
              <a:ext cx="569" cy="480"/>
            </a:xfrm>
            <a:prstGeom prst="rect">
              <a:avLst/>
            </a:prstGeom>
            <a:noFill/>
            <a:ln w="9525">
              <a:noFill/>
              <a:miter lim="800000"/>
              <a:headEnd/>
              <a:tailEnd/>
            </a:ln>
          </p:spPr>
          <p:txBody>
            <a:bodyPr/>
            <a:lstStyle/>
            <a:p>
              <a:r>
                <a:rPr lang="en-US" sz="1200">
                  <a:cs typeface="Times New Roman" pitchFamily="18" charset="0"/>
                </a:rPr>
                <a:t>ISBN</a:t>
              </a:r>
            </a:p>
            <a:p>
              <a:endParaRPr lang="en-US" sz="1200"/>
            </a:p>
          </p:txBody>
        </p:sp>
        <p:sp>
          <p:nvSpPr>
            <p:cNvPr id="10293" name="Rectangle 691"/>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31" name="Group 692"/>
          <p:cNvGrpSpPr>
            <a:grpSpLocks/>
          </p:cNvGrpSpPr>
          <p:nvPr/>
        </p:nvGrpSpPr>
        <p:grpSpPr bwMode="auto">
          <a:xfrm>
            <a:off x="1628775" y="2971800"/>
            <a:ext cx="881063" cy="381000"/>
            <a:chOff x="627" y="2880"/>
            <a:chExt cx="598" cy="480"/>
          </a:xfrm>
        </p:grpSpPr>
        <p:sp>
          <p:nvSpPr>
            <p:cNvPr id="10290" name="Rectangle 693"/>
            <p:cNvSpPr>
              <a:spLocks noChangeArrowheads="1"/>
            </p:cNvSpPr>
            <p:nvPr/>
          </p:nvSpPr>
          <p:spPr bwMode="auto">
            <a:xfrm>
              <a:off x="656" y="2880"/>
              <a:ext cx="540" cy="480"/>
            </a:xfrm>
            <a:prstGeom prst="rect">
              <a:avLst/>
            </a:prstGeom>
            <a:noFill/>
            <a:ln w="9525">
              <a:noFill/>
              <a:miter lim="800000"/>
              <a:headEnd/>
              <a:tailEnd/>
            </a:ln>
          </p:spPr>
          <p:txBody>
            <a:bodyPr/>
            <a:lstStyle/>
            <a:p>
              <a:r>
                <a:rPr lang="en-US" sz="1200">
                  <a:cs typeface="Times New Roman" pitchFamily="18" charset="0"/>
                </a:rPr>
                <a:t>Title</a:t>
              </a:r>
            </a:p>
            <a:p>
              <a:endParaRPr lang="en-US" sz="1200"/>
            </a:p>
          </p:txBody>
        </p:sp>
        <p:sp>
          <p:nvSpPr>
            <p:cNvPr id="10291" name="Rectangle 694"/>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10350" name="Group 698"/>
          <p:cNvGrpSpPr>
            <a:grpSpLocks/>
          </p:cNvGrpSpPr>
          <p:nvPr/>
        </p:nvGrpSpPr>
        <p:grpSpPr bwMode="auto">
          <a:xfrm>
            <a:off x="2513013" y="2971800"/>
            <a:ext cx="911225" cy="381000"/>
            <a:chOff x="1549" y="2880"/>
            <a:chExt cx="548" cy="480"/>
          </a:xfrm>
        </p:grpSpPr>
        <p:sp>
          <p:nvSpPr>
            <p:cNvPr id="10288" name="Rectangle 699"/>
            <p:cNvSpPr>
              <a:spLocks noChangeArrowheads="1"/>
            </p:cNvSpPr>
            <p:nvPr/>
          </p:nvSpPr>
          <p:spPr bwMode="auto">
            <a:xfrm>
              <a:off x="1578" y="2880"/>
              <a:ext cx="490" cy="480"/>
            </a:xfrm>
            <a:prstGeom prst="rect">
              <a:avLst/>
            </a:prstGeom>
            <a:noFill/>
            <a:ln w="9525">
              <a:noFill/>
              <a:miter lim="800000"/>
              <a:headEnd/>
              <a:tailEnd/>
            </a:ln>
          </p:spPr>
          <p:txBody>
            <a:bodyPr/>
            <a:lstStyle/>
            <a:p>
              <a:r>
                <a:rPr lang="en-US" sz="1200">
                  <a:cs typeface="Times New Roman" pitchFamily="18" charset="0"/>
                </a:rPr>
                <a:t>AuName</a:t>
              </a:r>
            </a:p>
            <a:p>
              <a:endParaRPr lang="en-US" sz="1200"/>
            </a:p>
          </p:txBody>
        </p:sp>
        <p:sp>
          <p:nvSpPr>
            <p:cNvPr id="10289" name="Rectangle 700"/>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10351" name="Group 701"/>
          <p:cNvGrpSpPr>
            <a:grpSpLocks/>
          </p:cNvGrpSpPr>
          <p:nvPr/>
        </p:nvGrpSpPr>
        <p:grpSpPr bwMode="auto">
          <a:xfrm>
            <a:off x="3427413" y="2971800"/>
            <a:ext cx="1087437" cy="381000"/>
            <a:chOff x="2097" y="2880"/>
            <a:chExt cx="598" cy="480"/>
          </a:xfrm>
        </p:grpSpPr>
        <p:sp>
          <p:nvSpPr>
            <p:cNvPr id="10286" name="Rectangle 702"/>
            <p:cNvSpPr>
              <a:spLocks noChangeArrowheads="1"/>
            </p:cNvSpPr>
            <p:nvPr/>
          </p:nvSpPr>
          <p:spPr bwMode="auto">
            <a:xfrm>
              <a:off x="2126" y="2880"/>
              <a:ext cx="540" cy="480"/>
            </a:xfrm>
            <a:prstGeom prst="rect">
              <a:avLst/>
            </a:prstGeom>
            <a:noFill/>
            <a:ln w="9525">
              <a:noFill/>
              <a:miter lim="800000"/>
              <a:headEnd/>
              <a:tailEnd/>
            </a:ln>
          </p:spPr>
          <p:txBody>
            <a:bodyPr/>
            <a:lstStyle/>
            <a:p>
              <a:r>
                <a:rPr lang="en-US" sz="1200">
                  <a:cs typeface="Times New Roman" pitchFamily="18" charset="0"/>
                </a:rPr>
                <a:t>AuPhone</a:t>
              </a:r>
            </a:p>
            <a:p>
              <a:endParaRPr lang="en-US" sz="1200"/>
            </a:p>
          </p:txBody>
        </p:sp>
        <p:sp>
          <p:nvSpPr>
            <p:cNvPr id="10287" name="Rectangle 703"/>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10352" name="Group 707"/>
          <p:cNvGrpSpPr>
            <a:grpSpLocks/>
          </p:cNvGrpSpPr>
          <p:nvPr/>
        </p:nvGrpSpPr>
        <p:grpSpPr bwMode="auto">
          <a:xfrm>
            <a:off x="4514850" y="2971800"/>
            <a:ext cx="998538" cy="381000"/>
            <a:chOff x="3077" y="2880"/>
            <a:chExt cx="670" cy="480"/>
          </a:xfrm>
        </p:grpSpPr>
        <p:sp>
          <p:nvSpPr>
            <p:cNvPr id="10284" name="Rectangle 708"/>
            <p:cNvSpPr>
              <a:spLocks noChangeArrowheads="1"/>
            </p:cNvSpPr>
            <p:nvPr/>
          </p:nvSpPr>
          <p:spPr bwMode="auto">
            <a:xfrm>
              <a:off x="3106" y="2880"/>
              <a:ext cx="612" cy="480"/>
            </a:xfrm>
            <a:prstGeom prst="rect">
              <a:avLst/>
            </a:prstGeom>
            <a:noFill/>
            <a:ln w="9525">
              <a:noFill/>
              <a:miter lim="800000"/>
              <a:headEnd/>
              <a:tailEnd/>
            </a:ln>
          </p:spPr>
          <p:txBody>
            <a:bodyPr/>
            <a:lstStyle/>
            <a:p>
              <a:r>
                <a:rPr lang="en-US" sz="1200">
                  <a:cs typeface="Times New Roman" pitchFamily="18" charset="0"/>
                </a:rPr>
                <a:t>PubName</a:t>
              </a:r>
            </a:p>
            <a:p>
              <a:endParaRPr lang="en-US" sz="1200"/>
            </a:p>
          </p:txBody>
        </p:sp>
        <p:sp>
          <p:nvSpPr>
            <p:cNvPr id="10285" name="Rectangle 709"/>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10353" name="Group 710"/>
          <p:cNvGrpSpPr>
            <a:grpSpLocks/>
          </p:cNvGrpSpPr>
          <p:nvPr/>
        </p:nvGrpSpPr>
        <p:grpSpPr bwMode="auto">
          <a:xfrm>
            <a:off x="5513388" y="2971800"/>
            <a:ext cx="1058862" cy="381000"/>
            <a:chOff x="3747" y="2880"/>
            <a:chExt cx="634" cy="480"/>
          </a:xfrm>
        </p:grpSpPr>
        <p:sp>
          <p:nvSpPr>
            <p:cNvPr id="10282" name="Rectangle 711"/>
            <p:cNvSpPr>
              <a:spLocks noChangeArrowheads="1"/>
            </p:cNvSpPr>
            <p:nvPr/>
          </p:nvSpPr>
          <p:spPr bwMode="auto">
            <a:xfrm>
              <a:off x="3776" y="2880"/>
              <a:ext cx="576" cy="480"/>
            </a:xfrm>
            <a:prstGeom prst="rect">
              <a:avLst/>
            </a:prstGeom>
            <a:noFill/>
            <a:ln w="9525">
              <a:noFill/>
              <a:miter lim="800000"/>
              <a:headEnd/>
              <a:tailEnd/>
            </a:ln>
          </p:spPr>
          <p:txBody>
            <a:bodyPr/>
            <a:lstStyle/>
            <a:p>
              <a:r>
                <a:rPr lang="en-US" sz="1200">
                  <a:cs typeface="Times New Roman" pitchFamily="18" charset="0"/>
                </a:rPr>
                <a:t>PubPhone</a:t>
              </a:r>
            </a:p>
            <a:p>
              <a:endParaRPr lang="en-US" sz="1200"/>
            </a:p>
          </p:txBody>
        </p:sp>
        <p:sp>
          <p:nvSpPr>
            <p:cNvPr id="10283" name="Rectangle 712"/>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10354" name="Group 713"/>
          <p:cNvGrpSpPr>
            <a:grpSpLocks/>
          </p:cNvGrpSpPr>
          <p:nvPr/>
        </p:nvGrpSpPr>
        <p:grpSpPr bwMode="auto">
          <a:xfrm>
            <a:off x="6572250" y="2971800"/>
            <a:ext cx="706438" cy="381000"/>
            <a:chOff x="4381" y="2880"/>
            <a:chExt cx="382" cy="480"/>
          </a:xfrm>
        </p:grpSpPr>
        <p:sp>
          <p:nvSpPr>
            <p:cNvPr id="10280" name="Rectangle 714"/>
            <p:cNvSpPr>
              <a:spLocks noChangeArrowheads="1"/>
            </p:cNvSpPr>
            <p:nvPr/>
          </p:nvSpPr>
          <p:spPr bwMode="auto">
            <a:xfrm>
              <a:off x="4410" y="2880"/>
              <a:ext cx="324" cy="480"/>
            </a:xfrm>
            <a:prstGeom prst="rect">
              <a:avLst/>
            </a:prstGeom>
            <a:noFill/>
            <a:ln w="9525">
              <a:noFill/>
              <a:miter lim="800000"/>
              <a:headEnd/>
              <a:tailEnd/>
            </a:ln>
          </p:spPr>
          <p:txBody>
            <a:bodyPr/>
            <a:lstStyle/>
            <a:p>
              <a:r>
                <a:rPr lang="en-US" sz="1200">
                  <a:cs typeface="Times New Roman" pitchFamily="18" charset="0"/>
                </a:rPr>
                <a:t>Price</a:t>
              </a:r>
            </a:p>
            <a:p>
              <a:endParaRPr lang="en-US" sz="1200"/>
            </a:p>
          </p:txBody>
        </p:sp>
        <p:sp>
          <p:nvSpPr>
            <p:cNvPr id="10281" name="Rectangle 715"/>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304800" y="1143000"/>
            <a:ext cx="8001000" cy="5181600"/>
          </a:xfrm>
        </p:spPr>
        <p:txBody>
          <a:bodyPr/>
          <a:lstStyle/>
          <a:p>
            <a:pPr marL="609600" indent="-609600" algn="just">
              <a:buFontTx/>
              <a:buAutoNum type="arabicPeriod"/>
            </a:pPr>
            <a:r>
              <a:rPr lang="en-US" sz="2200" smtClean="0">
                <a:latin typeface="Arial Unicode MS" pitchFamily="34" charset="-128"/>
                <a:cs typeface="Times New Roman" pitchFamily="18" charset="0"/>
              </a:rPr>
              <a:t>Place all items that appear in the repeating group in a new table</a:t>
            </a:r>
          </a:p>
          <a:p>
            <a:pPr marL="609600" indent="-609600" algn="just">
              <a:buFontTx/>
              <a:buAutoNum type="arabicPeriod"/>
            </a:pPr>
            <a:r>
              <a:rPr lang="en-US" sz="2200" smtClean="0">
                <a:latin typeface="Arial Unicode MS" pitchFamily="34" charset="-128"/>
                <a:cs typeface="Times New Roman" pitchFamily="18" charset="0"/>
              </a:rPr>
              <a:t>Designate a primary key for each new table produced. </a:t>
            </a:r>
          </a:p>
          <a:p>
            <a:pPr marL="609600" indent="-609600" algn="just">
              <a:buFontTx/>
              <a:buAutoNum type="arabicPeriod"/>
            </a:pPr>
            <a:r>
              <a:rPr lang="en-US" sz="2200" smtClean="0">
                <a:latin typeface="Arial Unicode MS" pitchFamily="34" charset="-128"/>
                <a:cs typeface="Times New Roman" pitchFamily="18" charset="0"/>
              </a:rPr>
              <a:t>Duplicate in the new table the primary key of the table from which the repeating group was extracted or vice versa. </a:t>
            </a:r>
            <a:endParaRPr lang="en-US" sz="2200" smtClean="0">
              <a:solidFill>
                <a:srgbClr val="CC0000"/>
              </a:solidFill>
              <a:latin typeface="Arial Unicode MS" pitchFamily="34" charset="-128"/>
              <a:cs typeface="Times New Roman" pitchFamily="18" charset="0"/>
            </a:endParaRPr>
          </a:p>
          <a:p>
            <a:pPr marL="609600" indent="-609600" algn="just">
              <a:buFontTx/>
              <a:buNone/>
            </a:pPr>
            <a:r>
              <a:rPr lang="en-US" sz="2400" b="1" smtClean="0">
                <a:solidFill>
                  <a:srgbClr val="CC0000"/>
                </a:solidFill>
                <a:latin typeface="Arial Unicode MS" pitchFamily="34" charset="-128"/>
                <a:cs typeface="Times New Roman" pitchFamily="18" charset="0"/>
              </a:rPr>
              <a:t>Example (1NF)</a:t>
            </a:r>
          </a:p>
        </p:txBody>
      </p:sp>
      <p:sp>
        <p:nvSpPr>
          <p:cNvPr id="11267"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r>
              <a:rPr lang="en-US" sz="4400">
                <a:solidFill>
                  <a:srgbClr val="CC0000"/>
                </a:solidFill>
                <a:latin typeface="Arial-BoldMT"/>
              </a:rPr>
              <a:t>1NF - Decomposition</a:t>
            </a:r>
          </a:p>
        </p:txBody>
      </p:sp>
      <p:grpSp>
        <p:nvGrpSpPr>
          <p:cNvPr id="2" name="Group 131"/>
          <p:cNvGrpSpPr>
            <a:grpSpLocks/>
          </p:cNvGrpSpPr>
          <p:nvPr/>
        </p:nvGrpSpPr>
        <p:grpSpPr bwMode="auto">
          <a:xfrm>
            <a:off x="569913" y="4724400"/>
            <a:ext cx="1063625" cy="381000"/>
            <a:chOff x="0" y="0"/>
            <a:chExt cx="627" cy="480"/>
          </a:xfrm>
        </p:grpSpPr>
        <p:sp>
          <p:nvSpPr>
            <p:cNvPr id="11413" name="Rectangle 132"/>
            <p:cNvSpPr>
              <a:spLocks noChangeArrowheads="1"/>
            </p:cNvSpPr>
            <p:nvPr/>
          </p:nvSpPr>
          <p:spPr bwMode="auto">
            <a:xfrm>
              <a:off x="29" y="0"/>
              <a:ext cx="569" cy="480"/>
            </a:xfrm>
            <a:prstGeom prst="rect">
              <a:avLst/>
            </a:prstGeom>
            <a:noFill/>
            <a:ln w="9525">
              <a:noFill/>
              <a:miter lim="800000"/>
              <a:headEnd/>
              <a:tailEnd/>
            </a:ln>
          </p:spPr>
          <p:txBody>
            <a:bodyPr/>
            <a:lstStyle/>
            <a:p>
              <a:r>
                <a:rPr lang="en-US" sz="1000">
                  <a:cs typeface="Times New Roman" pitchFamily="18" charset="0"/>
                </a:rPr>
                <a:t>0-321-32132-1</a:t>
              </a:r>
            </a:p>
            <a:p>
              <a:endParaRPr lang="en-US"/>
            </a:p>
          </p:txBody>
        </p:sp>
        <p:sp>
          <p:nvSpPr>
            <p:cNvPr id="11414" name="Rectangle 133"/>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 name="Group 134"/>
          <p:cNvGrpSpPr>
            <a:grpSpLocks/>
          </p:cNvGrpSpPr>
          <p:nvPr/>
        </p:nvGrpSpPr>
        <p:grpSpPr bwMode="auto">
          <a:xfrm>
            <a:off x="1633538" y="4724400"/>
            <a:ext cx="881062" cy="381000"/>
            <a:chOff x="627" y="0"/>
            <a:chExt cx="598" cy="480"/>
          </a:xfrm>
        </p:grpSpPr>
        <p:sp>
          <p:nvSpPr>
            <p:cNvPr id="11411" name="Rectangle 135"/>
            <p:cNvSpPr>
              <a:spLocks noChangeArrowheads="1"/>
            </p:cNvSpPr>
            <p:nvPr/>
          </p:nvSpPr>
          <p:spPr bwMode="auto">
            <a:xfrm>
              <a:off x="656" y="0"/>
              <a:ext cx="540" cy="480"/>
            </a:xfrm>
            <a:prstGeom prst="rect">
              <a:avLst/>
            </a:prstGeom>
            <a:noFill/>
            <a:ln w="9525">
              <a:noFill/>
              <a:miter lim="800000"/>
              <a:headEnd/>
              <a:tailEnd/>
            </a:ln>
          </p:spPr>
          <p:txBody>
            <a:bodyPr/>
            <a:lstStyle/>
            <a:p>
              <a:r>
                <a:rPr lang="en-US" sz="1000">
                  <a:cs typeface="Times New Roman" pitchFamily="18" charset="0"/>
                </a:rPr>
                <a:t>Balloon</a:t>
              </a:r>
            </a:p>
            <a:p>
              <a:endParaRPr lang="en-US"/>
            </a:p>
          </p:txBody>
        </p:sp>
        <p:sp>
          <p:nvSpPr>
            <p:cNvPr id="11412" name="Rectangle 136"/>
            <p:cNvSpPr>
              <a:spLocks noChangeArrowheads="1"/>
            </p:cNvSpPr>
            <p:nvPr/>
          </p:nvSpPr>
          <p:spPr bwMode="auto">
            <a:xfrm>
              <a:off x="627" y="0"/>
              <a:ext cx="598" cy="480"/>
            </a:xfrm>
            <a:prstGeom prst="rect">
              <a:avLst/>
            </a:prstGeom>
            <a:noFill/>
            <a:ln w="7">
              <a:solidFill>
                <a:srgbClr val="A0A0A0"/>
              </a:solidFill>
              <a:miter lim="800000"/>
              <a:headEnd/>
              <a:tailEnd/>
            </a:ln>
          </p:spPr>
          <p:txBody>
            <a:bodyPr/>
            <a:lstStyle/>
            <a:p>
              <a:endParaRPr lang="en-US"/>
            </a:p>
          </p:txBody>
        </p:sp>
      </p:grpSp>
      <p:grpSp>
        <p:nvGrpSpPr>
          <p:cNvPr id="4" name="Group 146"/>
          <p:cNvGrpSpPr>
            <a:grpSpLocks/>
          </p:cNvGrpSpPr>
          <p:nvPr/>
        </p:nvGrpSpPr>
        <p:grpSpPr bwMode="auto">
          <a:xfrm>
            <a:off x="2516188" y="4724400"/>
            <a:ext cx="998537" cy="381000"/>
            <a:chOff x="3077" y="0"/>
            <a:chExt cx="670" cy="480"/>
          </a:xfrm>
        </p:grpSpPr>
        <p:sp>
          <p:nvSpPr>
            <p:cNvPr id="11409" name="Rectangle 147"/>
            <p:cNvSpPr>
              <a:spLocks noChangeArrowheads="1"/>
            </p:cNvSpPr>
            <p:nvPr/>
          </p:nvSpPr>
          <p:spPr bwMode="auto">
            <a:xfrm>
              <a:off x="3106" y="0"/>
              <a:ext cx="612" cy="480"/>
            </a:xfrm>
            <a:prstGeom prst="rect">
              <a:avLst/>
            </a:prstGeom>
            <a:noFill/>
            <a:ln w="9525">
              <a:noFill/>
              <a:miter lim="800000"/>
              <a:headEnd/>
              <a:tailEnd/>
            </a:ln>
          </p:spPr>
          <p:txBody>
            <a:bodyPr/>
            <a:lstStyle/>
            <a:p>
              <a:r>
                <a:rPr lang="en-US" sz="1000">
                  <a:cs typeface="Times New Roman" pitchFamily="18" charset="0"/>
                </a:rPr>
                <a:t>Small House</a:t>
              </a:r>
            </a:p>
            <a:p>
              <a:endParaRPr lang="en-US"/>
            </a:p>
          </p:txBody>
        </p:sp>
        <p:sp>
          <p:nvSpPr>
            <p:cNvPr id="11410" name="Rectangle 148"/>
            <p:cNvSpPr>
              <a:spLocks noChangeArrowheads="1"/>
            </p:cNvSpPr>
            <p:nvPr/>
          </p:nvSpPr>
          <p:spPr bwMode="auto">
            <a:xfrm>
              <a:off x="3077" y="0"/>
              <a:ext cx="670" cy="480"/>
            </a:xfrm>
            <a:prstGeom prst="rect">
              <a:avLst/>
            </a:prstGeom>
            <a:noFill/>
            <a:ln w="7">
              <a:solidFill>
                <a:srgbClr val="A0A0A0"/>
              </a:solidFill>
              <a:miter lim="800000"/>
              <a:headEnd/>
              <a:tailEnd/>
            </a:ln>
          </p:spPr>
          <p:txBody>
            <a:bodyPr/>
            <a:lstStyle/>
            <a:p>
              <a:endParaRPr lang="en-US"/>
            </a:p>
          </p:txBody>
        </p:sp>
      </p:grpSp>
      <p:grpSp>
        <p:nvGrpSpPr>
          <p:cNvPr id="5" name="Group 149"/>
          <p:cNvGrpSpPr>
            <a:grpSpLocks/>
          </p:cNvGrpSpPr>
          <p:nvPr/>
        </p:nvGrpSpPr>
        <p:grpSpPr bwMode="auto">
          <a:xfrm>
            <a:off x="3514725" y="4724400"/>
            <a:ext cx="1058863" cy="381000"/>
            <a:chOff x="3747" y="0"/>
            <a:chExt cx="634" cy="480"/>
          </a:xfrm>
        </p:grpSpPr>
        <p:sp>
          <p:nvSpPr>
            <p:cNvPr id="11407" name="Rectangle 150"/>
            <p:cNvSpPr>
              <a:spLocks noChangeArrowheads="1"/>
            </p:cNvSpPr>
            <p:nvPr/>
          </p:nvSpPr>
          <p:spPr bwMode="auto">
            <a:xfrm>
              <a:off x="3776" y="0"/>
              <a:ext cx="576" cy="480"/>
            </a:xfrm>
            <a:prstGeom prst="rect">
              <a:avLst/>
            </a:prstGeom>
            <a:noFill/>
            <a:ln w="9525">
              <a:noFill/>
              <a:miter lim="800000"/>
              <a:headEnd/>
              <a:tailEnd/>
            </a:ln>
          </p:spPr>
          <p:txBody>
            <a:bodyPr/>
            <a:lstStyle/>
            <a:p>
              <a:r>
                <a:rPr lang="en-US" sz="1000">
                  <a:cs typeface="Times New Roman" pitchFamily="18" charset="0"/>
                </a:rPr>
                <a:t>714-000-0000</a:t>
              </a:r>
            </a:p>
            <a:p>
              <a:endParaRPr lang="en-US"/>
            </a:p>
          </p:txBody>
        </p:sp>
        <p:sp>
          <p:nvSpPr>
            <p:cNvPr id="11408" name="Rectangle 151"/>
            <p:cNvSpPr>
              <a:spLocks noChangeArrowheads="1"/>
            </p:cNvSpPr>
            <p:nvPr/>
          </p:nvSpPr>
          <p:spPr bwMode="auto">
            <a:xfrm>
              <a:off x="3747" y="0"/>
              <a:ext cx="634" cy="480"/>
            </a:xfrm>
            <a:prstGeom prst="rect">
              <a:avLst/>
            </a:prstGeom>
            <a:noFill/>
            <a:ln w="7">
              <a:solidFill>
                <a:srgbClr val="A0A0A0"/>
              </a:solidFill>
              <a:miter lim="800000"/>
              <a:headEnd/>
              <a:tailEnd/>
            </a:ln>
          </p:spPr>
          <p:txBody>
            <a:bodyPr/>
            <a:lstStyle/>
            <a:p>
              <a:endParaRPr lang="en-US"/>
            </a:p>
          </p:txBody>
        </p:sp>
      </p:grpSp>
      <p:grpSp>
        <p:nvGrpSpPr>
          <p:cNvPr id="6" name="Group 152"/>
          <p:cNvGrpSpPr>
            <a:grpSpLocks/>
          </p:cNvGrpSpPr>
          <p:nvPr/>
        </p:nvGrpSpPr>
        <p:grpSpPr bwMode="auto">
          <a:xfrm>
            <a:off x="4573588" y="4724400"/>
            <a:ext cx="706437" cy="381000"/>
            <a:chOff x="4381" y="0"/>
            <a:chExt cx="382" cy="480"/>
          </a:xfrm>
        </p:grpSpPr>
        <p:sp>
          <p:nvSpPr>
            <p:cNvPr id="11405" name="Rectangle 153"/>
            <p:cNvSpPr>
              <a:spLocks noChangeArrowheads="1"/>
            </p:cNvSpPr>
            <p:nvPr/>
          </p:nvSpPr>
          <p:spPr bwMode="auto">
            <a:xfrm>
              <a:off x="4410" y="0"/>
              <a:ext cx="324" cy="480"/>
            </a:xfrm>
            <a:prstGeom prst="rect">
              <a:avLst/>
            </a:prstGeom>
            <a:noFill/>
            <a:ln w="9525">
              <a:noFill/>
              <a:miter lim="800000"/>
              <a:headEnd/>
              <a:tailEnd/>
            </a:ln>
          </p:spPr>
          <p:txBody>
            <a:bodyPr/>
            <a:lstStyle/>
            <a:p>
              <a:r>
                <a:rPr lang="en-US" sz="1000">
                  <a:cs typeface="Times New Roman" pitchFamily="18" charset="0"/>
                </a:rPr>
                <a:t>$34.00</a:t>
              </a:r>
            </a:p>
            <a:p>
              <a:endParaRPr lang="en-US"/>
            </a:p>
          </p:txBody>
        </p:sp>
        <p:sp>
          <p:nvSpPr>
            <p:cNvPr id="11406" name="Rectangle 154"/>
            <p:cNvSpPr>
              <a:spLocks noChangeArrowheads="1"/>
            </p:cNvSpPr>
            <p:nvPr/>
          </p:nvSpPr>
          <p:spPr bwMode="auto">
            <a:xfrm>
              <a:off x="4381" y="0"/>
              <a:ext cx="382" cy="480"/>
            </a:xfrm>
            <a:prstGeom prst="rect">
              <a:avLst/>
            </a:prstGeom>
            <a:noFill/>
            <a:ln w="7">
              <a:solidFill>
                <a:srgbClr val="A0A0A0"/>
              </a:solidFill>
              <a:miter lim="800000"/>
              <a:headEnd/>
              <a:tailEnd/>
            </a:ln>
          </p:spPr>
          <p:txBody>
            <a:bodyPr/>
            <a:lstStyle/>
            <a:p>
              <a:endParaRPr lang="en-US"/>
            </a:p>
          </p:txBody>
        </p:sp>
      </p:grpSp>
      <p:grpSp>
        <p:nvGrpSpPr>
          <p:cNvPr id="7" name="Group 155"/>
          <p:cNvGrpSpPr>
            <a:grpSpLocks/>
          </p:cNvGrpSpPr>
          <p:nvPr/>
        </p:nvGrpSpPr>
        <p:grpSpPr bwMode="auto">
          <a:xfrm>
            <a:off x="569913" y="5105400"/>
            <a:ext cx="1063625" cy="381000"/>
            <a:chOff x="0" y="1440"/>
            <a:chExt cx="627" cy="480"/>
          </a:xfrm>
        </p:grpSpPr>
        <p:sp>
          <p:nvSpPr>
            <p:cNvPr id="11403" name="Rectangle 156"/>
            <p:cNvSpPr>
              <a:spLocks noChangeArrowheads="1"/>
            </p:cNvSpPr>
            <p:nvPr/>
          </p:nvSpPr>
          <p:spPr bwMode="auto">
            <a:xfrm>
              <a:off x="29" y="1440"/>
              <a:ext cx="569" cy="480"/>
            </a:xfrm>
            <a:prstGeom prst="rect">
              <a:avLst/>
            </a:prstGeom>
            <a:noFill/>
            <a:ln w="9525">
              <a:noFill/>
              <a:miter lim="800000"/>
              <a:headEnd/>
              <a:tailEnd/>
            </a:ln>
          </p:spPr>
          <p:txBody>
            <a:bodyPr/>
            <a:lstStyle/>
            <a:p>
              <a:r>
                <a:rPr lang="en-US" sz="1000">
                  <a:cs typeface="Times New Roman" pitchFamily="18" charset="0"/>
                </a:rPr>
                <a:t>0-55-123456-9</a:t>
              </a:r>
            </a:p>
            <a:p>
              <a:endParaRPr lang="en-US"/>
            </a:p>
          </p:txBody>
        </p:sp>
        <p:sp>
          <p:nvSpPr>
            <p:cNvPr id="11404" name="Rectangle 157"/>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8" name="Group 158"/>
          <p:cNvGrpSpPr>
            <a:grpSpLocks/>
          </p:cNvGrpSpPr>
          <p:nvPr/>
        </p:nvGrpSpPr>
        <p:grpSpPr bwMode="auto">
          <a:xfrm>
            <a:off x="1633538" y="5105400"/>
            <a:ext cx="881062" cy="381000"/>
            <a:chOff x="627" y="1440"/>
            <a:chExt cx="598" cy="480"/>
          </a:xfrm>
        </p:grpSpPr>
        <p:sp>
          <p:nvSpPr>
            <p:cNvPr id="11401" name="Rectangle 159"/>
            <p:cNvSpPr>
              <a:spLocks noChangeArrowheads="1"/>
            </p:cNvSpPr>
            <p:nvPr/>
          </p:nvSpPr>
          <p:spPr bwMode="auto">
            <a:xfrm>
              <a:off x="656" y="1440"/>
              <a:ext cx="540" cy="480"/>
            </a:xfrm>
            <a:prstGeom prst="rect">
              <a:avLst/>
            </a:prstGeom>
            <a:noFill/>
            <a:ln w="9525">
              <a:noFill/>
              <a:miter lim="800000"/>
              <a:headEnd/>
              <a:tailEnd/>
            </a:ln>
          </p:spPr>
          <p:txBody>
            <a:bodyPr/>
            <a:lstStyle/>
            <a:p>
              <a:r>
                <a:rPr lang="en-US" sz="1000">
                  <a:cs typeface="Times New Roman" pitchFamily="18" charset="0"/>
                </a:rPr>
                <a:t>Main Street</a:t>
              </a:r>
            </a:p>
            <a:p>
              <a:endParaRPr lang="en-US"/>
            </a:p>
          </p:txBody>
        </p:sp>
        <p:sp>
          <p:nvSpPr>
            <p:cNvPr id="11402" name="Rectangle 160"/>
            <p:cNvSpPr>
              <a:spLocks noChangeArrowheads="1"/>
            </p:cNvSpPr>
            <p:nvPr/>
          </p:nvSpPr>
          <p:spPr bwMode="auto">
            <a:xfrm>
              <a:off x="627" y="1440"/>
              <a:ext cx="598" cy="480"/>
            </a:xfrm>
            <a:prstGeom prst="rect">
              <a:avLst/>
            </a:prstGeom>
            <a:noFill/>
            <a:ln w="7">
              <a:solidFill>
                <a:srgbClr val="A0A0A0"/>
              </a:solidFill>
              <a:miter lim="800000"/>
              <a:headEnd/>
              <a:tailEnd/>
            </a:ln>
          </p:spPr>
          <p:txBody>
            <a:bodyPr/>
            <a:lstStyle/>
            <a:p>
              <a:endParaRPr lang="en-US"/>
            </a:p>
          </p:txBody>
        </p:sp>
      </p:grpSp>
      <p:grpSp>
        <p:nvGrpSpPr>
          <p:cNvPr id="9" name="Group 170"/>
          <p:cNvGrpSpPr>
            <a:grpSpLocks/>
          </p:cNvGrpSpPr>
          <p:nvPr/>
        </p:nvGrpSpPr>
        <p:grpSpPr bwMode="auto">
          <a:xfrm>
            <a:off x="2516188" y="5105400"/>
            <a:ext cx="998537" cy="381000"/>
            <a:chOff x="3077" y="1440"/>
            <a:chExt cx="670" cy="480"/>
          </a:xfrm>
        </p:grpSpPr>
        <p:sp>
          <p:nvSpPr>
            <p:cNvPr id="11399" name="Rectangle 171"/>
            <p:cNvSpPr>
              <a:spLocks noChangeArrowheads="1"/>
            </p:cNvSpPr>
            <p:nvPr/>
          </p:nvSpPr>
          <p:spPr bwMode="auto">
            <a:xfrm>
              <a:off x="3106" y="1440"/>
              <a:ext cx="612" cy="480"/>
            </a:xfrm>
            <a:prstGeom prst="rect">
              <a:avLst/>
            </a:prstGeom>
            <a:noFill/>
            <a:ln w="9525">
              <a:noFill/>
              <a:miter lim="800000"/>
              <a:headEnd/>
              <a:tailEnd/>
            </a:ln>
          </p:spPr>
          <p:txBody>
            <a:bodyPr/>
            <a:lstStyle/>
            <a:p>
              <a:r>
                <a:rPr lang="en-US" sz="1000">
                  <a:cs typeface="Times New Roman" pitchFamily="18" charset="0"/>
                </a:rPr>
                <a:t>Small House</a:t>
              </a:r>
            </a:p>
            <a:p>
              <a:endParaRPr lang="en-US"/>
            </a:p>
          </p:txBody>
        </p:sp>
        <p:sp>
          <p:nvSpPr>
            <p:cNvPr id="11400" name="Rectangle 172"/>
            <p:cNvSpPr>
              <a:spLocks noChangeArrowheads="1"/>
            </p:cNvSpPr>
            <p:nvPr/>
          </p:nvSpPr>
          <p:spPr bwMode="auto">
            <a:xfrm>
              <a:off x="3077" y="1440"/>
              <a:ext cx="670" cy="480"/>
            </a:xfrm>
            <a:prstGeom prst="rect">
              <a:avLst/>
            </a:prstGeom>
            <a:noFill/>
            <a:ln w="7">
              <a:solidFill>
                <a:srgbClr val="A0A0A0"/>
              </a:solidFill>
              <a:miter lim="800000"/>
              <a:headEnd/>
              <a:tailEnd/>
            </a:ln>
          </p:spPr>
          <p:txBody>
            <a:bodyPr/>
            <a:lstStyle/>
            <a:p>
              <a:endParaRPr lang="en-US"/>
            </a:p>
          </p:txBody>
        </p:sp>
      </p:grpSp>
      <p:grpSp>
        <p:nvGrpSpPr>
          <p:cNvPr id="10" name="Group 173"/>
          <p:cNvGrpSpPr>
            <a:grpSpLocks/>
          </p:cNvGrpSpPr>
          <p:nvPr/>
        </p:nvGrpSpPr>
        <p:grpSpPr bwMode="auto">
          <a:xfrm>
            <a:off x="3514725" y="5105400"/>
            <a:ext cx="1058863" cy="381000"/>
            <a:chOff x="3747" y="1440"/>
            <a:chExt cx="634" cy="480"/>
          </a:xfrm>
        </p:grpSpPr>
        <p:sp>
          <p:nvSpPr>
            <p:cNvPr id="11397" name="Rectangle 174"/>
            <p:cNvSpPr>
              <a:spLocks noChangeArrowheads="1"/>
            </p:cNvSpPr>
            <p:nvPr/>
          </p:nvSpPr>
          <p:spPr bwMode="auto">
            <a:xfrm>
              <a:off x="3776" y="1440"/>
              <a:ext cx="576" cy="480"/>
            </a:xfrm>
            <a:prstGeom prst="rect">
              <a:avLst/>
            </a:prstGeom>
            <a:noFill/>
            <a:ln w="9525">
              <a:noFill/>
              <a:miter lim="800000"/>
              <a:headEnd/>
              <a:tailEnd/>
            </a:ln>
          </p:spPr>
          <p:txBody>
            <a:bodyPr/>
            <a:lstStyle/>
            <a:p>
              <a:r>
                <a:rPr lang="en-US" sz="1000">
                  <a:cs typeface="Times New Roman" pitchFamily="18" charset="0"/>
                </a:rPr>
                <a:t>714-000-0000</a:t>
              </a:r>
            </a:p>
            <a:p>
              <a:endParaRPr lang="en-US"/>
            </a:p>
          </p:txBody>
        </p:sp>
        <p:sp>
          <p:nvSpPr>
            <p:cNvPr id="11398" name="Rectangle 175"/>
            <p:cNvSpPr>
              <a:spLocks noChangeArrowheads="1"/>
            </p:cNvSpPr>
            <p:nvPr/>
          </p:nvSpPr>
          <p:spPr bwMode="auto">
            <a:xfrm>
              <a:off x="3747" y="1440"/>
              <a:ext cx="634" cy="480"/>
            </a:xfrm>
            <a:prstGeom prst="rect">
              <a:avLst/>
            </a:prstGeom>
            <a:noFill/>
            <a:ln w="7">
              <a:solidFill>
                <a:srgbClr val="A0A0A0"/>
              </a:solidFill>
              <a:miter lim="800000"/>
              <a:headEnd/>
              <a:tailEnd/>
            </a:ln>
          </p:spPr>
          <p:txBody>
            <a:bodyPr/>
            <a:lstStyle/>
            <a:p>
              <a:endParaRPr lang="en-US"/>
            </a:p>
          </p:txBody>
        </p:sp>
      </p:grpSp>
      <p:grpSp>
        <p:nvGrpSpPr>
          <p:cNvPr id="11" name="Group 176"/>
          <p:cNvGrpSpPr>
            <a:grpSpLocks/>
          </p:cNvGrpSpPr>
          <p:nvPr/>
        </p:nvGrpSpPr>
        <p:grpSpPr bwMode="auto">
          <a:xfrm>
            <a:off x="4573588" y="5105400"/>
            <a:ext cx="706437" cy="381000"/>
            <a:chOff x="4381" y="1440"/>
            <a:chExt cx="382" cy="480"/>
          </a:xfrm>
        </p:grpSpPr>
        <p:sp>
          <p:nvSpPr>
            <p:cNvPr id="11395" name="Rectangle 177"/>
            <p:cNvSpPr>
              <a:spLocks noChangeArrowheads="1"/>
            </p:cNvSpPr>
            <p:nvPr/>
          </p:nvSpPr>
          <p:spPr bwMode="auto">
            <a:xfrm>
              <a:off x="4410" y="1440"/>
              <a:ext cx="324" cy="480"/>
            </a:xfrm>
            <a:prstGeom prst="rect">
              <a:avLst/>
            </a:prstGeom>
            <a:noFill/>
            <a:ln w="9525">
              <a:noFill/>
              <a:miter lim="800000"/>
              <a:headEnd/>
              <a:tailEnd/>
            </a:ln>
          </p:spPr>
          <p:txBody>
            <a:bodyPr/>
            <a:lstStyle/>
            <a:p>
              <a:r>
                <a:rPr lang="en-US" sz="1000">
                  <a:cs typeface="Times New Roman" pitchFamily="18" charset="0"/>
                </a:rPr>
                <a:t>$22.95</a:t>
              </a:r>
            </a:p>
            <a:p>
              <a:endParaRPr lang="en-US"/>
            </a:p>
          </p:txBody>
        </p:sp>
        <p:sp>
          <p:nvSpPr>
            <p:cNvPr id="11396" name="Rectangle 178"/>
            <p:cNvSpPr>
              <a:spLocks noChangeArrowheads="1"/>
            </p:cNvSpPr>
            <p:nvPr/>
          </p:nvSpPr>
          <p:spPr bwMode="auto">
            <a:xfrm>
              <a:off x="4381" y="1440"/>
              <a:ext cx="382" cy="480"/>
            </a:xfrm>
            <a:prstGeom prst="rect">
              <a:avLst/>
            </a:prstGeom>
            <a:noFill/>
            <a:ln w="7">
              <a:solidFill>
                <a:srgbClr val="A0A0A0"/>
              </a:solidFill>
              <a:miter lim="800000"/>
              <a:headEnd/>
              <a:tailEnd/>
            </a:ln>
          </p:spPr>
          <p:txBody>
            <a:bodyPr/>
            <a:lstStyle/>
            <a:p>
              <a:endParaRPr lang="en-US"/>
            </a:p>
          </p:txBody>
        </p:sp>
      </p:grpSp>
      <p:grpSp>
        <p:nvGrpSpPr>
          <p:cNvPr id="12" name="Group 179"/>
          <p:cNvGrpSpPr>
            <a:grpSpLocks/>
          </p:cNvGrpSpPr>
          <p:nvPr/>
        </p:nvGrpSpPr>
        <p:grpSpPr bwMode="auto">
          <a:xfrm>
            <a:off x="569913" y="5486400"/>
            <a:ext cx="1063625" cy="381000"/>
            <a:chOff x="0" y="2400"/>
            <a:chExt cx="627" cy="480"/>
          </a:xfrm>
        </p:grpSpPr>
        <p:sp>
          <p:nvSpPr>
            <p:cNvPr id="11393" name="Rectangle 180"/>
            <p:cNvSpPr>
              <a:spLocks noChangeArrowheads="1"/>
            </p:cNvSpPr>
            <p:nvPr/>
          </p:nvSpPr>
          <p:spPr bwMode="auto">
            <a:xfrm>
              <a:off x="29" y="2400"/>
              <a:ext cx="569" cy="480"/>
            </a:xfrm>
            <a:prstGeom prst="rect">
              <a:avLst/>
            </a:prstGeom>
            <a:noFill/>
            <a:ln w="9525">
              <a:noFill/>
              <a:miter lim="800000"/>
              <a:headEnd/>
              <a:tailEnd/>
            </a:ln>
          </p:spPr>
          <p:txBody>
            <a:bodyPr/>
            <a:lstStyle/>
            <a:p>
              <a:r>
                <a:rPr lang="en-US" sz="1000">
                  <a:cs typeface="Times New Roman" pitchFamily="18" charset="0"/>
                </a:rPr>
                <a:t>0-123-45678-0</a:t>
              </a:r>
            </a:p>
            <a:p>
              <a:endParaRPr lang="en-US"/>
            </a:p>
          </p:txBody>
        </p:sp>
        <p:sp>
          <p:nvSpPr>
            <p:cNvPr id="11394" name="Rectangle 181"/>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13" name="Group 182"/>
          <p:cNvGrpSpPr>
            <a:grpSpLocks/>
          </p:cNvGrpSpPr>
          <p:nvPr/>
        </p:nvGrpSpPr>
        <p:grpSpPr bwMode="auto">
          <a:xfrm>
            <a:off x="1633538" y="5486400"/>
            <a:ext cx="881062" cy="381000"/>
            <a:chOff x="627" y="2400"/>
            <a:chExt cx="598" cy="480"/>
          </a:xfrm>
        </p:grpSpPr>
        <p:sp>
          <p:nvSpPr>
            <p:cNvPr id="11391" name="Rectangle 183"/>
            <p:cNvSpPr>
              <a:spLocks noChangeArrowheads="1"/>
            </p:cNvSpPr>
            <p:nvPr/>
          </p:nvSpPr>
          <p:spPr bwMode="auto">
            <a:xfrm>
              <a:off x="656" y="2400"/>
              <a:ext cx="540" cy="480"/>
            </a:xfrm>
            <a:prstGeom prst="rect">
              <a:avLst/>
            </a:prstGeom>
            <a:noFill/>
            <a:ln w="9525">
              <a:noFill/>
              <a:miter lim="800000"/>
              <a:headEnd/>
              <a:tailEnd/>
            </a:ln>
          </p:spPr>
          <p:txBody>
            <a:bodyPr/>
            <a:lstStyle/>
            <a:p>
              <a:r>
                <a:rPr lang="en-US" sz="1000">
                  <a:cs typeface="Times New Roman" pitchFamily="18" charset="0"/>
                </a:rPr>
                <a:t>Ulysses</a:t>
              </a:r>
            </a:p>
            <a:p>
              <a:endParaRPr lang="en-US"/>
            </a:p>
          </p:txBody>
        </p:sp>
        <p:sp>
          <p:nvSpPr>
            <p:cNvPr id="11392" name="Rectangle 184"/>
            <p:cNvSpPr>
              <a:spLocks noChangeArrowheads="1"/>
            </p:cNvSpPr>
            <p:nvPr/>
          </p:nvSpPr>
          <p:spPr bwMode="auto">
            <a:xfrm>
              <a:off x="627" y="2400"/>
              <a:ext cx="598" cy="480"/>
            </a:xfrm>
            <a:prstGeom prst="rect">
              <a:avLst/>
            </a:prstGeom>
            <a:noFill/>
            <a:ln w="7">
              <a:solidFill>
                <a:srgbClr val="A0A0A0"/>
              </a:solidFill>
              <a:miter lim="800000"/>
              <a:headEnd/>
              <a:tailEnd/>
            </a:ln>
          </p:spPr>
          <p:txBody>
            <a:bodyPr/>
            <a:lstStyle/>
            <a:p>
              <a:endParaRPr lang="en-US"/>
            </a:p>
          </p:txBody>
        </p:sp>
      </p:grpSp>
      <p:grpSp>
        <p:nvGrpSpPr>
          <p:cNvPr id="14" name="Group 194"/>
          <p:cNvGrpSpPr>
            <a:grpSpLocks/>
          </p:cNvGrpSpPr>
          <p:nvPr/>
        </p:nvGrpSpPr>
        <p:grpSpPr bwMode="auto">
          <a:xfrm>
            <a:off x="2516188" y="5486400"/>
            <a:ext cx="998537" cy="381000"/>
            <a:chOff x="3077" y="2400"/>
            <a:chExt cx="670" cy="480"/>
          </a:xfrm>
        </p:grpSpPr>
        <p:sp>
          <p:nvSpPr>
            <p:cNvPr id="11389" name="Rectangle 195"/>
            <p:cNvSpPr>
              <a:spLocks noChangeArrowheads="1"/>
            </p:cNvSpPr>
            <p:nvPr/>
          </p:nvSpPr>
          <p:spPr bwMode="auto">
            <a:xfrm>
              <a:off x="3106" y="2400"/>
              <a:ext cx="612" cy="480"/>
            </a:xfrm>
            <a:prstGeom prst="rect">
              <a:avLst/>
            </a:prstGeom>
            <a:noFill/>
            <a:ln w="9525">
              <a:noFill/>
              <a:miter lim="800000"/>
              <a:headEnd/>
              <a:tailEnd/>
            </a:ln>
          </p:spPr>
          <p:txBody>
            <a:bodyPr/>
            <a:lstStyle/>
            <a:p>
              <a:r>
                <a:rPr lang="en-US" sz="1000">
                  <a:cs typeface="Times New Roman" pitchFamily="18" charset="0"/>
                </a:rPr>
                <a:t>Alpha Press</a:t>
              </a:r>
            </a:p>
            <a:p>
              <a:endParaRPr lang="en-US"/>
            </a:p>
          </p:txBody>
        </p:sp>
        <p:sp>
          <p:nvSpPr>
            <p:cNvPr id="11390" name="Rectangle 196"/>
            <p:cNvSpPr>
              <a:spLocks noChangeArrowheads="1"/>
            </p:cNvSpPr>
            <p:nvPr/>
          </p:nvSpPr>
          <p:spPr bwMode="auto">
            <a:xfrm>
              <a:off x="3077" y="2400"/>
              <a:ext cx="670" cy="480"/>
            </a:xfrm>
            <a:prstGeom prst="rect">
              <a:avLst/>
            </a:prstGeom>
            <a:noFill/>
            <a:ln w="7">
              <a:solidFill>
                <a:srgbClr val="A0A0A0"/>
              </a:solidFill>
              <a:miter lim="800000"/>
              <a:headEnd/>
              <a:tailEnd/>
            </a:ln>
          </p:spPr>
          <p:txBody>
            <a:bodyPr/>
            <a:lstStyle/>
            <a:p>
              <a:endParaRPr lang="en-US"/>
            </a:p>
          </p:txBody>
        </p:sp>
      </p:grpSp>
      <p:grpSp>
        <p:nvGrpSpPr>
          <p:cNvPr id="15" name="Group 197"/>
          <p:cNvGrpSpPr>
            <a:grpSpLocks/>
          </p:cNvGrpSpPr>
          <p:nvPr/>
        </p:nvGrpSpPr>
        <p:grpSpPr bwMode="auto">
          <a:xfrm>
            <a:off x="3514725" y="5486400"/>
            <a:ext cx="1058863" cy="381000"/>
            <a:chOff x="3747" y="2400"/>
            <a:chExt cx="634" cy="480"/>
          </a:xfrm>
        </p:grpSpPr>
        <p:sp>
          <p:nvSpPr>
            <p:cNvPr id="11387" name="Rectangle 198"/>
            <p:cNvSpPr>
              <a:spLocks noChangeArrowheads="1"/>
            </p:cNvSpPr>
            <p:nvPr/>
          </p:nvSpPr>
          <p:spPr bwMode="auto">
            <a:xfrm>
              <a:off x="3776" y="2400"/>
              <a:ext cx="576" cy="480"/>
            </a:xfrm>
            <a:prstGeom prst="rect">
              <a:avLst/>
            </a:prstGeom>
            <a:noFill/>
            <a:ln w="9525">
              <a:noFill/>
              <a:miter lim="800000"/>
              <a:headEnd/>
              <a:tailEnd/>
            </a:ln>
          </p:spPr>
          <p:txBody>
            <a:bodyPr/>
            <a:lstStyle/>
            <a:p>
              <a:r>
                <a:rPr lang="en-US" sz="1000">
                  <a:cs typeface="Times New Roman" pitchFamily="18" charset="0"/>
                </a:rPr>
                <a:t>999-999-9999</a:t>
              </a:r>
            </a:p>
            <a:p>
              <a:endParaRPr lang="en-US"/>
            </a:p>
          </p:txBody>
        </p:sp>
        <p:sp>
          <p:nvSpPr>
            <p:cNvPr id="11388" name="Rectangle 199"/>
            <p:cNvSpPr>
              <a:spLocks noChangeArrowheads="1"/>
            </p:cNvSpPr>
            <p:nvPr/>
          </p:nvSpPr>
          <p:spPr bwMode="auto">
            <a:xfrm>
              <a:off x="3747" y="2400"/>
              <a:ext cx="634" cy="480"/>
            </a:xfrm>
            <a:prstGeom prst="rect">
              <a:avLst/>
            </a:prstGeom>
            <a:noFill/>
            <a:ln w="7">
              <a:solidFill>
                <a:srgbClr val="A0A0A0"/>
              </a:solidFill>
              <a:miter lim="800000"/>
              <a:headEnd/>
              <a:tailEnd/>
            </a:ln>
          </p:spPr>
          <p:txBody>
            <a:bodyPr/>
            <a:lstStyle/>
            <a:p>
              <a:endParaRPr lang="en-US"/>
            </a:p>
          </p:txBody>
        </p:sp>
      </p:grpSp>
      <p:grpSp>
        <p:nvGrpSpPr>
          <p:cNvPr id="16" name="Group 200"/>
          <p:cNvGrpSpPr>
            <a:grpSpLocks/>
          </p:cNvGrpSpPr>
          <p:nvPr/>
        </p:nvGrpSpPr>
        <p:grpSpPr bwMode="auto">
          <a:xfrm>
            <a:off x="4573588" y="5486400"/>
            <a:ext cx="706437" cy="381000"/>
            <a:chOff x="4381" y="2400"/>
            <a:chExt cx="382" cy="480"/>
          </a:xfrm>
        </p:grpSpPr>
        <p:sp>
          <p:nvSpPr>
            <p:cNvPr id="11385" name="Rectangle 201"/>
            <p:cNvSpPr>
              <a:spLocks noChangeArrowheads="1"/>
            </p:cNvSpPr>
            <p:nvPr/>
          </p:nvSpPr>
          <p:spPr bwMode="auto">
            <a:xfrm>
              <a:off x="4410" y="2400"/>
              <a:ext cx="324" cy="480"/>
            </a:xfrm>
            <a:prstGeom prst="rect">
              <a:avLst/>
            </a:prstGeom>
            <a:noFill/>
            <a:ln w="9525">
              <a:noFill/>
              <a:miter lim="800000"/>
              <a:headEnd/>
              <a:tailEnd/>
            </a:ln>
          </p:spPr>
          <p:txBody>
            <a:bodyPr/>
            <a:lstStyle/>
            <a:p>
              <a:r>
                <a:rPr lang="en-US" sz="1000">
                  <a:cs typeface="Times New Roman" pitchFamily="18" charset="0"/>
                </a:rPr>
                <a:t>$34.00</a:t>
              </a:r>
            </a:p>
            <a:p>
              <a:endParaRPr lang="en-US"/>
            </a:p>
          </p:txBody>
        </p:sp>
        <p:sp>
          <p:nvSpPr>
            <p:cNvPr id="11386" name="Rectangle 202"/>
            <p:cNvSpPr>
              <a:spLocks noChangeArrowheads="1"/>
            </p:cNvSpPr>
            <p:nvPr/>
          </p:nvSpPr>
          <p:spPr bwMode="auto">
            <a:xfrm>
              <a:off x="4381" y="2400"/>
              <a:ext cx="382" cy="480"/>
            </a:xfrm>
            <a:prstGeom prst="rect">
              <a:avLst/>
            </a:prstGeom>
            <a:noFill/>
            <a:ln w="7">
              <a:solidFill>
                <a:srgbClr val="A0A0A0"/>
              </a:solidFill>
              <a:miter lim="800000"/>
              <a:headEnd/>
              <a:tailEnd/>
            </a:ln>
          </p:spPr>
          <p:txBody>
            <a:bodyPr/>
            <a:lstStyle/>
            <a:p>
              <a:endParaRPr lang="en-US"/>
            </a:p>
          </p:txBody>
        </p:sp>
      </p:grpSp>
      <p:grpSp>
        <p:nvGrpSpPr>
          <p:cNvPr id="17" name="Group 203"/>
          <p:cNvGrpSpPr>
            <a:grpSpLocks/>
          </p:cNvGrpSpPr>
          <p:nvPr/>
        </p:nvGrpSpPr>
        <p:grpSpPr bwMode="auto">
          <a:xfrm>
            <a:off x="569913" y="5867400"/>
            <a:ext cx="1063625" cy="381000"/>
            <a:chOff x="0" y="2880"/>
            <a:chExt cx="627" cy="480"/>
          </a:xfrm>
        </p:grpSpPr>
        <p:sp>
          <p:nvSpPr>
            <p:cNvPr id="11383" name="Rectangle 204"/>
            <p:cNvSpPr>
              <a:spLocks noChangeArrowheads="1"/>
            </p:cNvSpPr>
            <p:nvPr/>
          </p:nvSpPr>
          <p:spPr bwMode="auto">
            <a:xfrm>
              <a:off x="29" y="2880"/>
              <a:ext cx="569" cy="480"/>
            </a:xfrm>
            <a:prstGeom prst="rect">
              <a:avLst/>
            </a:prstGeom>
            <a:noFill/>
            <a:ln w="9525">
              <a:noFill/>
              <a:miter lim="800000"/>
              <a:headEnd/>
              <a:tailEnd/>
            </a:ln>
          </p:spPr>
          <p:txBody>
            <a:bodyPr/>
            <a:lstStyle/>
            <a:p>
              <a:r>
                <a:rPr lang="en-US" sz="1000">
                  <a:cs typeface="Times New Roman" pitchFamily="18" charset="0"/>
                </a:rPr>
                <a:t>1-22-233700-0</a:t>
              </a:r>
            </a:p>
            <a:p>
              <a:endParaRPr lang="en-US"/>
            </a:p>
          </p:txBody>
        </p:sp>
        <p:sp>
          <p:nvSpPr>
            <p:cNvPr id="11384" name="Rectangle 205"/>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8" name="Group 206"/>
          <p:cNvGrpSpPr>
            <a:grpSpLocks/>
          </p:cNvGrpSpPr>
          <p:nvPr/>
        </p:nvGrpSpPr>
        <p:grpSpPr bwMode="auto">
          <a:xfrm>
            <a:off x="1633538" y="5867400"/>
            <a:ext cx="881062" cy="381000"/>
            <a:chOff x="627" y="2880"/>
            <a:chExt cx="598" cy="480"/>
          </a:xfrm>
        </p:grpSpPr>
        <p:sp>
          <p:nvSpPr>
            <p:cNvPr id="11381" name="Rectangle 207"/>
            <p:cNvSpPr>
              <a:spLocks noChangeArrowheads="1"/>
            </p:cNvSpPr>
            <p:nvPr/>
          </p:nvSpPr>
          <p:spPr bwMode="auto">
            <a:xfrm>
              <a:off x="656" y="2880"/>
              <a:ext cx="540" cy="480"/>
            </a:xfrm>
            <a:prstGeom prst="rect">
              <a:avLst/>
            </a:prstGeom>
            <a:noFill/>
            <a:ln w="9525">
              <a:noFill/>
              <a:miter lim="800000"/>
              <a:headEnd/>
              <a:tailEnd/>
            </a:ln>
          </p:spPr>
          <p:txBody>
            <a:bodyPr/>
            <a:lstStyle/>
            <a:p>
              <a:r>
                <a:rPr lang="en-US" sz="1000">
                  <a:cs typeface="Times New Roman" pitchFamily="18" charset="0"/>
                </a:rPr>
                <a:t>Visual Basic</a:t>
              </a:r>
            </a:p>
            <a:p>
              <a:endParaRPr lang="en-US"/>
            </a:p>
          </p:txBody>
        </p:sp>
        <p:sp>
          <p:nvSpPr>
            <p:cNvPr id="11382" name="Rectangle 208"/>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19" name="Group 218"/>
          <p:cNvGrpSpPr>
            <a:grpSpLocks/>
          </p:cNvGrpSpPr>
          <p:nvPr/>
        </p:nvGrpSpPr>
        <p:grpSpPr bwMode="auto">
          <a:xfrm>
            <a:off x="2516188" y="5867400"/>
            <a:ext cx="998537" cy="381000"/>
            <a:chOff x="3077" y="2880"/>
            <a:chExt cx="670" cy="480"/>
          </a:xfrm>
        </p:grpSpPr>
        <p:sp>
          <p:nvSpPr>
            <p:cNvPr id="11379" name="Rectangle 219"/>
            <p:cNvSpPr>
              <a:spLocks noChangeArrowheads="1"/>
            </p:cNvSpPr>
            <p:nvPr/>
          </p:nvSpPr>
          <p:spPr bwMode="auto">
            <a:xfrm>
              <a:off x="3106" y="2880"/>
              <a:ext cx="612" cy="480"/>
            </a:xfrm>
            <a:prstGeom prst="rect">
              <a:avLst/>
            </a:prstGeom>
            <a:noFill/>
            <a:ln w="9525">
              <a:noFill/>
              <a:miter lim="800000"/>
              <a:headEnd/>
              <a:tailEnd/>
            </a:ln>
          </p:spPr>
          <p:txBody>
            <a:bodyPr/>
            <a:lstStyle/>
            <a:p>
              <a:r>
                <a:rPr lang="en-US" sz="1000">
                  <a:cs typeface="Times New Roman" pitchFamily="18" charset="0"/>
                </a:rPr>
                <a:t>Big House</a:t>
              </a:r>
            </a:p>
            <a:p>
              <a:endParaRPr lang="en-US"/>
            </a:p>
          </p:txBody>
        </p:sp>
        <p:sp>
          <p:nvSpPr>
            <p:cNvPr id="11380" name="Rectangle 220"/>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20" name="Group 221"/>
          <p:cNvGrpSpPr>
            <a:grpSpLocks/>
          </p:cNvGrpSpPr>
          <p:nvPr/>
        </p:nvGrpSpPr>
        <p:grpSpPr bwMode="auto">
          <a:xfrm>
            <a:off x="3514725" y="5867400"/>
            <a:ext cx="1058863" cy="381000"/>
            <a:chOff x="3747" y="2880"/>
            <a:chExt cx="634" cy="480"/>
          </a:xfrm>
        </p:grpSpPr>
        <p:sp>
          <p:nvSpPr>
            <p:cNvPr id="11377" name="Rectangle 222"/>
            <p:cNvSpPr>
              <a:spLocks noChangeArrowheads="1"/>
            </p:cNvSpPr>
            <p:nvPr/>
          </p:nvSpPr>
          <p:spPr bwMode="auto">
            <a:xfrm>
              <a:off x="3776" y="2880"/>
              <a:ext cx="576" cy="480"/>
            </a:xfrm>
            <a:prstGeom prst="rect">
              <a:avLst/>
            </a:prstGeom>
            <a:noFill/>
            <a:ln w="9525">
              <a:noFill/>
              <a:miter lim="800000"/>
              <a:headEnd/>
              <a:tailEnd/>
            </a:ln>
          </p:spPr>
          <p:txBody>
            <a:bodyPr/>
            <a:lstStyle/>
            <a:p>
              <a:r>
                <a:rPr lang="en-US" sz="1000">
                  <a:cs typeface="Times New Roman" pitchFamily="18" charset="0"/>
                </a:rPr>
                <a:t>123-456-7890</a:t>
              </a:r>
            </a:p>
            <a:p>
              <a:endParaRPr lang="en-US"/>
            </a:p>
          </p:txBody>
        </p:sp>
        <p:sp>
          <p:nvSpPr>
            <p:cNvPr id="11378" name="Rectangle 223"/>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21" name="Group 224"/>
          <p:cNvGrpSpPr>
            <a:grpSpLocks/>
          </p:cNvGrpSpPr>
          <p:nvPr/>
        </p:nvGrpSpPr>
        <p:grpSpPr bwMode="auto">
          <a:xfrm>
            <a:off x="4573588" y="5867400"/>
            <a:ext cx="706437" cy="381000"/>
            <a:chOff x="4381" y="2880"/>
            <a:chExt cx="382" cy="480"/>
          </a:xfrm>
        </p:grpSpPr>
        <p:sp>
          <p:nvSpPr>
            <p:cNvPr id="11375" name="Rectangle 225"/>
            <p:cNvSpPr>
              <a:spLocks noChangeArrowheads="1"/>
            </p:cNvSpPr>
            <p:nvPr/>
          </p:nvSpPr>
          <p:spPr bwMode="auto">
            <a:xfrm>
              <a:off x="4410" y="2880"/>
              <a:ext cx="324" cy="480"/>
            </a:xfrm>
            <a:prstGeom prst="rect">
              <a:avLst/>
            </a:prstGeom>
            <a:noFill/>
            <a:ln w="9525">
              <a:noFill/>
              <a:miter lim="800000"/>
              <a:headEnd/>
              <a:tailEnd/>
            </a:ln>
          </p:spPr>
          <p:txBody>
            <a:bodyPr/>
            <a:lstStyle/>
            <a:p>
              <a:r>
                <a:rPr lang="en-US" sz="1000">
                  <a:cs typeface="Times New Roman" pitchFamily="18" charset="0"/>
                </a:rPr>
                <a:t>$25.00</a:t>
              </a:r>
            </a:p>
            <a:p>
              <a:endParaRPr lang="en-US"/>
            </a:p>
          </p:txBody>
        </p:sp>
        <p:sp>
          <p:nvSpPr>
            <p:cNvPr id="11376" name="Rectangle 226"/>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22" name="Group 227"/>
          <p:cNvGrpSpPr>
            <a:grpSpLocks/>
          </p:cNvGrpSpPr>
          <p:nvPr/>
        </p:nvGrpSpPr>
        <p:grpSpPr bwMode="auto">
          <a:xfrm>
            <a:off x="566738" y="4343400"/>
            <a:ext cx="1063625" cy="381000"/>
            <a:chOff x="0" y="2880"/>
            <a:chExt cx="627" cy="480"/>
          </a:xfrm>
        </p:grpSpPr>
        <p:sp>
          <p:nvSpPr>
            <p:cNvPr id="11373" name="Rectangle 228"/>
            <p:cNvSpPr>
              <a:spLocks noChangeArrowheads="1"/>
            </p:cNvSpPr>
            <p:nvPr/>
          </p:nvSpPr>
          <p:spPr bwMode="auto">
            <a:xfrm>
              <a:off x="29" y="2880"/>
              <a:ext cx="569" cy="480"/>
            </a:xfrm>
            <a:prstGeom prst="rect">
              <a:avLst/>
            </a:prstGeom>
            <a:noFill/>
            <a:ln w="9525">
              <a:noFill/>
              <a:miter lim="800000"/>
              <a:headEnd/>
              <a:tailEnd/>
            </a:ln>
          </p:spPr>
          <p:txBody>
            <a:bodyPr/>
            <a:lstStyle/>
            <a:p>
              <a:r>
                <a:rPr lang="en-US" sz="1200">
                  <a:cs typeface="Times New Roman" pitchFamily="18" charset="0"/>
                </a:rPr>
                <a:t>ISBN</a:t>
              </a:r>
            </a:p>
            <a:p>
              <a:endParaRPr lang="en-US" sz="1200"/>
            </a:p>
          </p:txBody>
        </p:sp>
        <p:sp>
          <p:nvSpPr>
            <p:cNvPr id="11374" name="Rectangle 229"/>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3" name="Group 230"/>
          <p:cNvGrpSpPr>
            <a:grpSpLocks/>
          </p:cNvGrpSpPr>
          <p:nvPr/>
        </p:nvGrpSpPr>
        <p:grpSpPr bwMode="auto">
          <a:xfrm>
            <a:off x="1630363" y="4343400"/>
            <a:ext cx="881062" cy="381000"/>
            <a:chOff x="627" y="2880"/>
            <a:chExt cx="598" cy="480"/>
          </a:xfrm>
        </p:grpSpPr>
        <p:sp>
          <p:nvSpPr>
            <p:cNvPr id="11371" name="Rectangle 231"/>
            <p:cNvSpPr>
              <a:spLocks noChangeArrowheads="1"/>
            </p:cNvSpPr>
            <p:nvPr/>
          </p:nvSpPr>
          <p:spPr bwMode="auto">
            <a:xfrm>
              <a:off x="656" y="2880"/>
              <a:ext cx="540" cy="480"/>
            </a:xfrm>
            <a:prstGeom prst="rect">
              <a:avLst/>
            </a:prstGeom>
            <a:noFill/>
            <a:ln w="9525">
              <a:noFill/>
              <a:miter lim="800000"/>
              <a:headEnd/>
              <a:tailEnd/>
            </a:ln>
          </p:spPr>
          <p:txBody>
            <a:bodyPr/>
            <a:lstStyle/>
            <a:p>
              <a:r>
                <a:rPr lang="en-US" sz="1200">
                  <a:cs typeface="Times New Roman" pitchFamily="18" charset="0"/>
                </a:rPr>
                <a:t>Title</a:t>
              </a:r>
            </a:p>
            <a:p>
              <a:endParaRPr lang="en-US" sz="1200"/>
            </a:p>
          </p:txBody>
        </p:sp>
        <p:sp>
          <p:nvSpPr>
            <p:cNvPr id="11372" name="Rectangle 232"/>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24" name="Group 242"/>
          <p:cNvGrpSpPr>
            <a:grpSpLocks/>
          </p:cNvGrpSpPr>
          <p:nvPr/>
        </p:nvGrpSpPr>
        <p:grpSpPr bwMode="auto">
          <a:xfrm>
            <a:off x="2514600" y="4343400"/>
            <a:ext cx="998538" cy="381000"/>
            <a:chOff x="3077" y="2880"/>
            <a:chExt cx="670" cy="480"/>
          </a:xfrm>
        </p:grpSpPr>
        <p:sp>
          <p:nvSpPr>
            <p:cNvPr id="11369" name="Rectangle 243"/>
            <p:cNvSpPr>
              <a:spLocks noChangeArrowheads="1"/>
            </p:cNvSpPr>
            <p:nvPr/>
          </p:nvSpPr>
          <p:spPr bwMode="auto">
            <a:xfrm>
              <a:off x="3106" y="2880"/>
              <a:ext cx="612" cy="480"/>
            </a:xfrm>
            <a:prstGeom prst="rect">
              <a:avLst/>
            </a:prstGeom>
            <a:noFill/>
            <a:ln w="9525">
              <a:noFill/>
              <a:miter lim="800000"/>
              <a:headEnd/>
              <a:tailEnd/>
            </a:ln>
          </p:spPr>
          <p:txBody>
            <a:bodyPr/>
            <a:lstStyle/>
            <a:p>
              <a:r>
                <a:rPr lang="en-US" sz="1200">
                  <a:cs typeface="Times New Roman" pitchFamily="18" charset="0"/>
                </a:rPr>
                <a:t>PubName</a:t>
              </a:r>
            </a:p>
            <a:p>
              <a:endParaRPr lang="en-US" sz="1200"/>
            </a:p>
          </p:txBody>
        </p:sp>
        <p:sp>
          <p:nvSpPr>
            <p:cNvPr id="11370" name="Rectangle 244"/>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25" name="Group 245"/>
          <p:cNvGrpSpPr>
            <a:grpSpLocks/>
          </p:cNvGrpSpPr>
          <p:nvPr/>
        </p:nvGrpSpPr>
        <p:grpSpPr bwMode="auto">
          <a:xfrm>
            <a:off x="3513138" y="4343400"/>
            <a:ext cx="1058862" cy="381000"/>
            <a:chOff x="3747" y="2880"/>
            <a:chExt cx="634" cy="480"/>
          </a:xfrm>
        </p:grpSpPr>
        <p:sp>
          <p:nvSpPr>
            <p:cNvPr id="11367" name="Rectangle 246"/>
            <p:cNvSpPr>
              <a:spLocks noChangeArrowheads="1"/>
            </p:cNvSpPr>
            <p:nvPr/>
          </p:nvSpPr>
          <p:spPr bwMode="auto">
            <a:xfrm>
              <a:off x="3776" y="2880"/>
              <a:ext cx="576" cy="480"/>
            </a:xfrm>
            <a:prstGeom prst="rect">
              <a:avLst/>
            </a:prstGeom>
            <a:noFill/>
            <a:ln w="9525">
              <a:noFill/>
              <a:miter lim="800000"/>
              <a:headEnd/>
              <a:tailEnd/>
            </a:ln>
          </p:spPr>
          <p:txBody>
            <a:bodyPr/>
            <a:lstStyle/>
            <a:p>
              <a:r>
                <a:rPr lang="en-US" sz="1200">
                  <a:cs typeface="Times New Roman" pitchFamily="18" charset="0"/>
                </a:rPr>
                <a:t>PubPhone</a:t>
              </a:r>
            </a:p>
            <a:p>
              <a:endParaRPr lang="en-US" sz="1200"/>
            </a:p>
          </p:txBody>
        </p:sp>
        <p:sp>
          <p:nvSpPr>
            <p:cNvPr id="11368" name="Rectangle 247"/>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26" name="Group 248"/>
          <p:cNvGrpSpPr>
            <a:grpSpLocks/>
          </p:cNvGrpSpPr>
          <p:nvPr/>
        </p:nvGrpSpPr>
        <p:grpSpPr bwMode="auto">
          <a:xfrm>
            <a:off x="4572000" y="4343400"/>
            <a:ext cx="706438" cy="381000"/>
            <a:chOff x="4381" y="2880"/>
            <a:chExt cx="382" cy="480"/>
          </a:xfrm>
        </p:grpSpPr>
        <p:sp>
          <p:nvSpPr>
            <p:cNvPr id="11365" name="Rectangle 249"/>
            <p:cNvSpPr>
              <a:spLocks noChangeArrowheads="1"/>
            </p:cNvSpPr>
            <p:nvPr/>
          </p:nvSpPr>
          <p:spPr bwMode="auto">
            <a:xfrm>
              <a:off x="4410" y="2880"/>
              <a:ext cx="324" cy="480"/>
            </a:xfrm>
            <a:prstGeom prst="rect">
              <a:avLst/>
            </a:prstGeom>
            <a:noFill/>
            <a:ln w="9525">
              <a:noFill/>
              <a:miter lim="800000"/>
              <a:headEnd/>
              <a:tailEnd/>
            </a:ln>
          </p:spPr>
          <p:txBody>
            <a:bodyPr/>
            <a:lstStyle/>
            <a:p>
              <a:r>
                <a:rPr lang="en-US" sz="1200">
                  <a:cs typeface="Times New Roman" pitchFamily="18" charset="0"/>
                </a:rPr>
                <a:t>Price</a:t>
              </a:r>
            </a:p>
            <a:p>
              <a:endParaRPr lang="en-US" sz="1200"/>
            </a:p>
          </p:txBody>
        </p:sp>
        <p:sp>
          <p:nvSpPr>
            <p:cNvPr id="11366" name="Rectangle 250"/>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27" name="Group 299"/>
          <p:cNvGrpSpPr>
            <a:grpSpLocks/>
          </p:cNvGrpSpPr>
          <p:nvPr/>
        </p:nvGrpSpPr>
        <p:grpSpPr bwMode="auto">
          <a:xfrm>
            <a:off x="5716588" y="3581400"/>
            <a:ext cx="1063625" cy="381000"/>
            <a:chOff x="0" y="2880"/>
            <a:chExt cx="627" cy="480"/>
          </a:xfrm>
        </p:grpSpPr>
        <p:sp>
          <p:nvSpPr>
            <p:cNvPr id="11363" name="Rectangle 300"/>
            <p:cNvSpPr>
              <a:spLocks noChangeArrowheads="1"/>
            </p:cNvSpPr>
            <p:nvPr/>
          </p:nvSpPr>
          <p:spPr bwMode="auto">
            <a:xfrm>
              <a:off x="29" y="2880"/>
              <a:ext cx="569" cy="480"/>
            </a:xfrm>
            <a:prstGeom prst="rect">
              <a:avLst/>
            </a:prstGeom>
            <a:noFill/>
            <a:ln w="9525">
              <a:noFill/>
              <a:miter lim="800000"/>
              <a:headEnd/>
              <a:tailEnd/>
            </a:ln>
          </p:spPr>
          <p:txBody>
            <a:bodyPr/>
            <a:lstStyle/>
            <a:p>
              <a:r>
                <a:rPr lang="en-US" sz="1200">
                  <a:cs typeface="Times New Roman" pitchFamily="18" charset="0"/>
                </a:rPr>
                <a:t>ISBN</a:t>
              </a:r>
            </a:p>
            <a:p>
              <a:endParaRPr lang="en-US" sz="1200"/>
            </a:p>
          </p:txBody>
        </p:sp>
        <p:sp>
          <p:nvSpPr>
            <p:cNvPr id="11364" name="Rectangle 301"/>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8" name="Group 305"/>
          <p:cNvGrpSpPr>
            <a:grpSpLocks/>
          </p:cNvGrpSpPr>
          <p:nvPr/>
        </p:nvGrpSpPr>
        <p:grpSpPr bwMode="auto">
          <a:xfrm>
            <a:off x="6781800" y="3581400"/>
            <a:ext cx="911225" cy="381000"/>
            <a:chOff x="1549" y="2880"/>
            <a:chExt cx="548" cy="480"/>
          </a:xfrm>
        </p:grpSpPr>
        <p:sp>
          <p:nvSpPr>
            <p:cNvPr id="11361" name="Rectangle 306"/>
            <p:cNvSpPr>
              <a:spLocks noChangeArrowheads="1"/>
            </p:cNvSpPr>
            <p:nvPr/>
          </p:nvSpPr>
          <p:spPr bwMode="auto">
            <a:xfrm>
              <a:off x="1578" y="2880"/>
              <a:ext cx="490" cy="480"/>
            </a:xfrm>
            <a:prstGeom prst="rect">
              <a:avLst/>
            </a:prstGeom>
            <a:noFill/>
            <a:ln w="9525">
              <a:noFill/>
              <a:miter lim="800000"/>
              <a:headEnd/>
              <a:tailEnd/>
            </a:ln>
          </p:spPr>
          <p:txBody>
            <a:bodyPr/>
            <a:lstStyle/>
            <a:p>
              <a:r>
                <a:rPr lang="en-US" sz="1200">
                  <a:cs typeface="Times New Roman" pitchFamily="18" charset="0"/>
                </a:rPr>
                <a:t>AuName</a:t>
              </a:r>
            </a:p>
            <a:p>
              <a:endParaRPr lang="en-US" sz="1200"/>
            </a:p>
          </p:txBody>
        </p:sp>
        <p:sp>
          <p:nvSpPr>
            <p:cNvPr id="11362" name="Rectangle 307"/>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29" name="Group 308"/>
          <p:cNvGrpSpPr>
            <a:grpSpLocks/>
          </p:cNvGrpSpPr>
          <p:nvPr/>
        </p:nvGrpSpPr>
        <p:grpSpPr bwMode="auto">
          <a:xfrm>
            <a:off x="7696200" y="3581400"/>
            <a:ext cx="1087438" cy="381000"/>
            <a:chOff x="2097" y="2880"/>
            <a:chExt cx="598" cy="480"/>
          </a:xfrm>
        </p:grpSpPr>
        <p:sp>
          <p:nvSpPr>
            <p:cNvPr id="11359" name="Rectangle 309"/>
            <p:cNvSpPr>
              <a:spLocks noChangeArrowheads="1"/>
            </p:cNvSpPr>
            <p:nvPr/>
          </p:nvSpPr>
          <p:spPr bwMode="auto">
            <a:xfrm>
              <a:off x="2126" y="2880"/>
              <a:ext cx="540" cy="480"/>
            </a:xfrm>
            <a:prstGeom prst="rect">
              <a:avLst/>
            </a:prstGeom>
            <a:noFill/>
            <a:ln w="9525">
              <a:noFill/>
              <a:miter lim="800000"/>
              <a:headEnd/>
              <a:tailEnd/>
            </a:ln>
          </p:spPr>
          <p:txBody>
            <a:bodyPr/>
            <a:lstStyle/>
            <a:p>
              <a:r>
                <a:rPr lang="en-US" sz="1200">
                  <a:cs typeface="Times New Roman" pitchFamily="18" charset="0"/>
                </a:rPr>
                <a:t>AuPhone</a:t>
              </a:r>
            </a:p>
            <a:p>
              <a:endParaRPr lang="en-US" sz="1200"/>
            </a:p>
          </p:txBody>
        </p:sp>
        <p:sp>
          <p:nvSpPr>
            <p:cNvPr id="11360" name="Rectangle 310"/>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30" name="Group 311"/>
          <p:cNvGrpSpPr>
            <a:grpSpLocks/>
          </p:cNvGrpSpPr>
          <p:nvPr/>
        </p:nvGrpSpPr>
        <p:grpSpPr bwMode="auto">
          <a:xfrm>
            <a:off x="5716588" y="5867400"/>
            <a:ext cx="1063625" cy="381000"/>
            <a:chOff x="0" y="2400"/>
            <a:chExt cx="627" cy="480"/>
          </a:xfrm>
        </p:grpSpPr>
        <p:sp>
          <p:nvSpPr>
            <p:cNvPr id="11357" name="Rectangle 312"/>
            <p:cNvSpPr>
              <a:spLocks noChangeArrowheads="1"/>
            </p:cNvSpPr>
            <p:nvPr/>
          </p:nvSpPr>
          <p:spPr bwMode="auto">
            <a:xfrm>
              <a:off x="29" y="2400"/>
              <a:ext cx="569" cy="480"/>
            </a:xfrm>
            <a:prstGeom prst="rect">
              <a:avLst/>
            </a:prstGeom>
            <a:noFill/>
            <a:ln w="9525">
              <a:noFill/>
              <a:miter lim="800000"/>
              <a:headEnd/>
              <a:tailEnd/>
            </a:ln>
          </p:spPr>
          <p:txBody>
            <a:bodyPr/>
            <a:lstStyle/>
            <a:p>
              <a:r>
                <a:rPr lang="en-US" sz="1000">
                  <a:cs typeface="Times New Roman" pitchFamily="18" charset="0"/>
                </a:rPr>
                <a:t>0-123-45678-0</a:t>
              </a:r>
            </a:p>
            <a:p>
              <a:endParaRPr lang="en-US"/>
            </a:p>
          </p:txBody>
        </p:sp>
        <p:sp>
          <p:nvSpPr>
            <p:cNvPr id="11358" name="Rectangle 313"/>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31" name="Group 314"/>
          <p:cNvGrpSpPr>
            <a:grpSpLocks/>
          </p:cNvGrpSpPr>
          <p:nvPr/>
        </p:nvGrpSpPr>
        <p:grpSpPr bwMode="auto">
          <a:xfrm>
            <a:off x="6783388" y="5867400"/>
            <a:ext cx="911225" cy="381000"/>
            <a:chOff x="1549" y="2400"/>
            <a:chExt cx="548" cy="480"/>
          </a:xfrm>
        </p:grpSpPr>
        <p:sp>
          <p:nvSpPr>
            <p:cNvPr id="11355" name="Rectangle 315"/>
            <p:cNvSpPr>
              <a:spLocks noChangeArrowheads="1"/>
            </p:cNvSpPr>
            <p:nvPr/>
          </p:nvSpPr>
          <p:spPr bwMode="auto">
            <a:xfrm>
              <a:off x="1578" y="2400"/>
              <a:ext cx="490" cy="480"/>
            </a:xfrm>
            <a:prstGeom prst="rect">
              <a:avLst/>
            </a:prstGeom>
            <a:noFill/>
            <a:ln w="9525">
              <a:noFill/>
              <a:miter lim="800000"/>
              <a:headEnd/>
              <a:tailEnd/>
            </a:ln>
          </p:spPr>
          <p:txBody>
            <a:bodyPr/>
            <a:lstStyle/>
            <a:p>
              <a:r>
                <a:rPr lang="en-US" sz="1000">
                  <a:cs typeface="Times New Roman" pitchFamily="18" charset="0"/>
                </a:rPr>
                <a:t>Joyce</a:t>
              </a:r>
            </a:p>
            <a:p>
              <a:endParaRPr lang="en-US"/>
            </a:p>
          </p:txBody>
        </p:sp>
        <p:sp>
          <p:nvSpPr>
            <p:cNvPr id="11356" name="Rectangle 316"/>
            <p:cNvSpPr>
              <a:spLocks noChangeArrowheads="1"/>
            </p:cNvSpPr>
            <p:nvPr/>
          </p:nvSpPr>
          <p:spPr bwMode="auto">
            <a:xfrm>
              <a:off x="1549" y="2400"/>
              <a:ext cx="548" cy="480"/>
            </a:xfrm>
            <a:prstGeom prst="rect">
              <a:avLst/>
            </a:prstGeom>
            <a:noFill/>
            <a:ln w="7">
              <a:solidFill>
                <a:srgbClr val="A0A0A0"/>
              </a:solidFill>
              <a:miter lim="800000"/>
              <a:headEnd/>
              <a:tailEnd/>
            </a:ln>
          </p:spPr>
          <p:txBody>
            <a:bodyPr/>
            <a:lstStyle/>
            <a:p>
              <a:endParaRPr lang="en-US"/>
            </a:p>
          </p:txBody>
        </p:sp>
      </p:grpSp>
      <p:grpSp>
        <p:nvGrpSpPr>
          <p:cNvPr id="11264" name="Group 317"/>
          <p:cNvGrpSpPr>
            <a:grpSpLocks/>
          </p:cNvGrpSpPr>
          <p:nvPr/>
        </p:nvGrpSpPr>
        <p:grpSpPr bwMode="auto">
          <a:xfrm>
            <a:off x="7694613" y="5867400"/>
            <a:ext cx="1087437" cy="381000"/>
            <a:chOff x="2097" y="2400"/>
            <a:chExt cx="598" cy="480"/>
          </a:xfrm>
        </p:grpSpPr>
        <p:sp>
          <p:nvSpPr>
            <p:cNvPr id="11353" name="Rectangle 318"/>
            <p:cNvSpPr>
              <a:spLocks noChangeArrowheads="1"/>
            </p:cNvSpPr>
            <p:nvPr/>
          </p:nvSpPr>
          <p:spPr bwMode="auto">
            <a:xfrm>
              <a:off x="2126" y="2400"/>
              <a:ext cx="540" cy="480"/>
            </a:xfrm>
            <a:prstGeom prst="rect">
              <a:avLst/>
            </a:prstGeom>
            <a:noFill/>
            <a:ln w="9525">
              <a:noFill/>
              <a:miter lim="800000"/>
              <a:headEnd/>
              <a:tailEnd/>
            </a:ln>
          </p:spPr>
          <p:txBody>
            <a:bodyPr/>
            <a:lstStyle/>
            <a:p>
              <a:r>
                <a:rPr lang="en-US" sz="1000">
                  <a:cs typeface="Times New Roman" pitchFamily="18" charset="0"/>
                </a:rPr>
                <a:t>666-666-6666</a:t>
              </a:r>
            </a:p>
            <a:p>
              <a:endParaRPr lang="en-US"/>
            </a:p>
          </p:txBody>
        </p:sp>
        <p:sp>
          <p:nvSpPr>
            <p:cNvPr id="11354" name="Rectangle 319"/>
            <p:cNvSpPr>
              <a:spLocks noChangeArrowheads="1"/>
            </p:cNvSpPr>
            <p:nvPr/>
          </p:nvSpPr>
          <p:spPr bwMode="auto">
            <a:xfrm>
              <a:off x="2097" y="2400"/>
              <a:ext cx="598" cy="480"/>
            </a:xfrm>
            <a:prstGeom prst="rect">
              <a:avLst/>
            </a:prstGeom>
            <a:noFill/>
            <a:ln w="7">
              <a:solidFill>
                <a:srgbClr val="A0A0A0"/>
              </a:solidFill>
              <a:miter lim="800000"/>
              <a:headEnd/>
              <a:tailEnd/>
            </a:ln>
          </p:spPr>
          <p:txBody>
            <a:bodyPr/>
            <a:lstStyle/>
            <a:p>
              <a:endParaRPr lang="en-US"/>
            </a:p>
          </p:txBody>
        </p:sp>
      </p:grpSp>
      <p:grpSp>
        <p:nvGrpSpPr>
          <p:cNvPr id="11265" name="Group 320"/>
          <p:cNvGrpSpPr>
            <a:grpSpLocks/>
          </p:cNvGrpSpPr>
          <p:nvPr/>
        </p:nvGrpSpPr>
        <p:grpSpPr bwMode="auto">
          <a:xfrm>
            <a:off x="5716588" y="6248400"/>
            <a:ext cx="1063625" cy="381000"/>
            <a:chOff x="0" y="2880"/>
            <a:chExt cx="627" cy="480"/>
          </a:xfrm>
        </p:grpSpPr>
        <p:sp>
          <p:nvSpPr>
            <p:cNvPr id="11351" name="Rectangle 321"/>
            <p:cNvSpPr>
              <a:spLocks noChangeArrowheads="1"/>
            </p:cNvSpPr>
            <p:nvPr/>
          </p:nvSpPr>
          <p:spPr bwMode="auto">
            <a:xfrm>
              <a:off x="29" y="2880"/>
              <a:ext cx="569" cy="480"/>
            </a:xfrm>
            <a:prstGeom prst="rect">
              <a:avLst/>
            </a:prstGeom>
            <a:noFill/>
            <a:ln w="9525">
              <a:noFill/>
              <a:miter lim="800000"/>
              <a:headEnd/>
              <a:tailEnd/>
            </a:ln>
          </p:spPr>
          <p:txBody>
            <a:bodyPr/>
            <a:lstStyle/>
            <a:p>
              <a:r>
                <a:rPr lang="en-US" sz="1000">
                  <a:cs typeface="Times New Roman" pitchFamily="18" charset="0"/>
                </a:rPr>
                <a:t>1-22-233700-0</a:t>
              </a:r>
            </a:p>
            <a:p>
              <a:endParaRPr lang="en-US"/>
            </a:p>
          </p:txBody>
        </p:sp>
        <p:sp>
          <p:nvSpPr>
            <p:cNvPr id="11352" name="Rectangle 322"/>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1268" name="Group 323"/>
          <p:cNvGrpSpPr>
            <a:grpSpLocks/>
          </p:cNvGrpSpPr>
          <p:nvPr/>
        </p:nvGrpSpPr>
        <p:grpSpPr bwMode="auto">
          <a:xfrm>
            <a:off x="6783388" y="6248400"/>
            <a:ext cx="911225" cy="381000"/>
            <a:chOff x="1549" y="2880"/>
            <a:chExt cx="548" cy="480"/>
          </a:xfrm>
        </p:grpSpPr>
        <p:sp>
          <p:nvSpPr>
            <p:cNvPr id="11349" name="Rectangle 324"/>
            <p:cNvSpPr>
              <a:spLocks noChangeArrowheads="1"/>
            </p:cNvSpPr>
            <p:nvPr/>
          </p:nvSpPr>
          <p:spPr bwMode="auto">
            <a:xfrm>
              <a:off x="1578" y="2880"/>
              <a:ext cx="490" cy="480"/>
            </a:xfrm>
            <a:prstGeom prst="rect">
              <a:avLst/>
            </a:prstGeom>
            <a:noFill/>
            <a:ln w="9525">
              <a:noFill/>
              <a:miter lim="800000"/>
              <a:headEnd/>
              <a:tailEnd/>
            </a:ln>
          </p:spPr>
          <p:txBody>
            <a:bodyPr/>
            <a:lstStyle/>
            <a:p>
              <a:r>
                <a:rPr lang="en-US" sz="1000">
                  <a:cs typeface="Times New Roman" pitchFamily="18" charset="0"/>
                </a:rPr>
                <a:t>Roman</a:t>
              </a:r>
            </a:p>
            <a:p>
              <a:endParaRPr lang="en-US"/>
            </a:p>
          </p:txBody>
        </p:sp>
        <p:sp>
          <p:nvSpPr>
            <p:cNvPr id="11350" name="Rectangle 325"/>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11269" name="Group 326"/>
          <p:cNvGrpSpPr>
            <a:grpSpLocks/>
          </p:cNvGrpSpPr>
          <p:nvPr/>
        </p:nvGrpSpPr>
        <p:grpSpPr bwMode="auto">
          <a:xfrm>
            <a:off x="7694613" y="6248400"/>
            <a:ext cx="1087437" cy="381000"/>
            <a:chOff x="2097" y="2880"/>
            <a:chExt cx="598" cy="480"/>
          </a:xfrm>
        </p:grpSpPr>
        <p:sp>
          <p:nvSpPr>
            <p:cNvPr id="11347" name="Rectangle 327"/>
            <p:cNvSpPr>
              <a:spLocks noChangeArrowheads="1"/>
            </p:cNvSpPr>
            <p:nvPr/>
          </p:nvSpPr>
          <p:spPr bwMode="auto">
            <a:xfrm>
              <a:off x="2126" y="2880"/>
              <a:ext cx="540" cy="480"/>
            </a:xfrm>
            <a:prstGeom prst="rect">
              <a:avLst/>
            </a:prstGeom>
            <a:noFill/>
            <a:ln w="9525">
              <a:noFill/>
              <a:miter lim="800000"/>
              <a:headEnd/>
              <a:tailEnd/>
            </a:ln>
          </p:spPr>
          <p:txBody>
            <a:bodyPr/>
            <a:lstStyle/>
            <a:p>
              <a:r>
                <a:rPr lang="en-US" sz="1000">
                  <a:cs typeface="Times New Roman" pitchFamily="18" charset="0"/>
                </a:rPr>
                <a:t>444-444-4444</a:t>
              </a:r>
            </a:p>
            <a:p>
              <a:endParaRPr lang="en-US"/>
            </a:p>
          </p:txBody>
        </p:sp>
        <p:sp>
          <p:nvSpPr>
            <p:cNvPr id="11348" name="Rectangle 328"/>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11270" name="Group 347"/>
          <p:cNvGrpSpPr>
            <a:grpSpLocks/>
          </p:cNvGrpSpPr>
          <p:nvPr/>
        </p:nvGrpSpPr>
        <p:grpSpPr bwMode="auto">
          <a:xfrm>
            <a:off x="5716588" y="5486400"/>
            <a:ext cx="1063625" cy="381000"/>
            <a:chOff x="0" y="1440"/>
            <a:chExt cx="627" cy="480"/>
          </a:xfrm>
        </p:grpSpPr>
        <p:sp>
          <p:nvSpPr>
            <p:cNvPr id="11345" name="Rectangle 348"/>
            <p:cNvSpPr>
              <a:spLocks noChangeArrowheads="1"/>
            </p:cNvSpPr>
            <p:nvPr/>
          </p:nvSpPr>
          <p:spPr bwMode="auto">
            <a:xfrm>
              <a:off x="29" y="1440"/>
              <a:ext cx="569" cy="480"/>
            </a:xfrm>
            <a:prstGeom prst="rect">
              <a:avLst/>
            </a:prstGeom>
            <a:noFill/>
            <a:ln w="9525">
              <a:noFill/>
              <a:miter lim="800000"/>
              <a:headEnd/>
              <a:tailEnd/>
            </a:ln>
          </p:spPr>
          <p:txBody>
            <a:bodyPr/>
            <a:lstStyle/>
            <a:p>
              <a:r>
                <a:rPr lang="en-US" sz="1000">
                  <a:cs typeface="Times New Roman" pitchFamily="18" charset="0"/>
                </a:rPr>
                <a:t>0-55-123456-9</a:t>
              </a:r>
            </a:p>
            <a:p>
              <a:endParaRPr lang="en-US"/>
            </a:p>
          </p:txBody>
        </p:sp>
        <p:sp>
          <p:nvSpPr>
            <p:cNvPr id="11346" name="Rectangle 349"/>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11271" name="Group 350"/>
          <p:cNvGrpSpPr>
            <a:grpSpLocks/>
          </p:cNvGrpSpPr>
          <p:nvPr/>
        </p:nvGrpSpPr>
        <p:grpSpPr bwMode="auto">
          <a:xfrm>
            <a:off x="6783388" y="5486400"/>
            <a:ext cx="911225" cy="381000"/>
            <a:chOff x="1549" y="1440"/>
            <a:chExt cx="548" cy="480"/>
          </a:xfrm>
        </p:grpSpPr>
        <p:sp>
          <p:nvSpPr>
            <p:cNvPr id="11343" name="Rectangle 351"/>
            <p:cNvSpPr>
              <a:spLocks noChangeArrowheads="1"/>
            </p:cNvSpPr>
            <p:nvPr/>
          </p:nvSpPr>
          <p:spPr bwMode="auto">
            <a:xfrm>
              <a:off x="1578" y="1440"/>
              <a:ext cx="490" cy="480"/>
            </a:xfrm>
            <a:prstGeom prst="rect">
              <a:avLst/>
            </a:prstGeom>
            <a:noFill/>
            <a:ln w="9525">
              <a:noFill/>
              <a:miter lim="800000"/>
              <a:headEnd/>
              <a:tailEnd/>
            </a:ln>
          </p:spPr>
          <p:txBody>
            <a:bodyPr/>
            <a:lstStyle/>
            <a:p>
              <a:r>
                <a:rPr lang="en-US" sz="1000">
                  <a:cs typeface="Times New Roman" pitchFamily="18" charset="0"/>
                </a:rPr>
                <a:t>Smith</a:t>
              </a:r>
            </a:p>
            <a:p>
              <a:endParaRPr lang="en-US"/>
            </a:p>
          </p:txBody>
        </p:sp>
        <p:sp>
          <p:nvSpPr>
            <p:cNvPr id="11344" name="Rectangle 352"/>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11272" name="Group 353"/>
          <p:cNvGrpSpPr>
            <a:grpSpLocks/>
          </p:cNvGrpSpPr>
          <p:nvPr/>
        </p:nvGrpSpPr>
        <p:grpSpPr bwMode="auto">
          <a:xfrm>
            <a:off x="7694613" y="5486400"/>
            <a:ext cx="1087437" cy="381000"/>
            <a:chOff x="2097" y="1440"/>
            <a:chExt cx="598" cy="480"/>
          </a:xfrm>
        </p:grpSpPr>
        <p:sp>
          <p:nvSpPr>
            <p:cNvPr id="11341" name="Rectangle 354"/>
            <p:cNvSpPr>
              <a:spLocks noChangeArrowheads="1"/>
            </p:cNvSpPr>
            <p:nvPr/>
          </p:nvSpPr>
          <p:spPr bwMode="auto">
            <a:xfrm>
              <a:off x="2126" y="1440"/>
              <a:ext cx="540" cy="480"/>
            </a:xfrm>
            <a:prstGeom prst="rect">
              <a:avLst/>
            </a:prstGeom>
            <a:noFill/>
            <a:ln w="9525">
              <a:noFill/>
              <a:miter lim="800000"/>
              <a:headEnd/>
              <a:tailEnd/>
            </a:ln>
          </p:spPr>
          <p:txBody>
            <a:bodyPr/>
            <a:lstStyle/>
            <a:p>
              <a:r>
                <a:rPr lang="en-US" sz="1000">
                  <a:cs typeface="Times New Roman" pitchFamily="18" charset="0"/>
                </a:rPr>
                <a:t>654-223-3455</a:t>
              </a:r>
            </a:p>
            <a:p>
              <a:endParaRPr lang="en-US"/>
            </a:p>
          </p:txBody>
        </p:sp>
        <p:sp>
          <p:nvSpPr>
            <p:cNvPr id="11342" name="Rectangle 355"/>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11273" name="Group 356"/>
          <p:cNvGrpSpPr>
            <a:grpSpLocks/>
          </p:cNvGrpSpPr>
          <p:nvPr/>
        </p:nvGrpSpPr>
        <p:grpSpPr bwMode="auto">
          <a:xfrm>
            <a:off x="5715000" y="5105400"/>
            <a:ext cx="1063625" cy="381000"/>
            <a:chOff x="0" y="1440"/>
            <a:chExt cx="627" cy="480"/>
          </a:xfrm>
        </p:grpSpPr>
        <p:sp>
          <p:nvSpPr>
            <p:cNvPr id="11339" name="Rectangle 357"/>
            <p:cNvSpPr>
              <a:spLocks noChangeArrowheads="1"/>
            </p:cNvSpPr>
            <p:nvPr/>
          </p:nvSpPr>
          <p:spPr bwMode="auto">
            <a:xfrm>
              <a:off x="29" y="1440"/>
              <a:ext cx="569" cy="480"/>
            </a:xfrm>
            <a:prstGeom prst="rect">
              <a:avLst/>
            </a:prstGeom>
            <a:noFill/>
            <a:ln w="9525">
              <a:noFill/>
              <a:miter lim="800000"/>
              <a:headEnd/>
              <a:tailEnd/>
            </a:ln>
          </p:spPr>
          <p:txBody>
            <a:bodyPr/>
            <a:lstStyle/>
            <a:p>
              <a:r>
                <a:rPr lang="en-US" sz="1000">
                  <a:cs typeface="Times New Roman" pitchFamily="18" charset="0"/>
                </a:rPr>
                <a:t>0-55-123456-9</a:t>
              </a:r>
            </a:p>
            <a:p>
              <a:endParaRPr lang="en-US"/>
            </a:p>
          </p:txBody>
        </p:sp>
        <p:sp>
          <p:nvSpPr>
            <p:cNvPr id="11340" name="Rectangle 358"/>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11274" name="Group 359"/>
          <p:cNvGrpSpPr>
            <a:grpSpLocks/>
          </p:cNvGrpSpPr>
          <p:nvPr/>
        </p:nvGrpSpPr>
        <p:grpSpPr bwMode="auto">
          <a:xfrm>
            <a:off x="6781800" y="5105400"/>
            <a:ext cx="911225" cy="381000"/>
            <a:chOff x="1549" y="1440"/>
            <a:chExt cx="548" cy="480"/>
          </a:xfrm>
        </p:grpSpPr>
        <p:sp>
          <p:nvSpPr>
            <p:cNvPr id="11337" name="Rectangle 360"/>
            <p:cNvSpPr>
              <a:spLocks noChangeArrowheads="1"/>
            </p:cNvSpPr>
            <p:nvPr/>
          </p:nvSpPr>
          <p:spPr bwMode="auto">
            <a:xfrm>
              <a:off x="1578" y="1440"/>
              <a:ext cx="490" cy="480"/>
            </a:xfrm>
            <a:prstGeom prst="rect">
              <a:avLst/>
            </a:prstGeom>
            <a:noFill/>
            <a:ln w="9525">
              <a:noFill/>
              <a:miter lim="800000"/>
              <a:headEnd/>
              <a:tailEnd/>
            </a:ln>
          </p:spPr>
          <p:txBody>
            <a:bodyPr/>
            <a:lstStyle/>
            <a:p>
              <a:r>
                <a:rPr lang="en-US" sz="1000">
                  <a:cs typeface="Times New Roman" pitchFamily="18" charset="0"/>
                </a:rPr>
                <a:t>Jones</a:t>
              </a:r>
            </a:p>
            <a:p>
              <a:endParaRPr lang="en-US"/>
            </a:p>
          </p:txBody>
        </p:sp>
        <p:sp>
          <p:nvSpPr>
            <p:cNvPr id="11338" name="Rectangle 361"/>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11275" name="Group 362"/>
          <p:cNvGrpSpPr>
            <a:grpSpLocks/>
          </p:cNvGrpSpPr>
          <p:nvPr/>
        </p:nvGrpSpPr>
        <p:grpSpPr bwMode="auto">
          <a:xfrm>
            <a:off x="7693025" y="5105400"/>
            <a:ext cx="1087438" cy="381000"/>
            <a:chOff x="2097" y="1440"/>
            <a:chExt cx="598" cy="480"/>
          </a:xfrm>
        </p:grpSpPr>
        <p:sp>
          <p:nvSpPr>
            <p:cNvPr id="11335" name="Rectangle 363"/>
            <p:cNvSpPr>
              <a:spLocks noChangeArrowheads="1"/>
            </p:cNvSpPr>
            <p:nvPr/>
          </p:nvSpPr>
          <p:spPr bwMode="auto">
            <a:xfrm>
              <a:off x="2126" y="1440"/>
              <a:ext cx="540" cy="480"/>
            </a:xfrm>
            <a:prstGeom prst="rect">
              <a:avLst/>
            </a:prstGeom>
            <a:noFill/>
            <a:ln w="9525">
              <a:noFill/>
              <a:miter lim="800000"/>
              <a:headEnd/>
              <a:tailEnd/>
            </a:ln>
          </p:spPr>
          <p:txBody>
            <a:bodyPr/>
            <a:lstStyle/>
            <a:p>
              <a:r>
                <a:rPr lang="en-US" sz="1000">
                  <a:cs typeface="Times New Roman" pitchFamily="18" charset="0"/>
                </a:rPr>
                <a:t>123-333-3333</a:t>
              </a:r>
              <a:endParaRPr lang="en-US"/>
            </a:p>
          </p:txBody>
        </p:sp>
        <p:sp>
          <p:nvSpPr>
            <p:cNvPr id="11336" name="Rectangle 364"/>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11276" name="Group 365"/>
          <p:cNvGrpSpPr>
            <a:grpSpLocks/>
          </p:cNvGrpSpPr>
          <p:nvPr/>
        </p:nvGrpSpPr>
        <p:grpSpPr bwMode="auto">
          <a:xfrm>
            <a:off x="5716588" y="4724400"/>
            <a:ext cx="1063625" cy="381000"/>
            <a:chOff x="0" y="0"/>
            <a:chExt cx="627" cy="480"/>
          </a:xfrm>
        </p:grpSpPr>
        <p:sp>
          <p:nvSpPr>
            <p:cNvPr id="11333" name="Rectangle 366"/>
            <p:cNvSpPr>
              <a:spLocks noChangeArrowheads="1"/>
            </p:cNvSpPr>
            <p:nvPr/>
          </p:nvSpPr>
          <p:spPr bwMode="auto">
            <a:xfrm>
              <a:off x="29" y="0"/>
              <a:ext cx="569" cy="480"/>
            </a:xfrm>
            <a:prstGeom prst="rect">
              <a:avLst/>
            </a:prstGeom>
            <a:noFill/>
            <a:ln w="9525">
              <a:noFill/>
              <a:miter lim="800000"/>
              <a:headEnd/>
              <a:tailEnd/>
            </a:ln>
          </p:spPr>
          <p:txBody>
            <a:bodyPr/>
            <a:lstStyle/>
            <a:p>
              <a:r>
                <a:rPr lang="en-US" sz="1000">
                  <a:cs typeface="Times New Roman" pitchFamily="18" charset="0"/>
                </a:rPr>
                <a:t>0-321-32132-1</a:t>
              </a:r>
            </a:p>
            <a:p>
              <a:endParaRPr lang="en-US"/>
            </a:p>
          </p:txBody>
        </p:sp>
        <p:sp>
          <p:nvSpPr>
            <p:cNvPr id="11334" name="Rectangle 367"/>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11277" name="Group 368"/>
          <p:cNvGrpSpPr>
            <a:grpSpLocks/>
          </p:cNvGrpSpPr>
          <p:nvPr/>
        </p:nvGrpSpPr>
        <p:grpSpPr bwMode="auto">
          <a:xfrm>
            <a:off x="6783388" y="4724400"/>
            <a:ext cx="911225" cy="381000"/>
            <a:chOff x="1549" y="0"/>
            <a:chExt cx="548" cy="480"/>
          </a:xfrm>
        </p:grpSpPr>
        <p:sp>
          <p:nvSpPr>
            <p:cNvPr id="11331" name="Rectangle 369"/>
            <p:cNvSpPr>
              <a:spLocks noChangeArrowheads="1"/>
            </p:cNvSpPr>
            <p:nvPr/>
          </p:nvSpPr>
          <p:spPr bwMode="auto">
            <a:xfrm>
              <a:off x="1578" y="0"/>
              <a:ext cx="490" cy="480"/>
            </a:xfrm>
            <a:prstGeom prst="rect">
              <a:avLst/>
            </a:prstGeom>
            <a:noFill/>
            <a:ln w="9525">
              <a:noFill/>
              <a:miter lim="800000"/>
              <a:headEnd/>
              <a:tailEnd/>
            </a:ln>
          </p:spPr>
          <p:txBody>
            <a:bodyPr/>
            <a:lstStyle/>
            <a:p>
              <a:r>
                <a:rPr lang="en-US" sz="1000">
                  <a:cs typeface="Times New Roman" pitchFamily="18" charset="0"/>
                </a:rPr>
                <a:t>Grumpy</a:t>
              </a:r>
              <a:endParaRPr lang="en-US"/>
            </a:p>
          </p:txBody>
        </p:sp>
        <p:sp>
          <p:nvSpPr>
            <p:cNvPr id="11332" name="Rectangle 370"/>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11278" name="Group 371"/>
          <p:cNvGrpSpPr>
            <a:grpSpLocks/>
          </p:cNvGrpSpPr>
          <p:nvPr/>
        </p:nvGrpSpPr>
        <p:grpSpPr bwMode="auto">
          <a:xfrm>
            <a:off x="7694613" y="4724400"/>
            <a:ext cx="1087437" cy="381000"/>
            <a:chOff x="2097" y="0"/>
            <a:chExt cx="598" cy="480"/>
          </a:xfrm>
        </p:grpSpPr>
        <p:sp>
          <p:nvSpPr>
            <p:cNvPr id="11329" name="Rectangle 372"/>
            <p:cNvSpPr>
              <a:spLocks noChangeArrowheads="1"/>
            </p:cNvSpPr>
            <p:nvPr/>
          </p:nvSpPr>
          <p:spPr bwMode="auto">
            <a:xfrm>
              <a:off x="2126" y="0"/>
              <a:ext cx="540" cy="480"/>
            </a:xfrm>
            <a:prstGeom prst="rect">
              <a:avLst/>
            </a:prstGeom>
            <a:noFill/>
            <a:ln w="9525">
              <a:noFill/>
              <a:miter lim="800000"/>
              <a:headEnd/>
              <a:tailEnd/>
            </a:ln>
          </p:spPr>
          <p:txBody>
            <a:bodyPr/>
            <a:lstStyle/>
            <a:p>
              <a:r>
                <a:rPr lang="en-US" sz="1000">
                  <a:cs typeface="Times New Roman" pitchFamily="18" charset="0"/>
                </a:rPr>
                <a:t>665-235-6532</a:t>
              </a:r>
            </a:p>
            <a:p>
              <a:endParaRPr lang="en-US"/>
            </a:p>
          </p:txBody>
        </p:sp>
        <p:sp>
          <p:nvSpPr>
            <p:cNvPr id="11330" name="Rectangle 373"/>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11279" name="Group 374"/>
          <p:cNvGrpSpPr>
            <a:grpSpLocks/>
          </p:cNvGrpSpPr>
          <p:nvPr/>
        </p:nvGrpSpPr>
        <p:grpSpPr bwMode="auto">
          <a:xfrm>
            <a:off x="5716588" y="4343400"/>
            <a:ext cx="1063625" cy="381000"/>
            <a:chOff x="0" y="0"/>
            <a:chExt cx="627" cy="480"/>
          </a:xfrm>
        </p:grpSpPr>
        <p:sp>
          <p:nvSpPr>
            <p:cNvPr id="11327" name="Rectangle 375"/>
            <p:cNvSpPr>
              <a:spLocks noChangeArrowheads="1"/>
            </p:cNvSpPr>
            <p:nvPr/>
          </p:nvSpPr>
          <p:spPr bwMode="auto">
            <a:xfrm>
              <a:off x="29" y="0"/>
              <a:ext cx="569" cy="480"/>
            </a:xfrm>
            <a:prstGeom prst="rect">
              <a:avLst/>
            </a:prstGeom>
            <a:noFill/>
            <a:ln w="9525">
              <a:noFill/>
              <a:miter lim="800000"/>
              <a:headEnd/>
              <a:tailEnd/>
            </a:ln>
          </p:spPr>
          <p:txBody>
            <a:bodyPr/>
            <a:lstStyle/>
            <a:p>
              <a:r>
                <a:rPr lang="en-US" sz="1000">
                  <a:cs typeface="Times New Roman" pitchFamily="18" charset="0"/>
                </a:rPr>
                <a:t>0-321-32132-1</a:t>
              </a:r>
            </a:p>
            <a:p>
              <a:endParaRPr lang="en-US"/>
            </a:p>
          </p:txBody>
        </p:sp>
        <p:sp>
          <p:nvSpPr>
            <p:cNvPr id="11328" name="Rectangle 376"/>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11280" name="Group 377"/>
          <p:cNvGrpSpPr>
            <a:grpSpLocks/>
          </p:cNvGrpSpPr>
          <p:nvPr/>
        </p:nvGrpSpPr>
        <p:grpSpPr bwMode="auto">
          <a:xfrm>
            <a:off x="6783388" y="4343400"/>
            <a:ext cx="911225" cy="381000"/>
            <a:chOff x="1549" y="0"/>
            <a:chExt cx="548" cy="480"/>
          </a:xfrm>
        </p:grpSpPr>
        <p:sp>
          <p:nvSpPr>
            <p:cNvPr id="11325" name="Rectangle 378"/>
            <p:cNvSpPr>
              <a:spLocks noChangeArrowheads="1"/>
            </p:cNvSpPr>
            <p:nvPr/>
          </p:nvSpPr>
          <p:spPr bwMode="auto">
            <a:xfrm>
              <a:off x="1578" y="0"/>
              <a:ext cx="490" cy="480"/>
            </a:xfrm>
            <a:prstGeom prst="rect">
              <a:avLst/>
            </a:prstGeom>
            <a:noFill/>
            <a:ln w="9525">
              <a:noFill/>
              <a:miter lim="800000"/>
              <a:headEnd/>
              <a:tailEnd/>
            </a:ln>
          </p:spPr>
          <p:txBody>
            <a:bodyPr/>
            <a:lstStyle/>
            <a:p>
              <a:r>
                <a:rPr lang="en-US" sz="1000">
                  <a:cs typeface="Times New Roman" pitchFamily="18" charset="0"/>
                </a:rPr>
                <a:t>Snoopy</a:t>
              </a:r>
              <a:endParaRPr lang="en-US"/>
            </a:p>
          </p:txBody>
        </p:sp>
        <p:sp>
          <p:nvSpPr>
            <p:cNvPr id="11326" name="Rectangle 379"/>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11281" name="Group 380"/>
          <p:cNvGrpSpPr>
            <a:grpSpLocks/>
          </p:cNvGrpSpPr>
          <p:nvPr/>
        </p:nvGrpSpPr>
        <p:grpSpPr bwMode="auto">
          <a:xfrm>
            <a:off x="7694613" y="4343400"/>
            <a:ext cx="1087437" cy="381000"/>
            <a:chOff x="2097" y="0"/>
            <a:chExt cx="598" cy="480"/>
          </a:xfrm>
        </p:grpSpPr>
        <p:sp>
          <p:nvSpPr>
            <p:cNvPr id="11323" name="Rectangle 381"/>
            <p:cNvSpPr>
              <a:spLocks noChangeArrowheads="1"/>
            </p:cNvSpPr>
            <p:nvPr/>
          </p:nvSpPr>
          <p:spPr bwMode="auto">
            <a:xfrm>
              <a:off x="2126" y="0"/>
              <a:ext cx="540" cy="480"/>
            </a:xfrm>
            <a:prstGeom prst="rect">
              <a:avLst/>
            </a:prstGeom>
            <a:noFill/>
            <a:ln w="9525">
              <a:noFill/>
              <a:miter lim="800000"/>
              <a:headEnd/>
              <a:tailEnd/>
            </a:ln>
          </p:spPr>
          <p:txBody>
            <a:bodyPr/>
            <a:lstStyle/>
            <a:p>
              <a:r>
                <a:rPr lang="en-US" sz="1000">
                  <a:cs typeface="Times New Roman" pitchFamily="18" charset="0"/>
                </a:rPr>
                <a:t>232-234-1234</a:t>
              </a:r>
              <a:endParaRPr lang="en-US"/>
            </a:p>
          </p:txBody>
        </p:sp>
        <p:sp>
          <p:nvSpPr>
            <p:cNvPr id="11324" name="Rectangle 382"/>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11282" name="Group 383"/>
          <p:cNvGrpSpPr>
            <a:grpSpLocks/>
          </p:cNvGrpSpPr>
          <p:nvPr/>
        </p:nvGrpSpPr>
        <p:grpSpPr bwMode="auto">
          <a:xfrm>
            <a:off x="5715000" y="3962400"/>
            <a:ext cx="1063625" cy="381000"/>
            <a:chOff x="0" y="0"/>
            <a:chExt cx="627" cy="480"/>
          </a:xfrm>
        </p:grpSpPr>
        <p:sp>
          <p:nvSpPr>
            <p:cNvPr id="11321" name="Rectangle 384"/>
            <p:cNvSpPr>
              <a:spLocks noChangeArrowheads="1"/>
            </p:cNvSpPr>
            <p:nvPr/>
          </p:nvSpPr>
          <p:spPr bwMode="auto">
            <a:xfrm>
              <a:off x="29" y="0"/>
              <a:ext cx="569" cy="480"/>
            </a:xfrm>
            <a:prstGeom prst="rect">
              <a:avLst/>
            </a:prstGeom>
            <a:noFill/>
            <a:ln w="9525">
              <a:noFill/>
              <a:miter lim="800000"/>
              <a:headEnd/>
              <a:tailEnd/>
            </a:ln>
          </p:spPr>
          <p:txBody>
            <a:bodyPr/>
            <a:lstStyle/>
            <a:p>
              <a:r>
                <a:rPr lang="en-US" sz="1000">
                  <a:cs typeface="Times New Roman" pitchFamily="18" charset="0"/>
                </a:rPr>
                <a:t>0-321-32132-1</a:t>
              </a:r>
            </a:p>
            <a:p>
              <a:endParaRPr lang="en-US"/>
            </a:p>
          </p:txBody>
        </p:sp>
        <p:sp>
          <p:nvSpPr>
            <p:cNvPr id="11322" name="Rectangle 385"/>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11283" name="Group 386"/>
          <p:cNvGrpSpPr>
            <a:grpSpLocks/>
          </p:cNvGrpSpPr>
          <p:nvPr/>
        </p:nvGrpSpPr>
        <p:grpSpPr bwMode="auto">
          <a:xfrm>
            <a:off x="6781800" y="3962400"/>
            <a:ext cx="911225" cy="381000"/>
            <a:chOff x="1549" y="0"/>
            <a:chExt cx="548" cy="480"/>
          </a:xfrm>
        </p:grpSpPr>
        <p:sp>
          <p:nvSpPr>
            <p:cNvPr id="11319" name="Rectangle 387"/>
            <p:cNvSpPr>
              <a:spLocks noChangeArrowheads="1"/>
            </p:cNvSpPr>
            <p:nvPr/>
          </p:nvSpPr>
          <p:spPr bwMode="auto">
            <a:xfrm>
              <a:off x="1578" y="0"/>
              <a:ext cx="490" cy="480"/>
            </a:xfrm>
            <a:prstGeom prst="rect">
              <a:avLst/>
            </a:prstGeom>
            <a:noFill/>
            <a:ln w="9525">
              <a:noFill/>
              <a:miter lim="800000"/>
              <a:headEnd/>
              <a:tailEnd/>
            </a:ln>
          </p:spPr>
          <p:txBody>
            <a:bodyPr/>
            <a:lstStyle/>
            <a:p>
              <a:r>
                <a:rPr lang="en-US" sz="1000">
                  <a:cs typeface="Times New Roman" pitchFamily="18" charset="0"/>
                </a:rPr>
                <a:t>Sleepy</a:t>
              </a:r>
              <a:endParaRPr lang="en-US"/>
            </a:p>
          </p:txBody>
        </p:sp>
        <p:sp>
          <p:nvSpPr>
            <p:cNvPr id="11320" name="Rectangle 388"/>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11284" name="Group 389"/>
          <p:cNvGrpSpPr>
            <a:grpSpLocks/>
          </p:cNvGrpSpPr>
          <p:nvPr/>
        </p:nvGrpSpPr>
        <p:grpSpPr bwMode="auto">
          <a:xfrm>
            <a:off x="7693025" y="3962400"/>
            <a:ext cx="1087438" cy="381000"/>
            <a:chOff x="2097" y="0"/>
            <a:chExt cx="598" cy="480"/>
          </a:xfrm>
        </p:grpSpPr>
        <p:sp>
          <p:nvSpPr>
            <p:cNvPr id="11317" name="Rectangle 390"/>
            <p:cNvSpPr>
              <a:spLocks noChangeArrowheads="1"/>
            </p:cNvSpPr>
            <p:nvPr/>
          </p:nvSpPr>
          <p:spPr bwMode="auto">
            <a:xfrm>
              <a:off x="2126" y="0"/>
              <a:ext cx="540" cy="480"/>
            </a:xfrm>
            <a:prstGeom prst="rect">
              <a:avLst/>
            </a:prstGeom>
            <a:noFill/>
            <a:ln w="9525">
              <a:noFill/>
              <a:miter lim="800000"/>
              <a:headEnd/>
              <a:tailEnd/>
            </a:ln>
          </p:spPr>
          <p:txBody>
            <a:bodyPr/>
            <a:lstStyle/>
            <a:p>
              <a:r>
                <a:rPr lang="en-US" sz="1000">
                  <a:cs typeface="Times New Roman" pitchFamily="18" charset="0"/>
                </a:rPr>
                <a:t>321-321-1111</a:t>
              </a:r>
              <a:endParaRPr lang="en-US"/>
            </a:p>
          </p:txBody>
        </p:sp>
        <p:sp>
          <p:nvSpPr>
            <p:cNvPr id="11318" name="Rectangle 391"/>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487362"/>
          </a:xfrm>
        </p:spPr>
        <p:txBody>
          <a:bodyPr>
            <a:normAutofit fontScale="90000"/>
          </a:bodyPr>
          <a:lstStyle/>
          <a:p>
            <a:pPr>
              <a:defRPr/>
            </a:pPr>
            <a:r>
              <a:rPr lang="en-US" dirty="0" smtClean="0"/>
              <a:t>Keys</a:t>
            </a:r>
            <a:endParaRPr lang="en-US" dirty="0"/>
          </a:p>
        </p:txBody>
      </p:sp>
      <p:sp>
        <p:nvSpPr>
          <p:cNvPr id="19459" name="Content Placeholder 2"/>
          <p:cNvSpPr>
            <a:spLocks noGrp="1"/>
          </p:cNvSpPr>
          <p:nvPr>
            <p:ph idx="1"/>
          </p:nvPr>
        </p:nvSpPr>
        <p:spPr>
          <a:xfrm>
            <a:off x="381000" y="685800"/>
            <a:ext cx="8229600" cy="5486400"/>
          </a:xfrm>
        </p:spPr>
        <p:txBody>
          <a:bodyPr>
            <a:normAutofit fontScale="25000" lnSpcReduction="20000"/>
          </a:bodyPr>
          <a:lstStyle/>
          <a:p>
            <a:pPr algn="just"/>
            <a:r>
              <a:rPr lang="en-US" sz="8000" b="1" dirty="0" err="1" smtClean="0">
                <a:latin typeface="Times New Roman" pitchFamily="18" charset="0"/>
                <a:cs typeface="Times New Roman" pitchFamily="18" charset="0"/>
              </a:rPr>
              <a:t>Superkey</a:t>
            </a:r>
            <a:r>
              <a:rPr lang="en-US" sz="8000" b="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A super key is a set of one or more attributes that taken collectively allows us to identify uniquely an entity or a table. Super Key is a set of properties within a table; it specially identifies each record in a table. </a:t>
            </a:r>
          </a:p>
          <a:p>
            <a:pPr algn="just">
              <a:buNone/>
            </a:pPr>
            <a:r>
              <a:rPr lang="en-US" sz="8000" dirty="0" smtClean="0">
                <a:latin typeface="Times New Roman" pitchFamily="18" charset="0"/>
                <a:cs typeface="Times New Roman" pitchFamily="18" charset="0"/>
              </a:rPr>
              <a:t>                                                             OR</a:t>
            </a:r>
          </a:p>
          <a:p>
            <a:pPr algn="just">
              <a:buNone/>
            </a:pPr>
            <a:endParaRPr lang="en-US" sz="8000" dirty="0" smtClean="0">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A super key refers to the set of all those keys that help us uniquely identify all the rows present in a table. It means that all of these columns present in a table that can identify the columns of that table uniquely act as the super keys.</a:t>
            </a:r>
          </a:p>
          <a:p>
            <a:pPr algn="just" fontAlgn="base">
              <a:buNone/>
            </a:pPr>
            <a:r>
              <a:rPr lang="en-US" sz="8000" dirty="0" smtClean="0">
                <a:latin typeface="Times New Roman" pitchFamily="18" charset="0"/>
                <a:cs typeface="Times New Roman" pitchFamily="18" charset="0"/>
              </a:rPr>
              <a:t>For Example, ALL ATTRIBUTES IN A TABLE</a:t>
            </a:r>
          </a:p>
          <a:p>
            <a:pPr algn="just" fontAlgn="base">
              <a:buNone/>
            </a:pPr>
            <a:endParaRPr lang="en-US" sz="8000" dirty="0" smtClean="0">
              <a:latin typeface="Times New Roman" pitchFamily="18" charset="0"/>
              <a:cs typeface="Times New Roman" pitchFamily="18" charset="0"/>
            </a:endParaRPr>
          </a:p>
          <a:p>
            <a:pPr algn="just" fontAlgn="base">
              <a:buNone/>
            </a:pPr>
            <a:endParaRPr lang="en-US" sz="8000" dirty="0" smtClean="0">
              <a:latin typeface="Times New Roman" pitchFamily="18" charset="0"/>
              <a:cs typeface="Times New Roman" pitchFamily="18" charset="0"/>
            </a:endParaRPr>
          </a:p>
          <a:p>
            <a:pPr algn="just" fontAlgn="base">
              <a:buNone/>
            </a:pPr>
            <a:r>
              <a:rPr lang="en-US" sz="8000" dirty="0" smtClean="0">
                <a:latin typeface="Times New Roman" pitchFamily="18" charset="0"/>
                <a:cs typeface="Times New Roman" pitchFamily="18" charset="0"/>
              </a:rPr>
              <a:t>Note:</a:t>
            </a:r>
          </a:p>
          <a:p>
            <a:pPr fontAlgn="base"/>
            <a:r>
              <a:rPr lang="en-US" sz="8000" dirty="0" smtClean="0">
                <a:latin typeface="Times New Roman" pitchFamily="18" charset="0"/>
                <a:cs typeface="Times New Roman" pitchFamily="18" charset="0"/>
              </a:rPr>
              <a:t>Adding zero or more attributes to the candidate key generates the super key.</a:t>
            </a:r>
          </a:p>
          <a:p>
            <a:pPr fontAlgn="base"/>
            <a:r>
              <a:rPr lang="en-US" sz="8000" dirty="0" smtClean="0">
                <a:latin typeface="Times New Roman" pitchFamily="18" charset="0"/>
                <a:cs typeface="Times New Roman" pitchFamily="18" charset="0"/>
              </a:rPr>
              <a:t>A candidate key is a super key but vice versa is not true.</a:t>
            </a:r>
          </a:p>
          <a:p>
            <a:pPr fontAlgn="base"/>
            <a:r>
              <a:rPr lang="en-US" sz="8000" dirty="0" smtClean="0">
                <a:latin typeface="Times New Roman" pitchFamily="18" charset="0"/>
                <a:cs typeface="Times New Roman" pitchFamily="18" charset="0"/>
              </a:rPr>
              <a:t>Super Key values may also be NULL.</a:t>
            </a:r>
          </a:p>
          <a:p>
            <a:endParaRPr lang="en-US" sz="8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pic>
        <p:nvPicPr>
          <p:cNvPr id="3" name="Picture 4" descr="C:\Documents and Settings\partha.banerjee\Desktop\image7.png"/>
          <p:cNvPicPr>
            <a:picLocks noChangeAspect="1" noChangeArrowheads="1"/>
          </p:cNvPicPr>
          <p:nvPr/>
        </p:nvPicPr>
        <p:blipFill>
          <a:blip r:embed="rId2" cstate="print"/>
          <a:srcRect/>
          <a:stretch>
            <a:fillRect/>
          </a:stretch>
        </p:blipFill>
        <p:spPr bwMode="auto">
          <a:xfrm>
            <a:off x="457200" y="1295400"/>
            <a:ext cx="8214377" cy="3505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a:defRPr/>
            </a:pPr>
            <a:r>
              <a:rPr lang="en-US" dirty="0" smtClean="0">
                <a:solidFill>
                  <a:schemeClr val="tx1"/>
                </a:solidFill>
              </a:rPr>
              <a:t>Before the Concept of Normalization</a:t>
            </a:r>
          </a:p>
        </p:txBody>
      </p:sp>
      <p:graphicFrame>
        <p:nvGraphicFramePr>
          <p:cNvPr id="62532" name="Group 68"/>
          <p:cNvGraphicFramePr>
            <a:graphicFrameLocks noGrp="1"/>
          </p:cNvGraphicFramePr>
          <p:nvPr/>
        </p:nvGraphicFramePr>
        <p:xfrm>
          <a:off x="76200" y="1600200"/>
          <a:ext cx="9067800" cy="1677988"/>
        </p:xfrm>
        <a:graphic>
          <a:graphicData uri="http://schemas.openxmlformats.org/drawingml/2006/table">
            <a:tbl>
              <a:tblPr/>
              <a:tblGrid>
                <a:gridCol w="2819400"/>
                <a:gridCol w="6248400"/>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rPr>
                        <a:t>PART </a:t>
                      </a:r>
                      <a:r>
                        <a:rPr kumimoji="0" lang="en-US" sz="2000" b="1" i="0" u="none" strike="noStrike" cap="none" normalizeH="0" baseline="0" smtClean="0">
                          <a:ln>
                            <a:noFill/>
                          </a:ln>
                          <a:solidFill>
                            <a:schemeClr val="tx1"/>
                          </a:solidFill>
                          <a:effectLst/>
                          <a:latin typeface="Arial" pitchFamily="34" charset="0"/>
                        </a:rPr>
                        <a:t>(Primary Key) </a:t>
                      </a:r>
                      <a:endParaRPr kumimoji="0" lang="en-US" sz="5400" b="0" i="0" u="none" strike="noStrike" cap="none" normalizeH="0" baseline="0" smtClean="0">
                        <a:ln>
                          <a:noFill/>
                        </a:ln>
                        <a:solidFill>
                          <a:schemeClr val="tx1"/>
                        </a:solidFill>
                        <a:effectLst/>
                        <a:latin typeface="Arial"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rPr>
                        <a:t>WAREHOUSE </a:t>
                      </a:r>
                      <a:endParaRPr kumimoji="0" lang="en-US" sz="6000" b="0" i="0" u="none" strike="noStrike" cap="none" normalizeH="0" baseline="0" smtClean="0">
                        <a:ln>
                          <a:noFill/>
                        </a:ln>
                        <a:solidFill>
                          <a:schemeClr val="tx1"/>
                        </a:solidFill>
                        <a:effectLst/>
                        <a:latin typeface="Arial"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P0010 </a:t>
                      </a:r>
                      <a:endParaRPr kumimoji="0" lang="en-US" sz="60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Warehouse A, Warehouse B, Warehouse C </a:t>
                      </a:r>
                      <a:endParaRPr kumimoji="0" lang="en-US" sz="60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P0020 </a:t>
                      </a:r>
                      <a:endParaRPr kumimoji="0" lang="en-US" sz="60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Warehouse B, Warehouse D</a:t>
                      </a:r>
                      <a:endParaRPr kumimoji="0" lang="en-US" sz="60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2579" name="Group 115"/>
          <p:cNvGraphicFramePr>
            <a:graphicFrameLocks noGrp="1"/>
          </p:cNvGraphicFramePr>
          <p:nvPr/>
        </p:nvGraphicFramePr>
        <p:xfrm>
          <a:off x="457200" y="4648200"/>
          <a:ext cx="8096250" cy="1891348"/>
        </p:xfrm>
        <a:graphic>
          <a:graphicData uri="http://schemas.openxmlformats.org/drawingml/2006/table">
            <a:tbl>
              <a:tblPr/>
              <a:tblGrid>
                <a:gridCol w="1733550"/>
                <a:gridCol w="2120900"/>
                <a:gridCol w="2120900"/>
                <a:gridCol w="2120900"/>
              </a:tblGrid>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PART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(Primary Key) </a:t>
                      </a:r>
                      <a:endParaRPr kumimoji="0" lang="en-US" sz="48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WAREHOUSE A</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WAREHOUSE B</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WAREHOUSE C</a:t>
                      </a:r>
                      <a:endParaRPr kumimoji="0" lang="en-US" sz="54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611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P0010 </a:t>
                      </a:r>
                      <a:endParaRPr kumimoji="0" lang="en-US" sz="54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P0020 </a:t>
                      </a:r>
                      <a:endParaRPr kumimoji="0" lang="en-US" sz="5400" b="0" i="0" u="none" strike="noStrike" cap="none" normalizeH="0" baseline="0" smtClean="0">
                        <a:ln>
                          <a:noFill/>
                        </a:ln>
                        <a:solidFill>
                          <a:schemeClr val="tx1"/>
                        </a:solidFill>
                        <a:effectLst/>
                        <a:latin typeface="Arial"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Yes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59" name="Text Box 116"/>
          <p:cNvSpPr txBox="1">
            <a:spLocks noChangeArrowheads="1"/>
          </p:cNvSpPr>
          <p:nvPr/>
        </p:nvSpPr>
        <p:spPr bwMode="auto">
          <a:xfrm>
            <a:off x="5029200" y="3429000"/>
            <a:ext cx="2876550" cy="457200"/>
          </a:xfrm>
          <a:prstGeom prst="rect">
            <a:avLst/>
          </a:prstGeom>
          <a:noFill/>
          <a:ln w="9525">
            <a:noFill/>
            <a:miter lim="800000"/>
            <a:headEnd/>
            <a:tailEnd/>
          </a:ln>
        </p:spPr>
        <p:txBody>
          <a:bodyPr wrap="none">
            <a:spAutoFit/>
          </a:bodyPr>
          <a:lstStyle/>
          <a:p>
            <a:r>
              <a:rPr lang="en-US" sz="2400" b="1"/>
              <a:t>Really Bad Set-up!</a:t>
            </a:r>
          </a:p>
        </p:txBody>
      </p:sp>
      <p:sp>
        <p:nvSpPr>
          <p:cNvPr id="5160" name="Line 117"/>
          <p:cNvSpPr>
            <a:spLocks noChangeShapeType="1"/>
          </p:cNvSpPr>
          <p:nvPr/>
        </p:nvSpPr>
        <p:spPr bwMode="auto">
          <a:xfrm flipH="1" flipV="1">
            <a:off x="4572000" y="3429000"/>
            <a:ext cx="457200" cy="304800"/>
          </a:xfrm>
          <a:prstGeom prst="line">
            <a:avLst/>
          </a:prstGeom>
          <a:noFill/>
          <a:ln w="28575">
            <a:solidFill>
              <a:schemeClr val="tx1"/>
            </a:solidFill>
            <a:round/>
            <a:headEnd/>
            <a:tailEnd type="arrow" w="med" len="med"/>
          </a:ln>
        </p:spPr>
        <p:txBody>
          <a:bodyPr/>
          <a:lstStyle/>
          <a:p>
            <a:endParaRPr lang="en-US"/>
          </a:p>
        </p:txBody>
      </p:sp>
      <p:sp>
        <p:nvSpPr>
          <p:cNvPr id="5161" name="Text Box 118"/>
          <p:cNvSpPr txBox="1">
            <a:spLocks noChangeArrowheads="1"/>
          </p:cNvSpPr>
          <p:nvPr/>
        </p:nvSpPr>
        <p:spPr bwMode="auto">
          <a:xfrm>
            <a:off x="457200" y="3886200"/>
            <a:ext cx="3449638" cy="457200"/>
          </a:xfrm>
          <a:prstGeom prst="rect">
            <a:avLst/>
          </a:prstGeom>
          <a:noFill/>
          <a:ln w="9525">
            <a:noFill/>
            <a:miter lim="800000"/>
            <a:headEnd/>
            <a:tailEnd/>
          </a:ln>
        </p:spPr>
        <p:txBody>
          <a:bodyPr wrap="none">
            <a:spAutoFit/>
          </a:bodyPr>
          <a:lstStyle/>
          <a:p>
            <a:r>
              <a:rPr lang="en-US" sz="2400" b="1"/>
              <a:t>Better, but still flawed!</a:t>
            </a:r>
          </a:p>
        </p:txBody>
      </p:sp>
      <p:sp>
        <p:nvSpPr>
          <p:cNvPr id="5162" name="Line 119"/>
          <p:cNvSpPr>
            <a:spLocks noChangeShapeType="1"/>
          </p:cNvSpPr>
          <p:nvPr/>
        </p:nvSpPr>
        <p:spPr bwMode="auto">
          <a:xfrm>
            <a:off x="3886200" y="4191000"/>
            <a:ext cx="381000" cy="304800"/>
          </a:xfrm>
          <a:prstGeom prst="line">
            <a:avLst/>
          </a:prstGeom>
          <a:noFill/>
          <a:ln w="28575">
            <a:solidFill>
              <a:schemeClr val="tx1"/>
            </a:solidFill>
            <a:round/>
            <a:headEnd/>
            <a:tailEnd type="arrow" w="med" len="med"/>
          </a:ln>
        </p:spPr>
        <p:txBody>
          <a:bodyPr/>
          <a:lstStyle/>
          <a:p>
            <a:endParaRPr lang="en-US"/>
          </a:p>
        </p:txBody>
      </p:sp>
      <p:sp>
        <p:nvSpPr>
          <p:cNvPr id="9" name="Footer Placeholder 8"/>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609600" y="781883"/>
            <a:ext cx="8077200" cy="4247317"/>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Candidate Key: </a:t>
            </a:r>
            <a:r>
              <a:rPr lang="en-US" sz="2000" dirty="0" smtClean="0">
                <a:latin typeface="Times New Roman" pitchFamily="18" charset="0"/>
                <a:cs typeface="Times New Roman" pitchFamily="18" charset="0"/>
              </a:rPr>
              <a:t>Any subsets of the attributes of a </a:t>
            </a:r>
            <a:r>
              <a:rPr lang="en-US" sz="2000" dirty="0" err="1" smtClean="0">
                <a:latin typeface="Times New Roman" pitchFamily="18" charset="0"/>
                <a:cs typeface="Times New Roman" pitchFamily="18" charset="0"/>
              </a:rPr>
              <a:t>superkey</a:t>
            </a:r>
            <a:r>
              <a:rPr lang="en-US" sz="2000" dirty="0" smtClean="0">
                <a:latin typeface="Times New Roman" pitchFamily="18" charset="0"/>
                <a:cs typeface="Times New Roman" pitchFamily="18" charset="0"/>
              </a:rPr>
              <a:t> that is also a super key and is not reducible to another </a:t>
            </a:r>
            <a:r>
              <a:rPr lang="en-US" sz="2000" dirty="0" err="1" smtClean="0">
                <a:latin typeface="Times New Roman" pitchFamily="18" charset="0"/>
                <a:cs typeface="Times New Roman" pitchFamily="18" charset="0"/>
              </a:rPr>
              <a:t>superkey</a:t>
            </a:r>
            <a:r>
              <a:rPr lang="en-US" sz="2000" dirty="0" smtClean="0">
                <a:latin typeface="Times New Roman" pitchFamily="18" charset="0"/>
                <a:cs typeface="Times New Roman" pitchFamily="18" charset="0"/>
              </a:rPr>
              <a:t> can be a candidate key.</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Candidate key is a unique case of super key. A super key is a candidate key’s superset.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The minimal set of attribute which can uniquely identify a </a:t>
            </a:r>
            <a:r>
              <a:rPr lang="en-US" sz="2000" b="1" dirty="0" err="1" smtClean="0">
                <a:latin typeface="Times New Roman" pitchFamily="18" charset="0"/>
                <a:cs typeface="Times New Roman" pitchFamily="18" charset="0"/>
              </a:rPr>
              <a:t>tuple</a:t>
            </a:r>
            <a:r>
              <a:rPr lang="en-US" sz="2000" b="1" dirty="0" smtClean="0">
                <a:latin typeface="Times New Roman" pitchFamily="18" charset="0"/>
                <a:cs typeface="Times New Roman" pitchFamily="18" charset="0"/>
              </a:rPr>
              <a:t> is known as candidate key. It is a subset of the super key </a:t>
            </a:r>
            <a:r>
              <a:rPr lang="en-US" sz="2000" dirty="0" smtClean="0">
                <a:latin typeface="Times New Roman" pitchFamily="18" charset="0"/>
                <a:cs typeface="Times New Roman" pitchFamily="18" charset="0"/>
              </a:rPr>
              <a:t>For Example, STUD_NO, STUD_NAME in STUDENT relation.</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533400" y="381000"/>
            <a:ext cx="8153400" cy="5170646"/>
          </a:xfrm>
          <a:prstGeom prst="rect">
            <a:avLst/>
          </a:prstGeom>
        </p:spPr>
        <p:txBody>
          <a:bodyPr wrap="square">
            <a:spAutoFit/>
          </a:bodyPr>
          <a:lstStyle/>
          <a:p>
            <a:pPr fontAlgn="base"/>
            <a:r>
              <a:rPr lang="en-US" sz="2000" dirty="0" smtClean="0">
                <a:latin typeface="Times New Roman" pitchFamily="18" charset="0"/>
                <a:cs typeface="Times New Roman" pitchFamily="18" charset="0"/>
              </a:rPr>
              <a:t>For Example, STUD_NO in STUDENT relation. </a:t>
            </a:r>
          </a:p>
          <a:p>
            <a:pPr fontAlgn="base"/>
            <a:endParaRPr lang="en-US" sz="2000" dirty="0" smtClean="0">
              <a:latin typeface="Times New Roman" pitchFamily="18" charset="0"/>
              <a:cs typeface="Times New Roman" pitchFamily="18" charset="0"/>
            </a:endParaRPr>
          </a:p>
          <a:p>
            <a:pPr fontAlgn="base"/>
            <a:endParaRPr lang="en-US" sz="2000" dirty="0" smtClean="0">
              <a:latin typeface="Times New Roman" pitchFamily="18" charset="0"/>
              <a:cs typeface="Times New Roman" pitchFamily="18" charset="0"/>
            </a:endParaRP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It is a minimal super key.</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It is a super key with no repeated data called a candidate key.</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The minimal set of attributes that can uniquely identify a record.</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It must contain unique values.</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It cannot contain NULL values.</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Every table must have at least a single candidate key.**</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A table can have multiple candidate keys but only one primary key.**</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The value of the Candidate Key is unique and may be null for a </a:t>
            </a:r>
            <a:r>
              <a:rPr lang="en-US" sz="2000" dirty="0" err="1" smtClean="0">
                <a:latin typeface="Times New Roman" pitchFamily="18" charset="0"/>
                <a:cs typeface="Times New Roman" pitchFamily="18" charset="0"/>
              </a:rPr>
              <a:t>tuple</a:t>
            </a:r>
            <a:r>
              <a:rPr lang="en-US" sz="2000" dirty="0" smtClean="0">
                <a:latin typeface="Times New Roman" pitchFamily="18" charset="0"/>
                <a:cs typeface="Times New Roman" pitchFamily="18" charset="0"/>
              </a:rPr>
              <a:t>.</a:t>
            </a:r>
          </a:p>
          <a:p>
            <a:pPr marL="457200" indent="-457200" fontAlgn="base">
              <a:lnSpc>
                <a:spcPct val="150000"/>
              </a:lnSpc>
              <a:buFont typeface="+mj-lt"/>
              <a:buAutoNum type="arabicPeriod"/>
            </a:pPr>
            <a:r>
              <a:rPr lang="en-US" sz="2000" dirty="0" smtClean="0">
                <a:latin typeface="Times New Roman" pitchFamily="18" charset="0"/>
                <a:cs typeface="Times New Roman" pitchFamily="18" charset="0"/>
              </a:rPr>
              <a:t>There can be more than one candidate key in a relationship.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graphicFrame>
        <p:nvGraphicFramePr>
          <p:cNvPr id="3" name="Table 2"/>
          <p:cNvGraphicFramePr>
            <a:graphicFrameLocks noGrp="1"/>
          </p:cNvGraphicFramePr>
          <p:nvPr/>
        </p:nvGraphicFramePr>
        <p:xfrm>
          <a:off x="685800" y="838200"/>
          <a:ext cx="7772400" cy="2971799"/>
        </p:xfrm>
        <a:graphic>
          <a:graphicData uri="http://schemas.openxmlformats.org/drawingml/2006/table">
            <a:tbl>
              <a:tblPr/>
              <a:tblGrid>
                <a:gridCol w="1943100"/>
                <a:gridCol w="1943100"/>
                <a:gridCol w="1943100"/>
                <a:gridCol w="1943100"/>
              </a:tblGrid>
              <a:tr h="675989">
                <a:tc>
                  <a:txBody>
                    <a:bodyPr/>
                    <a:lstStyle/>
                    <a:p>
                      <a:pPr algn="ctr" fontAlgn="base"/>
                      <a:r>
                        <a:rPr lang="en-US" sz="1400" b="1" dirty="0"/>
                        <a:t>STUD_NO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SNAME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ADDRESS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PHONE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65270">
                <a:tc>
                  <a:txBody>
                    <a:bodyPr/>
                    <a:lstStyle/>
                    <a:p>
                      <a:pPr algn="l" fontAlgn="ctr"/>
                      <a:r>
                        <a:rPr lang="en-US" sz="1250" b="1"/>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dirty="0" err="1"/>
                        <a:t>Shyam</a:t>
                      </a:r>
                      <a:endParaRPr lang="en-US" sz="1250" b="1"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123456789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65270">
                <a:tc>
                  <a:txBody>
                    <a:bodyPr/>
                    <a:lstStyle/>
                    <a:p>
                      <a:pPr algn="l" fontAlgn="ctr"/>
                      <a:r>
                        <a:rPr lang="en-US" sz="1250" b="1"/>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dirty="0" err="1"/>
                        <a:t>Rakesh</a:t>
                      </a:r>
                      <a:endParaRPr lang="en-US" sz="1250" b="1"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Kolkata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223365796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65270">
                <a:tc>
                  <a:txBody>
                    <a:bodyPr/>
                    <a:lstStyle/>
                    <a:p>
                      <a:pPr algn="l" fontAlgn="ctr"/>
                      <a:r>
                        <a:rPr lang="en-US" sz="1250" b="1"/>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Suraj</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dirty="0"/>
                        <a:t>175468965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228600" y="304801"/>
            <a:ext cx="8686800" cy="1938992"/>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Alternate Key:</a:t>
            </a:r>
            <a:r>
              <a:rPr lang="en-US" sz="2000" dirty="0" smtClean="0">
                <a:latin typeface="Times New Roman" pitchFamily="18" charset="0"/>
                <a:cs typeface="Times New Roman" pitchFamily="18" charset="0"/>
              </a:rPr>
              <a:t> The candidate key other than the primary key is called an alternate key. All the keys which are not primary keys are called alternate keys.</a:t>
            </a:r>
          </a:p>
          <a:p>
            <a:pPr fontAlgn="base"/>
            <a:r>
              <a:rPr lang="en-US" sz="2000" dirty="0" smtClean="0">
                <a:latin typeface="Times New Roman" pitchFamily="18" charset="0"/>
                <a:cs typeface="Times New Roman" pitchFamily="18" charset="0"/>
              </a:rPr>
              <a:t>It is a secondary key.</a:t>
            </a:r>
          </a:p>
          <a:p>
            <a:pPr fontAlgn="base"/>
            <a:r>
              <a:rPr lang="en-US" sz="2000" dirty="0" smtClean="0">
                <a:latin typeface="Times New Roman" pitchFamily="18" charset="0"/>
                <a:cs typeface="Times New Roman" pitchFamily="18" charset="0"/>
              </a:rPr>
              <a:t>It contains two or more fields to identify two or more records. These values are repeated.</a:t>
            </a:r>
          </a:p>
          <a:p>
            <a:pPr fontAlgn="base"/>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SNAME, and ADDRESS is Alternate keys</a:t>
            </a:r>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00200" y="2590800"/>
          <a:ext cx="5867400" cy="1981199"/>
        </p:xfrm>
        <a:graphic>
          <a:graphicData uri="http://schemas.openxmlformats.org/drawingml/2006/table">
            <a:tbl>
              <a:tblPr/>
              <a:tblGrid>
                <a:gridCol w="1466850"/>
                <a:gridCol w="1466850"/>
                <a:gridCol w="1466850"/>
                <a:gridCol w="1466850"/>
              </a:tblGrid>
              <a:tr h="450659">
                <a:tc>
                  <a:txBody>
                    <a:bodyPr/>
                    <a:lstStyle/>
                    <a:p>
                      <a:pPr algn="ctr" fontAlgn="base"/>
                      <a:r>
                        <a:rPr lang="en-US" sz="1400" b="1" dirty="0"/>
                        <a:t>STUD_NO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dirty="0"/>
                        <a:t>SNAME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ADDRESS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PHONE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0180">
                <a:tc>
                  <a:txBody>
                    <a:bodyPr/>
                    <a:lstStyle/>
                    <a:p>
                      <a:pPr algn="l" fontAlgn="ctr"/>
                      <a:r>
                        <a:rPr lang="en-US" sz="1250" b="1" dirty="0"/>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dirty="0" err="1"/>
                        <a:t>Shyam</a:t>
                      </a:r>
                      <a:endParaRPr lang="en-US" sz="1250" b="1"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123456789</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0180">
                <a:tc>
                  <a:txBody>
                    <a:bodyPr/>
                    <a:lstStyle/>
                    <a:p>
                      <a:pPr algn="l" fontAlgn="ctr"/>
                      <a:r>
                        <a:rPr lang="en-US" sz="1250" b="1"/>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dirty="0" err="1"/>
                        <a:t>Rakesh</a:t>
                      </a:r>
                      <a:endParaRPr lang="en-US" sz="1250" b="1"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Kolkata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223365796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510180">
                <a:tc>
                  <a:txBody>
                    <a:bodyPr/>
                    <a:lstStyle/>
                    <a:p>
                      <a:pPr algn="l" fontAlgn="ctr"/>
                      <a:r>
                        <a:rPr lang="en-US" sz="1250" b="1"/>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Suraj</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1" dirty="0"/>
                        <a:t>175468965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103425" name="Rectangle 1"/>
          <p:cNvSpPr>
            <a:spLocks noChangeArrowheads="1"/>
          </p:cNvSpPr>
          <p:nvPr/>
        </p:nvSpPr>
        <p:spPr bwMode="auto">
          <a:xfrm>
            <a:off x="527322" y="5171950"/>
            <a:ext cx="8159478" cy="1000250"/>
          </a:xfrm>
          <a:prstGeom prst="rect">
            <a:avLst/>
          </a:prstGeom>
          <a:noFill/>
          <a:ln w="9525">
            <a:noFill/>
            <a:miter lim="800000"/>
            <a:headEnd/>
            <a:tailEnd/>
          </a:ln>
          <a:effectLst/>
        </p:spPr>
        <p:txBody>
          <a:bodyPr vert="horz" wrap="non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Consider the table shown above. STUD_NO, as well as PHONE both,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are candidate keys for relation STUDENT but PHONE will be an alternate key </a:t>
            </a: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(only one out of many candidate keys).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304800" y="76200"/>
            <a:ext cx="8534400" cy="5355312"/>
          </a:xfrm>
          <a:prstGeom prst="rect">
            <a:avLst/>
          </a:prstGeom>
        </p:spPr>
        <p:txBody>
          <a:bodyPr wrap="square">
            <a:spAutoFit/>
          </a:bodyPr>
          <a:lstStyle/>
          <a:p>
            <a:r>
              <a:rPr lang="en-US" b="1" dirty="0" smtClean="0"/>
              <a:t>Primary Key: </a:t>
            </a:r>
            <a:r>
              <a:rPr lang="en-US" dirty="0" smtClean="0"/>
              <a:t>It is selected arbitrarily from the set of candidate keys to be used in an index for that table.</a:t>
            </a:r>
          </a:p>
          <a:p>
            <a:r>
              <a:rPr lang="en-US" dirty="0" smtClean="0"/>
              <a:t>For EX </a:t>
            </a:r>
            <a:r>
              <a:rPr lang="en-US" dirty="0" err="1" smtClean="0"/>
              <a:t>Student_no</a:t>
            </a:r>
            <a:endParaRPr lang="en-US" dirty="0" smtClean="0"/>
          </a:p>
          <a:p>
            <a:pPr fontAlgn="base"/>
            <a:endParaRPr lang="en-US" dirty="0" smtClean="0"/>
          </a:p>
          <a:p>
            <a:pPr fontAlgn="base"/>
            <a:r>
              <a:rPr lang="en-US" dirty="0" smtClean="0"/>
              <a:t>It is a unique key.</a:t>
            </a:r>
          </a:p>
          <a:p>
            <a:pPr fontAlgn="base"/>
            <a:r>
              <a:rPr lang="en-US" dirty="0" smtClean="0"/>
              <a:t>It can identify only one </a:t>
            </a:r>
            <a:r>
              <a:rPr lang="en-US" dirty="0" err="1" smtClean="0"/>
              <a:t>tuple</a:t>
            </a:r>
            <a:r>
              <a:rPr lang="en-US" dirty="0" smtClean="0"/>
              <a:t> (a record) at a time.</a:t>
            </a:r>
          </a:p>
          <a:p>
            <a:pPr fontAlgn="base"/>
            <a:r>
              <a:rPr lang="en-US" dirty="0" smtClean="0"/>
              <a:t>It has no duplicate values, it has unique values.</a:t>
            </a:r>
          </a:p>
          <a:p>
            <a:pPr fontAlgn="base"/>
            <a:r>
              <a:rPr lang="en-US" dirty="0" smtClean="0"/>
              <a:t>It cannot be NULL.</a:t>
            </a:r>
          </a:p>
          <a:p>
            <a:pPr fontAlgn="base"/>
            <a:r>
              <a:rPr lang="en-US" dirty="0" smtClean="0"/>
              <a:t>Primary keys are not necessarily to be a single column; more than one column can also be a primary key for a table</a:t>
            </a:r>
          </a:p>
          <a:p>
            <a:endParaRPr lang="en-US" b="1" dirty="0" smtClean="0"/>
          </a:p>
          <a:p>
            <a:r>
              <a:rPr lang="en-US" b="1" dirty="0" smtClean="0"/>
              <a:t>Note:</a:t>
            </a:r>
          </a:p>
          <a:p>
            <a:r>
              <a:rPr lang="en-US" b="1" dirty="0" smtClean="0"/>
              <a:t>There can be more than one candidate key in a relation out of which one can be chosen as primary key. </a:t>
            </a:r>
            <a:r>
              <a:rPr lang="en-US" dirty="0" smtClean="0"/>
              <a:t>For Example, STUD_NO as well as STUD_PHONE both are candidate keys for relation STUDENT but STUD_NO can be chosen as primary key (only one out of many candidate keys). Exception is Composite keys: Weak state</a:t>
            </a:r>
          </a:p>
          <a:p>
            <a:endParaRPr lang="en-US" dirty="0" smtClean="0"/>
          </a:p>
          <a:p>
            <a:endParaRPr lang="en-US" dirty="0" smtClean="0"/>
          </a:p>
          <a:p>
            <a:endParaRPr lang="en-US" dirty="0" smtClean="0"/>
          </a:p>
        </p:txBody>
      </p:sp>
      <p:pic>
        <p:nvPicPr>
          <p:cNvPr id="4" name="Picture 4" descr="C:\Documents and Settings\partha.banerjee\Desktop\image7.png"/>
          <p:cNvPicPr>
            <a:picLocks noChangeAspect="1" noChangeArrowheads="1"/>
          </p:cNvPicPr>
          <p:nvPr/>
        </p:nvPicPr>
        <p:blipFill>
          <a:blip r:embed="rId2" cstate="print"/>
          <a:srcRect/>
          <a:stretch>
            <a:fillRect/>
          </a:stretch>
        </p:blipFill>
        <p:spPr bwMode="auto">
          <a:xfrm>
            <a:off x="1676400" y="4601127"/>
            <a:ext cx="5105400" cy="179967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pic>
        <p:nvPicPr>
          <p:cNvPr id="2050" name="Picture 2" descr="C:\Users\partha.banerjee\Desktop\keys-in-dbms.jpg"/>
          <p:cNvPicPr>
            <a:picLocks noChangeAspect="1" noChangeArrowheads="1"/>
          </p:cNvPicPr>
          <p:nvPr/>
        </p:nvPicPr>
        <p:blipFill>
          <a:blip r:embed="rId2" cstate="print"/>
          <a:srcRect/>
          <a:stretch>
            <a:fillRect/>
          </a:stretch>
        </p:blipFill>
        <p:spPr bwMode="auto">
          <a:xfrm>
            <a:off x="914400" y="1143000"/>
            <a:ext cx="7505700" cy="37528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pic>
        <p:nvPicPr>
          <p:cNvPr id="3074" name="Picture 2" descr="C:\Users\partha.banerjee\Desktop\Primary-key-alternative-key-in-dbms.png"/>
          <p:cNvPicPr>
            <a:picLocks noChangeAspect="1" noChangeArrowheads="1"/>
          </p:cNvPicPr>
          <p:nvPr/>
        </p:nvPicPr>
        <p:blipFill>
          <a:blip r:embed="rId2" cstate="print"/>
          <a:srcRect/>
          <a:stretch>
            <a:fillRect/>
          </a:stretch>
        </p:blipFill>
        <p:spPr bwMode="auto">
          <a:xfrm>
            <a:off x="990600" y="1371600"/>
            <a:ext cx="7353300" cy="36766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609600" y="457200"/>
            <a:ext cx="7848600" cy="1323439"/>
          </a:xfrm>
          <a:prstGeom prst="rect">
            <a:avLst/>
          </a:prstGeom>
        </p:spPr>
        <p:txBody>
          <a:bodyPr wrap="square">
            <a:spAutoFit/>
          </a:bodyPr>
          <a:lstStyle/>
          <a:p>
            <a:r>
              <a:rPr lang="en-US" sz="2000" b="1" dirty="0" smtClean="0">
                <a:latin typeface="Times New Roman" pitchFamily="18" charset="0"/>
                <a:cs typeface="Times New Roman" pitchFamily="18" charset="0"/>
              </a:rPr>
              <a:t>Composite key</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Composite Key </a:t>
            </a:r>
            <a:r>
              <a:rPr lang="en-US" sz="2000" dirty="0" smtClean="0">
                <a:latin typeface="Times New Roman" pitchFamily="18" charset="0"/>
                <a:cs typeface="Times New Roman" pitchFamily="18" charset="0"/>
              </a:rPr>
              <a:t>has two or more properties which specially identifies the occurrence of an entity.</a:t>
            </a:r>
            <a:endParaRPr lang="en-US" sz="2000" dirty="0">
              <a:latin typeface="Times New Roman" pitchFamily="18" charset="0"/>
              <a:cs typeface="Times New Roman" pitchFamily="18" charset="0"/>
            </a:endParaRPr>
          </a:p>
        </p:txBody>
      </p:sp>
      <p:pic>
        <p:nvPicPr>
          <p:cNvPr id="2051" name="Picture 3" descr="C:\Documents and Settings\partha.banerjee\Desktop\Candidate-Key.jpg"/>
          <p:cNvPicPr>
            <a:picLocks noChangeAspect="1" noChangeArrowheads="1"/>
          </p:cNvPicPr>
          <p:nvPr/>
        </p:nvPicPr>
        <p:blipFill>
          <a:blip r:embed="rId2" cstate="print"/>
          <a:srcRect/>
          <a:stretch>
            <a:fillRect/>
          </a:stretch>
        </p:blipFill>
        <p:spPr bwMode="auto">
          <a:xfrm>
            <a:off x="1376363" y="2409825"/>
            <a:ext cx="6391275" cy="20383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457200" y="685800"/>
            <a:ext cx="7924800" cy="5632311"/>
          </a:xfrm>
          <a:prstGeom prst="rect">
            <a:avLst/>
          </a:prstGeom>
        </p:spPr>
        <p:txBody>
          <a:bodyPr wrap="square">
            <a:spAutoFit/>
          </a:bodyPr>
          <a:lstStyle/>
          <a:p>
            <a:r>
              <a:rPr lang="en-US" b="1" dirty="0" smtClean="0"/>
              <a:t>Foreign Key</a:t>
            </a:r>
          </a:p>
          <a:p>
            <a:r>
              <a:rPr lang="en-US" dirty="0" smtClean="0"/>
              <a:t>In a relationship between two tables, a primary key of one table is referred as a foreign key in another table. Foreign key can have duplicate values in it and can also keep null values if column is defined to accept nulls.</a:t>
            </a:r>
          </a:p>
          <a:p>
            <a:endParaRPr lang="en-US" dirty="0" smtClean="0"/>
          </a:p>
          <a:p>
            <a:r>
              <a:rPr lang="en-US" b="1" dirty="0" smtClean="0"/>
              <a:t>Natural Keys:</a:t>
            </a:r>
            <a:br>
              <a:rPr lang="en-US" b="1" dirty="0" smtClean="0"/>
            </a:br>
            <a:r>
              <a:rPr lang="en-US" dirty="0" smtClean="0"/>
              <a:t/>
            </a:r>
            <a:br>
              <a:rPr lang="en-US" dirty="0" smtClean="0"/>
            </a:br>
            <a:r>
              <a:rPr lang="en-US" dirty="0" smtClean="0"/>
              <a:t>A natural key is a key composed of columns that actually have a logical relationship to other columns within a table. For example, if we use </a:t>
            </a:r>
            <a:r>
              <a:rPr lang="en-US" dirty="0" err="1" smtClean="0"/>
              <a:t>Student_Id</a:t>
            </a:r>
            <a:r>
              <a:rPr lang="en-US" dirty="0" smtClean="0"/>
              <a:t>, </a:t>
            </a:r>
            <a:r>
              <a:rPr lang="en-US" dirty="0" err="1" smtClean="0"/>
              <a:t>Student_Name</a:t>
            </a:r>
            <a:r>
              <a:rPr lang="en-US" dirty="0" smtClean="0"/>
              <a:t> and </a:t>
            </a:r>
            <a:r>
              <a:rPr lang="en-US" dirty="0" err="1" smtClean="0"/>
              <a:t>Father_Name</a:t>
            </a:r>
            <a:r>
              <a:rPr lang="en-US" dirty="0" smtClean="0"/>
              <a:t> columns to form a key then it would be “Natural Key” because there is definitely a relationship between these columns and other columns that exist in table. Natural keys are often called “Business Key ” or “Domain Key”.</a:t>
            </a:r>
            <a:br>
              <a:rPr lang="en-US" dirty="0" smtClean="0"/>
            </a:br>
            <a:r>
              <a:rPr lang="en-US" dirty="0" smtClean="0"/>
              <a:t/>
            </a:r>
            <a:br>
              <a:rPr lang="en-US" dirty="0" smtClean="0"/>
            </a:br>
            <a:r>
              <a:rPr lang="en-US" b="1" dirty="0" smtClean="0"/>
              <a:t>Surrogate Key:</a:t>
            </a:r>
            <a:br>
              <a:rPr lang="en-US" b="1" dirty="0" smtClean="0"/>
            </a:br>
            <a:r>
              <a:rPr lang="en-US" dirty="0" smtClean="0"/>
              <a:t/>
            </a:r>
            <a:br>
              <a:rPr lang="en-US" dirty="0" smtClean="0"/>
            </a:br>
            <a:r>
              <a:rPr lang="en-US" dirty="0" smtClean="0"/>
              <a:t>Surrogate key is an artificial key that is used to uniquely identify the record in table. For example, in SQL Server or Sybase database system contain an artificial key that is known as “</a:t>
            </a:r>
            <a:r>
              <a:rPr lang="en-US" b="1" dirty="0" smtClean="0"/>
              <a:t>Identity</a:t>
            </a:r>
            <a:r>
              <a:rPr lang="en-US" dirty="0" smtClean="0"/>
              <a:t>”. Surrogate keys are just simple sequential number. Surrogate keys are only used to act as a primary key. </a:t>
            </a:r>
            <a:br>
              <a:rPr lang="en-US" dirty="0" smtClean="0"/>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pic>
        <p:nvPicPr>
          <p:cNvPr id="3074" name="Picture 2" descr="C:\Documents and Settings\partha.banerjee\Desktop\Types-of-keys.png"/>
          <p:cNvPicPr>
            <a:picLocks noChangeAspect="1" noChangeArrowheads="1"/>
          </p:cNvPicPr>
          <p:nvPr/>
        </p:nvPicPr>
        <p:blipFill>
          <a:blip r:embed="rId2" cstate="print"/>
          <a:srcRect/>
          <a:stretch>
            <a:fillRect/>
          </a:stretch>
        </p:blipFill>
        <p:spPr bwMode="auto">
          <a:xfrm>
            <a:off x="304800" y="304800"/>
            <a:ext cx="8534400" cy="601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p>
            <a:pPr algn="ctr">
              <a:defRPr/>
            </a:pPr>
            <a:r>
              <a:rPr kumimoji="1" lang="en-US" altLang="ko-KR" sz="3200" b="1" kern="0" dirty="0">
                <a:solidFill>
                  <a:schemeClr val="tx2"/>
                </a:solidFill>
                <a:effectLst>
                  <a:outerShdw blurRad="38100" dist="38100" dir="2700000" algn="tl">
                    <a:srgbClr val="000000"/>
                  </a:outerShdw>
                </a:effectLst>
                <a:latin typeface="+mj-lt"/>
                <a:ea typeface="굴림" pitchFamily="50" charset="-127"/>
                <a:cs typeface="+mj-cs"/>
              </a:rPr>
              <a:t>Database Normalization</a:t>
            </a:r>
          </a:p>
        </p:txBody>
      </p:sp>
      <p:sp>
        <p:nvSpPr>
          <p:cNvPr id="3" name="Rectangle 3"/>
          <p:cNvSpPr txBox="1">
            <a:spLocks noChangeArrowheads="1"/>
          </p:cNvSpPr>
          <p:nvPr/>
        </p:nvSpPr>
        <p:spPr>
          <a:xfrm>
            <a:off x="457200" y="914400"/>
            <a:ext cx="8229600" cy="4530725"/>
          </a:xfrm>
          <a:prstGeom prst="rect">
            <a:avLst/>
          </a:prstGeom>
        </p:spPr>
        <p:txBody>
          <a:bodyPr/>
          <a:lstStyle/>
          <a:p>
            <a:pPr marL="342900" indent="-342900" algn="just">
              <a:lnSpc>
                <a:spcPct val="90000"/>
              </a:lnSpc>
              <a:spcBef>
                <a:spcPct val="35000"/>
              </a:spcBef>
              <a:buClr>
                <a:schemeClr val="tx2"/>
              </a:buClr>
              <a:buSzPct val="90000"/>
              <a:buFont typeface="Monotype Sorts" pitchFamily="2" charset="2"/>
              <a:buChar char="n"/>
              <a:defRPr/>
            </a:pPr>
            <a:r>
              <a:rPr kumimoji="1" lang="en-US" altLang="ko-KR" sz="2000" b="1" kern="0" dirty="0">
                <a:latin typeface="+mn-lt"/>
                <a:ea typeface="굴림" pitchFamily="50" charset="-127"/>
              </a:rPr>
              <a:t>Database normalization</a:t>
            </a:r>
            <a:r>
              <a:rPr kumimoji="1" lang="en-US" altLang="ko-KR" sz="2000" kern="0" dirty="0">
                <a:latin typeface="+mn-lt"/>
                <a:ea typeface="굴림" pitchFamily="50" charset="-127"/>
              </a:rPr>
              <a:t> is the process of removing redundant data from your tables so as to improve storage efficiency, data integrity, and scalability</a:t>
            </a:r>
            <a:r>
              <a:rPr kumimoji="1" lang="en-US" altLang="ko-KR" sz="2000" kern="0" dirty="0" smtClean="0">
                <a:latin typeface="+mn-lt"/>
                <a:ea typeface="굴림" pitchFamily="50" charset="-127"/>
              </a:rPr>
              <a:t>. In a way </a:t>
            </a:r>
            <a:r>
              <a:rPr lang="en-US" sz="2000" dirty="0" smtClean="0"/>
              <a:t>Normalization is the process of organizing data in a database.</a:t>
            </a:r>
            <a:endParaRPr kumimoji="1" lang="en-US" altLang="ko-KR" sz="2000" kern="0" dirty="0">
              <a:latin typeface="+mn-lt"/>
              <a:ea typeface="굴림" pitchFamily="50" charset="-127"/>
            </a:endParaRPr>
          </a:p>
          <a:p>
            <a:pPr marL="342900" indent="-342900" algn="just">
              <a:lnSpc>
                <a:spcPct val="90000"/>
              </a:lnSpc>
              <a:spcBef>
                <a:spcPct val="35000"/>
              </a:spcBef>
              <a:buClr>
                <a:schemeClr val="tx2"/>
              </a:buClr>
              <a:buSzPct val="90000"/>
              <a:buFont typeface="Monotype Sorts" pitchFamily="2" charset="2"/>
              <a:buChar char="n"/>
              <a:defRPr/>
            </a:pPr>
            <a:r>
              <a:rPr kumimoji="1" lang="en-US" altLang="ko-KR" sz="2000" kern="0" dirty="0">
                <a:latin typeface="+mn-lt"/>
                <a:ea typeface="굴림" pitchFamily="50" charset="-127"/>
              </a:rPr>
              <a:t>In the relational model, methods exist for quantifying how efficient a database is. These classifications are called </a:t>
            </a:r>
            <a:r>
              <a:rPr kumimoji="1" lang="en-US" altLang="ko-KR" sz="2000" b="1" kern="0" dirty="0">
                <a:latin typeface="+mn-lt"/>
                <a:ea typeface="굴림" pitchFamily="50" charset="-127"/>
              </a:rPr>
              <a:t>normal forms</a:t>
            </a:r>
            <a:r>
              <a:rPr kumimoji="1" lang="en-US" altLang="ko-KR" sz="2000" kern="0" dirty="0">
                <a:latin typeface="+mn-lt"/>
                <a:ea typeface="굴림" pitchFamily="50" charset="-127"/>
              </a:rPr>
              <a:t> (or </a:t>
            </a:r>
            <a:r>
              <a:rPr kumimoji="1" lang="en-US" altLang="ko-KR" sz="2000" b="1" kern="0" dirty="0">
                <a:latin typeface="+mn-lt"/>
                <a:ea typeface="굴림" pitchFamily="50" charset="-127"/>
              </a:rPr>
              <a:t>NF</a:t>
            </a:r>
            <a:r>
              <a:rPr kumimoji="1" lang="en-US" altLang="ko-KR" sz="2000" kern="0" dirty="0">
                <a:latin typeface="+mn-lt"/>
                <a:ea typeface="굴림" pitchFamily="50" charset="-127"/>
              </a:rPr>
              <a:t>), and there are algorithms for converting a given database between them.</a:t>
            </a:r>
          </a:p>
          <a:p>
            <a:pPr marL="342900" indent="-342900" algn="just">
              <a:lnSpc>
                <a:spcPct val="90000"/>
              </a:lnSpc>
              <a:spcBef>
                <a:spcPct val="35000"/>
              </a:spcBef>
              <a:buClr>
                <a:schemeClr val="tx2"/>
              </a:buClr>
              <a:buSzPct val="90000"/>
              <a:buFont typeface="Monotype Sorts" pitchFamily="2" charset="2"/>
              <a:buChar char="n"/>
              <a:defRPr/>
            </a:pPr>
            <a:r>
              <a:rPr kumimoji="1" lang="en-US" altLang="ko-KR" sz="2000" kern="0" dirty="0">
                <a:ea typeface="굴림" pitchFamily="50" charset="-127"/>
              </a:rPr>
              <a:t>Normalization generally involves splitting existing tables into multiple ones, which must be re-joined or linked each time a query is issued. </a:t>
            </a:r>
            <a:endParaRPr kumimoji="1" lang="en-US" altLang="ko-KR" sz="2000" kern="0" dirty="0" smtClean="0">
              <a:ea typeface="굴림" pitchFamily="50" charset="-127"/>
            </a:endParaRPr>
          </a:p>
          <a:p>
            <a:pPr marL="342900" indent="-342900" algn="just">
              <a:lnSpc>
                <a:spcPct val="90000"/>
              </a:lnSpc>
              <a:spcBef>
                <a:spcPct val="35000"/>
              </a:spcBef>
              <a:buClr>
                <a:schemeClr val="tx2"/>
              </a:buClr>
              <a:buSzPct val="90000"/>
              <a:buFont typeface="Monotype Sorts" pitchFamily="2" charset="2"/>
              <a:buChar char="n"/>
              <a:defRPr/>
            </a:pPr>
            <a:r>
              <a:rPr kumimoji="1" lang="en-CA" altLang="ko-KR" sz="2000" kern="0" dirty="0" smtClean="0">
                <a:ea typeface="굴림" pitchFamily="50" charset="-127"/>
              </a:rPr>
              <a:t>Normalization is a process that “improves” a database design by generating relations that are of higher normal forms. </a:t>
            </a:r>
          </a:p>
          <a:p>
            <a:pPr marL="342900" indent="-342900" algn="just">
              <a:lnSpc>
                <a:spcPct val="90000"/>
              </a:lnSpc>
              <a:spcBef>
                <a:spcPct val="35000"/>
              </a:spcBef>
              <a:buClr>
                <a:schemeClr val="tx2"/>
              </a:buClr>
              <a:buSzPct val="90000"/>
              <a:buFont typeface="Monotype Sorts" pitchFamily="2" charset="2"/>
              <a:buChar char="n"/>
              <a:defRPr/>
            </a:pPr>
            <a:r>
              <a:rPr kumimoji="1" lang="en-CA" altLang="ko-KR" sz="2000" kern="0" dirty="0" smtClean="0">
                <a:ea typeface="굴림" pitchFamily="50" charset="-127"/>
              </a:rPr>
              <a:t>The objective of normalization: “to create relations where every dependency is on the key, the whole key, and nothing but the key”.</a:t>
            </a:r>
          </a:p>
          <a:p>
            <a:pPr marL="342900" indent="-342900" algn="just">
              <a:lnSpc>
                <a:spcPct val="90000"/>
              </a:lnSpc>
              <a:spcBef>
                <a:spcPct val="35000"/>
              </a:spcBef>
              <a:buClr>
                <a:schemeClr val="tx2"/>
              </a:buClr>
              <a:buSzPct val="90000"/>
              <a:buFont typeface="Monotype Sorts" pitchFamily="2" charset="2"/>
              <a:buChar char="n"/>
              <a:defRPr/>
            </a:pPr>
            <a:endParaRPr kumimoji="1" lang="en-US" altLang="ko-KR" sz="2000" kern="0" dirty="0">
              <a:latin typeface="+mn-lt"/>
              <a:ea typeface="굴림" pitchFamily="50" charset="-127"/>
            </a:endParaRP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04800" y="1143000"/>
            <a:ext cx="8001000" cy="5257800"/>
          </a:xfrm>
        </p:spPr>
        <p:txBody>
          <a:bodyPr>
            <a:normAutofit fontScale="25000" lnSpcReduction="20000"/>
          </a:bodyPr>
          <a:lstStyle/>
          <a:p>
            <a:pPr marL="609600" indent="-609600" algn="just">
              <a:buFont typeface="+mj-lt"/>
              <a:buAutoNum type="arabicPeriod"/>
            </a:pPr>
            <a:endParaRPr lang="en-US" dirty="0" smtClean="0">
              <a:latin typeface="Times New Roman" pitchFamily="18" charset="0"/>
              <a:ea typeface="Arial Unicode MS" pitchFamily="34" charset="-128"/>
              <a:cs typeface="Times New Roman" pitchFamily="18" charset="0"/>
            </a:endParaRPr>
          </a:p>
          <a:p>
            <a:pPr marL="609600" indent="-609600" algn="just">
              <a:buFont typeface="+mj-lt"/>
              <a:buAutoNum type="arabicPeriod"/>
            </a:pPr>
            <a:endParaRPr lang="en-US" dirty="0" smtClean="0">
              <a:latin typeface="Times New Roman" pitchFamily="18" charset="0"/>
              <a:ea typeface="Arial Unicode MS" pitchFamily="34" charset="-128"/>
              <a:cs typeface="Times New Roman" pitchFamily="18" charset="0"/>
            </a:endParaRPr>
          </a:p>
          <a:p>
            <a:pPr marL="1143000" indent="-1143000" algn="just" fontAlgn="base">
              <a:buNone/>
            </a:pPr>
            <a:r>
              <a:rPr lang="en-US" sz="6000" dirty="0" smtClean="0">
                <a:latin typeface="Times New Roman" pitchFamily="18" charset="0"/>
                <a:cs typeface="Times New Roman" pitchFamily="18" charset="0"/>
              </a:rPr>
              <a:t>In a relational database management, functional dependency is a concept that specifies the relationship </a:t>
            </a:r>
          </a:p>
          <a:p>
            <a:pPr marL="1143000" indent="-1143000" algn="just" fontAlgn="base">
              <a:buNone/>
            </a:pPr>
            <a:r>
              <a:rPr lang="en-US" sz="6000" dirty="0" smtClean="0">
                <a:latin typeface="Times New Roman" pitchFamily="18" charset="0"/>
                <a:cs typeface="Times New Roman" pitchFamily="18" charset="0"/>
              </a:rPr>
              <a:t>between two sets of attributes where one attribute determines the value of another attribute. It is </a:t>
            </a:r>
          </a:p>
          <a:p>
            <a:pPr marL="1143000" indent="-1143000" algn="just" fontAlgn="base">
              <a:buNone/>
            </a:pPr>
            <a:r>
              <a:rPr lang="en-US" sz="6000" dirty="0" smtClean="0">
                <a:latin typeface="Times New Roman" pitchFamily="18" charset="0"/>
                <a:cs typeface="Times New Roman" pitchFamily="18" charset="0"/>
              </a:rPr>
              <a:t>denoted as </a:t>
            </a:r>
            <a:r>
              <a:rPr lang="en-US" sz="6000" b="1" dirty="0" smtClean="0">
                <a:latin typeface="Times New Roman" pitchFamily="18" charset="0"/>
                <a:cs typeface="Times New Roman" pitchFamily="18" charset="0"/>
              </a:rPr>
              <a:t>X → Y</a:t>
            </a:r>
            <a:r>
              <a:rPr lang="en-US" sz="6000" dirty="0" smtClean="0">
                <a:latin typeface="Times New Roman" pitchFamily="18" charset="0"/>
                <a:cs typeface="Times New Roman" pitchFamily="18" charset="0"/>
              </a:rPr>
              <a:t>, where the attribute set on the left side of the arrow, </a:t>
            </a:r>
            <a:r>
              <a:rPr lang="en-US" sz="6000" b="1" dirty="0" smtClean="0">
                <a:latin typeface="Times New Roman" pitchFamily="18" charset="0"/>
                <a:cs typeface="Times New Roman" pitchFamily="18" charset="0"/>
              </a:rPr>
              <a:t>X </a:t>
            </a:r>
            <a:r>
              <a:rPr lang="en-US" sz="6000" dirty="0" smtClean="0">
                <a:latin typeface="Times New Roman" pitchFamily="18" charset="0"/>
                <a:cs typeface="Times New Roman" pitchFamily="18" charset="0"/>
              </a:rPr>
              <a:t>is called </a:t>
            </a:r>
            <a:r>
              <a:rPr lang="en-US" sz="6000" b="1" dirty="0" smtClean="0">
                <a:latin typeface="Times New Roman" pitchFamily="18" charset="0"/>
                <a:cs typeface="Times New Roman" pitchFamily="18" charset="0"/>
              </a:rPr>
              <a:t>Determinant</a:t>
            </a:r>
            <a:r>
              <a:rPr lang="en-US" sz="6000" dirty="0" smtClean="0">
                <a:latin typeface="Times New Roman" pitchFamily="18" charset="0"/>
                <a:cs typeface="Times New Roman" pitchFamily="18" charset="0"/>
              </a:rPr>
              <a:t>, </a:t>
            </a:r>
          </a:p>
          <a:p>
            <a:pPr marL="1143000" indent="-1143000" algn="just" fontAlgn="base">
              <a:buNone/>
            </a:pPr>
            <a:r>
              <a:rPr lang="en-US" sz="6000" dirty="0" smtClean="0">
                <a:latin typeface="Times New Roman" pitchFamily="18" charset="0"/>
                <a:cs typeface="Times New Roman" pitchFamily="18" charset="0"/>
              </a:rPr>
              <a:t>and </a:t>
            </a:r>
            <a:r>
              <a:rPr lang="en-US" sz="6000" b="1" dirty="0" smtClean="0">
                <a:latin typeface="Times New Roman" pitchFamily="18" charset="0"/>
                <a:cs typeface="Times New Roman" pitchFamily="18" charset="0"/>
              </a:rPr>
              <a:t>Y </a:t>
            </a:r>
            <a:r>
              <a:rPr lang="en-US" sz="6000" dirty="0" smtClean="0">
                <a:latin typeface="Times New Roman" pitchFamily="18" charset="0"/>
                <a:cs typeface="Times New Roman" pitchFamily="18" charset="0"/>
              </a:rPr>
              <a:t>is called the </a:t>
            </a:r>
            <a:r>
              <a:rPr lang="en-US" sz="6000" b="1" dirty="0" smtClean="0">
                <a:latin typeface="Times New Roman" pitchFamily="18" charset="0"/>
                <a:cs typeface="Times New Roman" pitchFamily="18" charset="0"/>
              </a:rPr>
              <a:t>Dependent</a:t>
            </a:r>
            <a:r>
              <a:rPr lang="en-US" sz="6000" dirty="0" smtClean="0">
                <a:latin typeface="Times New Roman" pitchFamily="18" charset="0"/>
                <a:cs typeface="Times New Roman" pitchFamily="18" charset="0"/>
              </a:rPr>
              <a:t>. </a:t>
            </a:r>
          </a:p>
          <a:p>
            <a:pPr marL="1143000" indent="-1143000" algn="just" fontAlgn="base">
              <a:buFont typeface="+mj-lt"/>
              <a:buAutoNum type="arabicPeriod"/>
            </a:pPr>
            <a:endParaRPr lang="en-US" sz="6000" dirty="0" smtClean="0">
              <a:latin typeface="Times New Roman" pitchFamily="18" charset="0"/>
              <a:cs typeface="Times New Roman" pitchFamily="18" charset="0"/>
            </a:endParaRPr>
          </a:p>
          <a:p>
            <a:pPr marL="609600" indent="-609600" algn="just">
              <a:buNone/>
            </a:pPr>
            <a:r>
              <a:rPr lang="en-US" sz="6000" dirty="0" smtClean="0">
                <a:latin typeface="Times New Roman" pitchFamily="18" charset="0"/>
                <a:ea typeface="Arial Unicode MS" pitchFamily="34" charset="-128"/>
                <a:cs typeface="Times New Roman" pitchFamily="18" charset="0"/>
              </a:rPr>
              <a:t>If one set of attributes in a table determines another set of attributes in the table, then the second set of </a:t>
            </a:r>
          </a:p>
          <a:p>
            <a:pPr marL="609600" indent="-609600" algn="just">
              <a:buNone/>
            </a:pPr>
            <a:r>
              <a:rPr lang="en-US" sz="6000" dirty="0" smtClean="0">
                <a:latin typeface="Times New Roman" pitchFamily="18" charset="0"/>
                <a:ea typeface="Arial Unicode MS" pitchFamily="34" charset="-128"/>
                <a:cs typeface="Times New Roman" pitchFamily="18" charset="0"/>
              </a:rPr>
              <a:t>attributes is said to be functionally dependent on the first set of attributes.</a:t>
            </a:r>
          </a:p>
          <a:p>
            <a:pPr marL="514350" indent="-514350" algn="just">
              <a:buFont typeface="+mj-lt"/>
              <a:buAutoNum type="arabicPeriod"/>
            </a:pPr>
            <a:endParaRPr lang="en-CA" sz="6000" dirty="0" smtClean="0">
              <a:latin typeface="Times New Roman" pitchFamily="18" charset="0"/>
              <a:cs typeface="Times New Roman" pitchFamily="18" charset="0"/>
            </a:endParaRPr>
          </a:p>
          <a:p>
            <a:pPr marL="514350" indent="-514350" algn="just">
              <a:buNone/>
            </a:pPr>
            <a:endParaRPr lang="en-CA" sz="6000" dirty="0" smtClean="0">
              <a:latin typeface="Times New Roman" pitchFamily="18" charset="0"/>
              <a:cs typeface="Times New Roman" pitchFamily="18" charset="0"/>
            </a:endParaRPr>
          </a:p>
          <a:p>
            <a:pPr marL="514350" indent="-514350" algn="just">
              <a:buNone/>
            </a:pPr>
            <a:endParaRPr lang="en-CA" sz="6000" dirty="0" smtClean="0">
              <a:latin typeface="Times New Roman" pitchFamily="18" charset="0"/>
              <a:cs typeface="Times New Roman" pitchFamily="18" charset="0"/>
            </a:endParaRPr>
          </a:p>
          <a:p>
            <a:pPr marL="514350" indent="-514350" algn="just">
              <a:buNone/>
            </a:pPr>
            <a:endParaRPr lang="en-CA" sz="6000" dirty="0" smtClean="0">
              <a:latin typeface="Times New Roman" pitchFamily="18" charset="0"/>
              <a:cs typeface="Times New Roman" pitchFamily="18" charset="0"/>
            </a:endParaRPr>
          </a:p>
          <a:p>
            <a:pPr marL="514350" indent="-514350" algn="just">
              <a:buNone/>
            </a:pPr>
            <a:r>
              <a:rPr lang="en-CA" sz="6000" dirty="0" smtClean="0">
                <a:latin typeface="Times New Roman" pitchFamily="18" charset="0"/>
                <a:cs typeface="Times New Roman" pitchFamily="18" charset="0"/>
              </a:rPr>
              <a:t>We say an attribute, B, has a functional dependency on another attribute, A, if for any two records, </a:t>
            </a:r>
          </a:p>
          <a:p>
            <a:pPr marL="514350" indent="-514350" algn="just">
              <a:buNone/>
            </a:pPr>
            <a:r>
              <a:rPr lang="en-CA" sz="6000" dirty="0" smtClean="0">
                <a:latin typeface="Times New Roman" pitchFamily="18" charset="0"/>
                <a:cs typeface="Times New Roman" pitchFamily="18" charset="0"/>
              </a:rPr>
              <a:t>which have the same value for A, then the values for B in these two records must be the same. We </a:t>
            </a:r>
          </a:p>
          <a:p>
            <a:pPr marL="514350" indent="-514350" algn="just">
              <a:buNone/>
            </a:pPr>
            <a:r>
              <a:rPr lang="en-CA" sz="5600" dirty="0" smtClean="0">
                <a:latin typeface="Times New Roman" pitchFamily="18" charset="0"/>
                <a:cs typeface="Times New Roman" pitchFamily="18" charset="0"/>
              </a:rPr>
              <a:t>illustrate this as:  A </a:t>
            </a:r>
            <a:r>
              <a:rPr lang="en-CA" sz="5600" noProof="1" smtClean="0">
                <a:latin typeface="Times New Roman" pitchFamily="18" charset="0"/>
                <a:cs typeface="Times New Roman" pitchFamily="18" charset="0"/>
                <a:sym typeface="Wingdings" pitchFamily="2" charset="2"/>
              </a:rPr>
              <a:t></a:t>
            </a:r>
            <a:r>
              <a:rPr lang="en-CA" sz="5600" dirty="0" smtClean="0">
                <a:latin typeface="Times New Roman" pitchFamily="18" charset="0"/>
                <a:cs typeface="Times New Roman" pitchFamily="18" charset="0"/>
              </a:rPr>
              <a:t> B</a:t>
            </a:r>
          </a:p>
          <a:p>
            <a:pPr marL="898525" lvl="1" indent="-514350" algn="just">
              <a:buNone/>
            </a:pPr>
            <a:endParaRPr lang="en-CA" sz="5600" dirty="0" smtClean="0">
              <a:latin typeface="Times New Roman" pitchFamily="18" charset="0"/>
              <a:cs typeface="Times New Roman" pitchFamily="18" charset="0"/>
            </a:endParaRPr>
          </a:p>
          <a:p>
            <a:pPr marL="898525" lvl="1" indent="-514350" algn="just">
              <a:buNone/>
            </a:pPr>
            <a:endParaRPr lang="en-CA" sz="5600" dirty="0" smtClean="0">
              <a:latin typeface="Times New Roman" pitchFamily="18" charset="0"/>
              <a:cs typeface="Times New Roman" pitchFamily="18" charset="0"/>
            </a:endParaRPr>
          </a:p>
          <a:p>
            <a:pPr marL="898525" lvl="1" indent="-514350" algn="just">
              <a:buNone/>
            </a:pPr>
            <a:r>
              <a:rPr lang="en-US" sz="5600" dirty="0" smtClean="0">
                <a:latin typeface="Times New Roman" pitchFamily="18" charset="0"/>
                <a:cs typeface="Times New Roman" pitchFamily="18" charset="0"/>
              </a:rPr>
              <a:t>Note:</a:t>
            </a:r>
          </a:p>
          <a:p>
            <a:pPr marL="898525" lvl="1" indent="-514350" algn="just">
              <a:buNone/>
            </a:pPr>
            <a:r>
              <a:rPr lang="en-US" sz="5600" dirty="0" smtClean="0">
                <a:latin typeface="Times New Roman" pitchFamily="18" charset="0"/>
                <a:cs typeface="Times New Roman" pitchFamily="18" charset="0"/>
              </a:rPr>
              <a:t>A functional dependency is a generalization of the notion of a key.</a:t>
            </a:r>
          </a:p>
          <a:p>
            <a:pPr marL="898525" lvl="1" indent="-514350" algn="just">
              <a:buNone/>
            </a:pPr>
            <a:endParaRPr lang="en-CA" sz="3200" dirty="0" smtClean="0">
              <a:latin typeface="Times New Roman" pitchFamily="18" charset="0"/>
              <a:cs typeface="Times New Roman" pitchFamily="18" charset="0"/>
            </a:endParaRPr>
          </a:p>
          <a:p>
            <a:pPr marL="609600" indent="-609600" algn="just">
              <a:buFontTx/>
              <a:buAutoNum type="arabicPeriod"/>
            </a:pPr>
            <a:endParaRPr lang="en-US" sz="2400" dirty="0" smtClean="0">
              <a:latin typeface="Arial Unicode MS" pitchFamily="34" charset="-128"/>
              <a:ea typeface="Arial Unicode MS" pitchFamily="34" charset="-128"/>
              <a:cs typeface="Arial Unicode MS" pitchFamily="34" charset="-128"/>
            </a:endParaRPr>
          </a:p>
          <a:p>
            <a:pPr marL="609600" indent="-609600" algn="just">
              <a:buFontTx/>
              <a:buNone/>
            </a:pPr>
            <a:endParaRPr lang="en-US" sz="2400" dirty="0" smtClean="0">
              <a:solidFill>
                <a:srgbClr val="CC0000"/>
              </a:solidFill>
              <a:latin typeface="Arial Unicode MS" pitchFamily="34" charset="-128"/>
              <a:cs typeface="Times New Roman" pitchFamily="18" charset="0"/>
            </a:endParaRPr>
          </a:p>
        </p:txBody>
      </p:sp>
      <p:sp>
        <p:nvSpPr>
          <p:cNvPr id="12291"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r>
              <a:rPr lang="en-US" sz="3600" dirty="0">
                <a:latin typeface="Times New Roman" pitchFamily="18" charset="0"/>
                <a:ea typeface="+mj-ea"/>
                <a:cs typeface="Times New Roman" pitchFamily="18" charset="0"/>
              </a:rPr>
              <a:t>Functional Dependencies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pPr>
              <a:defRPr/>
            </a:pPr>
            <a:r>
              <a:rPr lang="en-US" dirty="0" smtClean="0"/>
              <a:t>Functional Dependencies (Cont.)</a:t>
            </a:r>
          </a:p>
        </p:txBody>
      </p:sp>
      <p:sp>
        <p:nvSpPr>
          <p:cNvPr id="17411" name="Rectangle 1027"/>
          <p:cNvSpPr>
            <a:spLocks noGrp="1" noChangeArrowheads="1"/>
          </p:cNvSpPr>
          <p:nvPr>
            <p:ph type="body" idx="1"/>
          </p:nvPr>
        </p:nvSpPr>
        <p:spPr>
          <a:xfrm>
            <a:off x="990600" y="1219200"/>
            <a:ext cx="7245350" cy="4787900"/>
          </a:xfrm>
        </p:spPr>
        <p:txBody>
          <a:bodyPr/>
          <a:lstStyle/>
          <a:p>
            <a:pPr>
              <a:tabLst>
                <a:tab pos="2917825" algn="ctr"/>
              </a:tabLst>
            </a:pPr>
            <a:r>
              <a:rPr lang="en-US" sz="1800" dirty="0" smtClean="0"/>
              <a:t>Let </a:t>
            </a:r>
            <a:r>
              <a:rPr lang="en-US" sz="1800" i="1" dirty="0" smtClean="0"/>
              <a:t>R</a:t>
            </a:r>
            <a:r>
              <a:rPr lang="en-US" sz="1800" dirty="0" smtClean="0"/>
              <a:t> be a relation schema</a:t>
            </a:r>
          </a:p>
          <a:p>
            <a:pPr>
              <a:buFont typeface="Monotype Sorts" pitchFamily="2" charset="2"/>
              <a:buNone/>
              <a:tabLst>
                <a:tab pos="2917825" algn="ctr"/>
              </a:tabLst>
            </a:pPr>
            <a:r>
              <a:rPr lang="en-US" sz="1800" dirty="0" smtClean="0"/>
              <a:t>		</a:t>
            </a:r>
            <a:r>
              <a:rPr lang="en-US" sz="1800" dirty="0" smtClean="0">
                <a:sym typeface="Symbol" pitchFamily="18" charset="2"/>
              </a:rPr>
              <a:t>  </a:t>
            </a:r>
            <a:r>
              <a:rPr lang="en-US" sz="1800" i="1" dirty="0" smtClean="0">
                <a:sym typeface="Symbol" pitchFamily="18" charset="2"/>
              </a:rPr>
              <a:t>R  and   </a:t>
            </a:r>
            <a:r>
              <a:rPr lang="en-US" sz="1800" dirty="0" smtClean="0">
                <a:sym typeface="Symbol" pitchFamily="18" charset="2"/>
              </a:rPr>
              <a:t> </a:t>
            </a:r>
            <a:r>
              <a:rPr lang="en-US" sz="1800" i="1" dirty="0" smtClean="0">
                <a:sym typeface="Symbol" pitchFamily="18" charset="2"/>
              </a:rPr>
              <a:t>R</a:t>
            </a:r>
          </a:p>
          <a:p>
            <a:pPr>
              <a:tabLst>
                <a:tab pos="2917825" algn="ctr"/>
              </a:tabLst>
            </a:pPr>
            <a:r>
              <a:rPr lang="en-US" sz="1800" dirty="0" smtClean="0">
                <a:sym typeface="Symbol" pitchFamily="18" charset="2"/>
              </a:rPr>
              <a:t>The functional dependency</a:t>
            </a:r>
          </a:p>
          <a:p>
            <a:pPr>
              <a:buFont typeface="Monotype Sorts" pitchFamily="2" charset="2"/>
              <a:buNone/>
              <a:tabLst>
                <a:tab pos="2917825" algn="ctr"/>
              </a:tabLst>
            </a:pPr>
            <a:r>
              <a:rPr lang="en-US" sz="1800" i="1" dirty="0" smtClean="0">
                <a:sym typeface="Symbol" pitchFamily="18" charset="2"/>
              </a:rPr>
              <a:t>		 </a:t>
            </a:r>
            <a:r>
              <a:rPr lang="en-US" sz="1800" dirty="0" smtClean="0">
                <a:sym typeface="Symbol" pitchFamily="18" charset="2"/>
              </a:rPr>
              <a:t> </a:t>
            </a:r>
            <a:r>
              <a:rPr lang="en-US" sz="1800" dirty="0" smtClean="0">
                <a:sym typeface="Monotype Sorts" pitchFamily="2" charset="2"/>
              </a:rPr>
              <a:t> </a:t>
            </a:r>
            <a:r>
              <a:rPr lang="en-US" sz="1800" i="1" dirty="0" smtClean="0">
                <a:sym typeface="Symbol" pitchFamily="18" charset="2"/>
              </a:rPr>
              <a:t></a:t>
            </a:r>
            <a:br>
              <a:rPr lang="en-US" sz="1800" i="1" dirty="0" smtClean="0">
                <a:sym typeface="Symbol" pitchFamily="18" charset="2"/>
              </a:rPr>
            </a:br>
            <a:r>
              <a:rPr lang="en-US" sz="1800" dirty="0" smtClean="0">
                <a:solidFill>
                  <a:schemeClr val="tx2"/>
                </a:solidFill>
                <a:sym typeface="Symbol" pitchFamily="18" charset="2"/>
              </a:rPr>
              <a:t>holds on</a:t>
            </a:r>
            <a:r>
              <a:rPr lang="en-US" sz="1800" dirty="0" smtClean="0">
                <a:sym typeface="Symbol" pitchFamily="18" charset="2"/>
              </a:rPr>
              <a:t> </a:t>
            </a:r>
            <a:r>
              <a:rPr lang="en-US" sz="1800" i="1" dirty="0" smtClean="0">
                <a:sym typeface="Symbol" pitchFamily="18" charset="2"/>
              </a:rPr>
              <a:t>R</a:t>
            </a:r>
            <a:r>
              <a:rPr lang="en-US" sz="1800" dirty="0" smtClean="0">
                <a:sym typeface="Symbol" pitchFamily="18" charset="2"/>
              </a:rPr>
              <a:t> if and only if for any legal relations </a:t>
            </a:r>
            <a:r>
              <a:rPr lang="en-US" sz="1800" i="1" dirty="0" smtClean="0">
                <a:sym typeface="Symbol" pitchFamily="18" charset="2"/>
              </a:rPr>
              <a:t>r</a:t>
            </a:r>
            <a:r>
              <a:rPr lang="en-US" sz="1800" dirty="0" smtClean="0">
                <a:sym typeface="Symbol" pitchFamily="18" charset="2"/>
              </a:rPr>
              <a:t>(R), whenever any two </a:t>
            </a:r>
            <a:r>
              <a:rPr lang="en-US" sz="1800" dirty="0" err="1" smtClean="0">
                <a:sym typeface="Symbol" pitchFamily="18" charset="2"/>
              </a:rPr>
              <a:t>tuples</a:t>
            </a:r>
            <a:r>
              <a:rPr lang="en-US" sz="1800" dirty="0" smtClean="0">
                <a:sym typeface="Symbol" pitchFamily="18" charset="2"/>
              </a:rPr>
              <a:t> </a:t>
            </a:r>
            <a:r>
              <a:rPr lang="en-US" sz="1800" i="1" dirty="0" smtClean="0">
                <a:sym typeface="Symbol" pitchFamily="18" charset="2"/>
              </a:rPr>
              <a:t>t</a:t>
            </a:r>
            <a:r>
              <a:rPr lang="en-US" sz="1800" baseline="-25000" dirty="0" smtClean="0">
                <a:sym typeface="Symbol" pitchFamily="18" charset="2"/>
              </a:rPr>
              <a:t>1</a:t>
            </a:r>
            <a:r>
              <a:rPr lang="en-US" sz="1800" i="1" dirty="0" smtClean="0">
                <a:sym typeface="Symbol" pitchFamily="18" charset="2"/>
              </a:rPr>
              <a:t> </a:t>
            </a:r>
            <a:r>
              <a:rPr lang="en-US" sz="1800" dirty="0" smtClean="0">
                <a:sym typeface="Symbol" pitchFamily="18" charset="2"/>
              </a:rPr>
              <a:t>and </a:t>
            </a:r>
            <a:r>
              <a:rPr lang="en-US" sz="1800" i="1" dirty="0" smtClean="0">
                <a:sym typeface="Symbol" pitchFamily="18" charset="2"/>
              </a:rPr>
              <a:t>t</a:t>
            </a:r>
            <a:r>
              <a:rPr lang="en-US" sz="1800" baseline="-25000" dirty="0" smtClean="0">
                <a:sym typeface="Symbol" pitchFamily="18" charset="2"/>
              </a:rPr>
              <a:t>2</a:t>
            </a:r>
            <a:r>
              <a:rPr lang="en-US" sz="1800" dirty="0" smtClean="0">
                <a:sym typeface="Symbol" pitchFamily="18" charset="2"/>
              </a:rPr>
              <a:t> of </a:t>
            </a:r>
            <a:r>
              <a:rPr lang="en-US" sz="1800" i="1" dirty="0" smtClean="0">
                <a:sym typeface="Symbol" pitchFamily="18" charset="2"/>
              </a:rPr>
              <a:t>r</a:t>
            </a:r>
            <a:r>
              <a:rPr lang="en-US" sz="1800" dirty="0" smtClean="0">
                <a:sym typeface="Symbol" pitchFamily="18" charset="2"/>
              </a:rPr>
              <a:t> agree on the attributes , they also agree on the attributes </a:t>
            </a:r>
            <a:r>
              <a:rPr lang="en-US" sz="1800" i="1" dirty="0" smtClean="0">
                <a:sym typeface="Symbol" pitchFamily="18" charset="2"/>
              </a:rPr>
              <a:t>. </a:t>
            </a:r>
            <a:r>
              <a:rPr lang="en-US" sz="1800" dirty="0" smtClean="0">
                <a:sym typeface="Symbol" pitchFamily="18" charset="2"/>
              </a:rPr>
              <a:t> That is, </a:t>
            </a:r>
          </a:p>
          <a:p>
            <a:pPr>
              <a:buFont typeface="Monotype Sorts" pitchFamily="2" charset="2"/>
              <a:buNone/>
              <a:tabLst>
                <a:tab pos="2917825" algn="ctr"/>
              </a:tabLst>
            </a:pPr>
            <a:r>
              <a:rPr lang="en-US" sz="1800" i="1" dirty="0" smtClean="0">
                <a:sym typeface="Symbol" pitchFamily="18" charset="2"/>
              </a:rPr>
              <a:t>		 t</a:t>
            </a:r>
            <a:r>
              <a:rPr lang="en-US" sz="1800" baseline="-25000" dirty="0" smtClean="0">
                <a:sym typeface="Symbol" pitchFamily="18" charset="2"/>
              </a:rPr>
              <a:t>1</a:t>
            </a:r>
            <a:r>
              <a:rPr lang="en-US" sz="1800" dirty="0" smtClean="0">
                <a:sym typeface="Symbol" pitchFamily="18" charset="2"/>
              </a:rPr>
              <a:t>[] = </a:t>
            </a:r>
            <a:r>
              <a:rPr lang="en-US" sz="1800" i="1" dirty="0" smtClean="0">
                <a:sym typeface="Symbol" pitchFamily="18" charset="2"/>
              </a:rPr>
              <a:t>t</a:t>
            </a:r>
            <a:r>
              <a:rPr lang="en-US" sz="1800" baseline="-25000" dirty="0" smtClean="0">
                <a:sym typeface="Symbol" pitchFamily="18" charset="2"/>
              </a:rPr>
              <a:t>2 </a:t>
            </a:r>
            <a:r>
              <a:rPr lang="en-US" sz="1800" dirty="0" smtClean="0">
                <a:sym typeface="Symbol" pitchFamily="18" charset="2"/>
              </a:rPr>
              <a:t>[]      </a:t>
            </a:r>
            <a:r>
              <a:rPr lang="en-US" sz="1800" i="1" dirty="0" smtClean="0">
                <a:sym typeface="Symbol" pitchFamily="18" charset="2"/>
              </a:rPr>
              <a:t>t</a:t>
            </a:r>
            <a:r>
              <a:rPr lang="en-US" sz="1800" baseline="-25000" dirty="0" smtClean="0">
                <a:sym typeface="Symbol" pitchFamily="18" charset="2"/>
              </a:rPr>
              <a:t>1</a:t>
            </a:r>
            <a:r>
              <a:rPr lang="en-US" sz="1800" dirty="0" smtClean="0">
                <a:sym typeface="Symbol" pitchFamily="18" charset="2"/>
              </a:rPr>
              <a:t>[</a:t>
            </a:r>
            <a:r>
              <a:rPr lang="en-US" sz="1800" i="1" dirty="0" smtClean="0">
                <a:sym typeface="Symbol" pitchFamily="18" charset="2"/>
              </a:rPr>
              <a:t> </a:t>
            </a:r>
            <a:r>
              <a:rPr lang="en-US" sz="1800" dirty="0" smtClean="0">
                <a:sym typeface="Symbol" pitchFamily="18" charset="2"/>
              </a:rPr>
              <a:t>]  = </a:t>
            </a:r>
            <a:r>
              <a:rPr lang="en-US" sz="1800" i="1" dirty="0" smtClean="0">
                <a:sym typeface="Symbol" pitchFamily="18" charset="2"/>
              </a:rPr>
              <a:t>t</a:t>
            </a:r>
            <a:r>
              <a:rPr lang="en-US" sz="1800" baseline="-25000" dirty="0" smtClean="0">
                <a:sym typeface="Symbol" pitchFamily="18" charset="2"/>
              </a:rPr>
              <a:t>2 </a:t>
            </a:r>
            <a:r>
              <a:rPr lang="en-US" sz="1800" dirty="0" smtClean="0">
                <a:sym typeface="Symbol" pitchFamily="18" charset="2"/>
              </a:rPr>
              <a:t>[</a:t>
            </a:r>
            <a:r>
              <a:rPr lang="en-US" sz="1800" i="1" dirty="0" smtClean="0">
                <a:sym typeface="Symbol" pitchFamily="18" charset="2"/>
              </a:rPr>
              <a:t> </a:t>
            </a:r>
            <a:r>
              <a:rPr lang="en-US" sz="1800" dirty="0" smtClean="0">
                <a:sym typeface="Symbol" pitchFamily="18" charset="2"/>
              </a:rPr>
              <a:t>] </a:t>
            </a:r>
          </a:p>
          <a:p>
            <a:pPr>
              <a:tabLst>
                <a:tab pos="2917825" algn="ctr"/>
              </a:tabLst>
            </a:pPr>
            <a:r>
              <a:rPr lang="en-US" sz="1800" dirty="0" smtClean="0"/>
              <a:t>Example:  Consider </a:t>
            </a:r>
            <a:r>
              <a:rPr lang="en-US" sz="1800" i="1" dirty="0" smtClean="0"/>
              <a:t>r(A,B)</a:t>
            </a:r>
            <a:r>
              <a:rPr lang="en-US" sz="1800" dirty="0" smtClean="0"/>
              <a:t> with the following instance of </a:t>
            </a:r>
            <a:r>
              <a:rPr lang="en-US" sz="1800" i="1" dirty="0" smtClean="0"/>
              <a:t>r.</a:t>
            </a:r>
            <a:endParaRPr lang="en-US" sz="1800" dirty="0" smtClean="0"/>
          </a:p>
          <a:p>
            <a:pPr>
              <a:buNone/>
              <a:tabLst>
                <a:tab pos="2917825" algn="ctr"/>
              </a:tabLst>
            </a:pPr>
            <a:r>
              <a:rPr lang="en-US" sz="1800" i="1" dirty="0" smtClean="0"/>
              <a:t>                                                         A      B</a:t>
            </a:r>
            <a:endParaRPr lang="en-US" sz="1800" dirty="0" smtClean="0"/>
          </a:p>
          <a:p>
            <a:pPr>
              <a:tabLst>
                <a:tab pos="2917825" algn="ctr"/>
              </a:tabLst>
            </a:pPr>
            <a:endParaRPr lang="en-US" sz="1800" dirty="0" smtClean="0"/>
          </a:p>
          <a:p>
            <a:pPr>
              <a:tabLst>
                <a:tab pos="2917825" algn="ctr"/>
              </a:tabLst>
            </a:pPr>
            <a:endParaRPr lang="en-US" sz="1800" dirty="0" smtClean="0"/>
          </a:p>
          <a:p>
            <a:pPr>
              <a:tabLst>
                <a:tab pos="2917825" algn="ctr"/>
              </a:tabLst>
            </a:pPr>
            <a:endParaRPr lang="en-US" sz="1800" dirty="0" smtClean="0"/>
          </a:p>
          <a:p>
            <a:pPr>
              <a:tabLst>
                <a:tab pos="2917825" algn="ctr"/>
              </a:tabLst>
            </a:pPr>
            <a:r>
              <a:rPr lang="en-US" sz="1800" dirty="0" smtClean="0"/>
              <a:t>On this instance, </a:t>
            </a:r>
            <a:r>
              <a:rPr lang="en-US" sz="1800" i="1" dirty="0" smtClean="0"/>
              <a:t>A</a:t>
            </a:r>
            <a:r>
              <a:rPr lang="en-US" sz="1800" dirty="0" smtClean="0"/>
              <a:t> </a:t>
            </a:r>
            <a:r>
              <a:rPr lang="en-US" sz="1800" dirty="0" smtClean="0">
                <a:sym typeface="Symbol" pitchFamily="18" charset="2"/>
              </a:rPr>
              <a:t></a:t>
            </a:r>
            <a:r>
              <a:rPr lang="en-US" sz="1800" dirty="0" smtClean="0">
                <a:sym typeface="Monotype Sorts" pitchFamily="2" charset="2"/>
              </a:rPr>
              <a:t> </a:t>
            </a:r>
            <a:r>
              <a:rPr lang="en-US" sz="1800" i="1" dirty="0" smtClean="0"/>
              <a:t>B</a:t>
            </a:r>
            <a:r>
              <a:rPr lang="en-US" sz="1800" dirty="0" smtClean="0"/>
              <a:t> does </a:t>
            </a:r>
            <a:r>
              <a:rPr lang="en-US" sz="1800" b="1" dirty="0" smtClean="0"/>
              <a:t>NOT</a:t>
            </a:r>
            <a:r>
              <a:rPr lang="en-US" sz="1800" dirty="0" smtClean="0"/>
              <a:t> hold, but  </a:t>
            </a:r>
            <a:r>
              <a:rPr lang="en-US" sz="1800" i="1" dirty="0" smtClean="0"/>
              <a:t>B</a:t>
            </a:r>
            <a:r>
              <a:rPr lang="en-US" sz="1800" dirty="0" smtClean="0"/>
              <a:t> </a:t>
            </a:r>
            <a:r>
              <a:rPr lang="en-US" sz="1800" dirty="0" smtClean="0">
                <a:sym typeface="Symbol" pitchFamily="18" charset="2"/>
              </a:rPr>
              <a:t></a:t>
            </a:r>
            <a:r>
              <a:rPr lang="en-US" sz="1800" dirty="0" smtClean="0"/>
              <a:t> </a:t>
            </a:r>
            <a:r>
              <a:rPr lang="en-US" sz="1800" i="1" dirty="0" smtClean="0"/>
              <a:t>A</a:t>
            </a:r>
            <a:r>
              <a:rPr lang="en-US" sz="1800" dirty="0" smtClean="0"/>
              <a:t> does hold. </a:t>
            </a:r>
          </a:p>
          <a:p>
            <a:pPr>
              <a:tabLst>
                <a:tab pos="2917825" algn="ctr"/>
              </a:tabLst>
            </a:pPr>
            <a:endParaRPr lang="en-US" sz="1800" i="1" dirty="0" smtClean="0">
              <a:sym typeface="Symbol" pitchFamily="18" charset="2"/>
            </a:endParaRPr>
          </a:p>
        </p:txBody>
      </p:sp>
      <p:sp>
        <p:nvSpPr>
          <p:cNvPr id="17412" name="Text Box 1028"/>
          <p:cNvSpPr txBox="1">
            <a:spLocks noChangeArrowheads="1"/>
          </p:cNvSpPr>
          <p:nvPr/>
        </p:nvSpPr>
        <p:spPr bwMode="auto">
          <a:xfrm>
            <a:off x="3962400" y="4334470"/>
            <a:ext cx="788999" cy="923330"/>
          </a:xfrm>
          <a:prstGeom prst="rect">
            <a:avLst/>
          </a:prstGeom>
          <a:noFill/>
          <a:ln w="9525">
            <a:solidFill>
              <a:schemeClr val="tx1"/>
            </a:solidFill>
            <a:miter lim="800000"/>
            <a:headEnd/>
            <a:tailEnd/>
          </a:ln>
        </p:spPr>
        <p:txBody>
          <a:bodyPr wrap="none">
            <a:spAutoFit/>
          </a:bodyPr>
          <a:lstStyle/>
          <a:p>
            <a:pPr marL="457200" indent="-457200">
              <a:buFontTx/>
              <a:buAutoNum type="arabicPlain"/>
            </a:pPr>
            <a:r>
              <a:rPr lang="en-US" dirty="0"/>
              <a:t>4</a:t>
            </a:r>
          </a:p>
          <a:p>
            <a:pPr marL="457200" indent="-457200"/>
            <a:r>
              <a:rPr lang="en-US" dirty="0"/>
              <a:t>1     </a:t>
            </a:r>
            <a:r>
              <a:rPr lang="en-US" dirty="0" smtClean="0"/>
              <a:t>  5</a:t>
            </a:r>
            <a:endParaRPr lang="en-US" dirty="0"/>
          </a:p>
          <a:p>
            <a:pPr marL="457200" indent="-457200"/>
            <a:r>
              <a:rPr lang="en-US" dirty="0"/>
              <a:t>3	7</a:t>
            </a:r>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normAutofit/>
          </a:bodyPr>
          <a:lstStyle/>
          <a:p>
            <a:pPr>
              <a:defRPr/>
            </a:pPr>
            <a:r>
              <a:rPr lang="en-US" sz="3600" dirty="0" smtClean="0"/>
              <a:t>Functional Dependencies (Cont.)</a:t>
            </a:r>
          </a:p>
        </p:txBody>
      </p:sp>
      <p:sp>
        <p:nvSpPr>
          <p:cNvPr id="18435" name="Rectangle 1027"/>
          <p:cNvSpPr>
            <a:spLocks noGrp="1" noChangeArrowheads="1"/>
          </p:cNvSpPr>
          <p:nvPr>
            <p:ph type="body" idx="1"/>
          </p:nvPr>
        </p:nvSpPr>
        <p:spPr>
          <a:xfrm>
            <a:off x="381000" y="1143000"/>
            <a:ext cx="8229600" cy="4525963"/>
          </a:xfrm>
        </p:spPr>
        <p:txBody>
          <a:bodyPr>
            <a:normAutofit fontScale="25000" lnSpcReduction="20000"/>
          </a:bodyPr>
          <a:lstStyle/>
          <a:p>
            <a:pPr>
              <a:lnSpc>
                <a:spcPct val="120000"/>
              </a:lnSpc>
              <a:spcBef>
                <a:spcPts val="0"/>
              </a:spcBef>
              <a:tabLst>
                <a:tab pos="1250950" algn="l"/>
                <a:tab pos="2173288" algn="l"/>
                <a:tab pos="3378200" algn="l"/>
              </a:tabLst>
            </a:pPr>
            <a:r>
              <a:rPr lang="en-US" sz="6200" dirty="0" smtClean="0">
                <a:latin typeface="Times New Roman" pitchFamily="18" charset="0"/>
                <a:cs typeface="Times New Roman" pitchFamily="18" charset="0"/>
                <a:sym typeface="Symbol" pitchFamily="18" charset="2"/>
              </a:rPr>
              <a:t>K is a </a:t>
            </a:r>
            <a:r>
              <a:rPr lang="en-US" sz="6200" dirty="0" err="1" smtClean="0">
                <a:latin typeface="Times New Roman" pitchFamily="18" charset="0"/>
                <a:cs typeface="Times New Roman" pitchFamily="18" charset="0"/>
                <a:sym typeface="Symbol" pitchFamily="18" charset="2"/>
              </a:rPr>
              <a:t>superkey</a:t>
            </a:r>
            <a:r>
              <a:rPr lang="en-US" sz="6200" dirty="0" smtClean="0">
                <a:latin typeface="Times New Roman" pitchFamily="18" charset="0"/>
                <a:cs typeface="Times New Roman" pitchFamily="18" charset="0"/>
                <a:sym typeface="Symbol" pitchFamily="18" charset="2"/>
              </a:rPr>
              <a:t> for relation schema R if and only if K </a:t>
            </a:r>
            <a:r>
              <a:rPr lang="en-US" sz="6200" dirty="0" smtClean="0">
                <a:latin typeface="Times New Roman" pitchFamily="18" charset="0"/>
                <a:cs typeface="Times New Roman" pitchFamily="18" charset="0"/>
                <a:sym typeface="Monotype Sorts" pitchFamily="2" charset="2"/>
              </a:rPr>
              <a:t> R</a:t>
            </a:r>
          </a:p>
          <a:p>
            <a:pPr>
              <a:lnSpc>
                <a:spcPct val="120000"/>
              </a:lnSpc>
              <a:spcBef>
                <a:spcPts val="0"/>
              </a:spcBef>
              <a:tabLst>
                <a:tab pos="1250950" algn="l"/>
                <a:tab pos="2173288" algn="l"/>
                <a:tab pos="3378200" algn="l"/>
              </a:tabLst>
            </a:pPr>
            <a:endParaRPr lang="en-US" sz="6200" dirty="0" smtClean="0">
              <a:latin typeface="Times New Roman" pitchFamily="18" charset="0"/>
              <a:cs typeface="Times New Roman" pitchFamily="18" charset="0"/>
              <a:sym typeface="Monotype Sorts" pitchFamily="2" charset="2"/>
            </a:endParaRPr>
          </a:p>
          <a:p>
            <a:pPr>
              <a:lnSpc>
                <a:spcPct val="120000"/>
              </a:lnSpc>
              <a:spcBef>
                <a:spcPts val="0"/>
              </a:spcBef>
              <a:tabLst>
                <a:tab pos="1250950" algn="l"/>
                <a:tab pos="2173288" algn="l"/>
                <a:tab pos="3378200" algn="l"/>
              </a:tabLst>
            </a:pPr>
            <a:r>
              <a:rPr lang="en-US" sz="6200" dirty="0" smtClean="0">
                <a:latin typeface="Times New Roman" pitchFamily="18" charset="0"/>
                <a:cs typeface="Times New Roman" pitchFamily="18" charset="0"/>
                <a:sym typeface="Monotype Sorts" pitchFamily="2" charset="2"/>
              </a:rPr>
              <a:t>K is a candidate key for R if and only if </a:t>
            </a:r>
          </a:p>
          <a:p>
            <a:pPr lvl="1">
              <a:lnSpc>
                <a:spcPct val="120000"/>
              </a:lnSpc>
              <a:spcBef>
                <a:spcPts val="0"/>
              </a:spcBef>
              <a:tabLst>
                <a:tab pos="1250950" algn="l"/>
                <a:tab pos="2173288" algn="l"/>
                <a:tab pos="3378200" algn="l"/>
              </a:tabLst>
            </a:pPr>
            <a:r>
              <a:rPr lang="en-US" sz="6200" dirty="0" smtClean="0">
                <a:latin typeface="Times New Roman" pitchFamily="18" charset="0"/>
                <a:cs typeface="Times New Roman" pitchFamily="18" charset="0"/>
                <a:sym typeface="Monotype Sorts" pitchFamily="2" charset="2"/>
              </a:rPr>
              <a:t>K </a:t>
            </a:r>
            <a:r>
              <a:rPr lang="en-US" sz="6200" dirty="0" smtClean="0">
                <a:latin typeface="Times New Roman" pitchFamily="18" charset="0"/>
                <a:cs typeface="Times New Roman" pitchFamily="18" charset="0"/>
                <a:sym typeface="Symbol" pitchFamily="18" charset="2"/>
              </a:rPr>
              <a:t></a:t>
            </a:r>
            <a:r>
              <a:rPr lang="en-US" sz="6200" dirty="0" smtClean="0">
                <a:latin typeface="Times New Roman" pitchFamily="18" charset="0"/>
                <a:cs typeface="Times New Roman" pitchFamily="18" charset="0"/>
                <a:sym typeface="Monotype Sorts" pitchFamily="2" charset="2"/>
              </a:rPr>
              <a:t> R, and</a:t>
            </a:r>
          </a:p>
          <a:p>
            <a:pPr lvl="1">
              <a:lnSpc>
                <a:spcPct val="120000"/>
              </a:lnSpc>
              <a:spcBef>
                <a:spcPts val="0"/>
              </a:spcBef>
              <a:tabLst>
                <a:tab pos="1250950" algn="l"/>
                <a:tab pos="2173288" algn="l"/>
                <a:tab pos="3378200" algn="l"/>
              </a:tabLst>
            </a:pPr>
            <a:r>
              <a:rPr lang="en-US" sz="6200" dirty="0" smtClean="0">
                <a:latin typeface="Times New Roman" pitchFamily="18" charset="0"/>
                <a:cs typeface="Times New Roman" pitchFamily="18" charset="0"/>
                <a:sym typeface="Monotype Sorts" pitchFamily="2" charset="2"/>
              </a:rPr>
              <a:t>for no </a:t>
            </a:r>
            <a:r>
              <a:rPr lang="en-US" sz="6200" dirty="0" smtClean="0">
                <a:latin typeface="Times New Roman" pitchFamily="18" charset="0"/>
                <a:cs typeface="Times New Roman" pitchFamily="18" charset="0"/>
                <a:sym typeface="Symbol" pitchFamily="18" charset="2"/>
              </a:rPr>
              <a:t>  K,  </a:t>
            </a:r>
            <a:r>
              <a:rPr lang="en-US" sz="6200" dirty="0" smtClean="0">
                <a:latin typeface="Times New Roman" pitchFamily="18" charset="0"/>
                <a:cs typeface="Times New Roman" pitchFamily="18" charset="0"/>
                <a:sym typeface="Monotype Sorts" pitchFamily="2" charset="2"/>
              </a:rPr>
              <a:t> R</a:t>
            </a:r>
          </a:p>
          <a:p>
            <a:pPr>
              <a:lnSpc>
                <a:spcPct val="120000"/>
              </a:lnSpc>
              <a:spcBef>
                <a:spcPts val="0"/>
              </a:spcBef>
              <a:tabLst>
                <a:tab pos="1250950" algn="l"/>
                <a:tab pos="2173288" algn="l"/>
                <a:tab pos="3378200" algn="l"/>
              </a:tabLst>
            </a:pPr>
            <a:endParaRPr lang="en-US" sz="6200" dirty="0" smtClean="0">
              <a:latin typeface="Times New Roman" pitchFamily="18" charset="0"/>
              <a:cs typeface="Times New Roman" pitchFamily="18" charset="0"/>
            </a:endParaRPr>
          </a:p>
          <a:p>
            <a:pPr>
              <a:lnSpc>
                <a:spcPct val="120000"/>
              </a:lnSpc>
              <a:spcBef>
                <a:spcPts val="0"/>
              </a:spcBef>
              <a:tabLst>
                <a:tab pos="1250950" algn="l"/>
                <a:tab pos="2173288" algn="l"/>
                <a:tab pos="3378200" algn="l"/>
              </a:tabLst>
            </a:pPr>
            <a:r>
              <a:rPr lang="en-US" sz="6200" dirty="0" smtClean="0">
                <a:latin typeface="Times New Roman" pitchFamily="18" charset="0"/>
                <a:cs typeface="Times New Roman" pitchFamily="18" charset="0"/>
              </a:rPr>
              <a:t>Functional dependencies allow us to express constraints that cannot be expressed using </a:t>
            </a:r>
            <a:r>
              <a:rPr lang="en-US" sz="6200" dirty="0" err="1" smtClean="0">
                <a:latin typeface="Times New Roman" pitchFamily="18" charset="0"/>
                <a:cs typeface="Times New Roman" pitchFamily="18" charset="0"/>
              </a:rPr>
              <a:t>superkeys</a:t>
            </a:r>
            <a:r>
              <a:rPr lang="en-US" sz="6200" dirty="0" smtClean="0">
                <a:latin typeface="Times New Roman" pitchFamily="18" charset="0"/>
                <a:cs typeface="Times New Roman" pitchFamily="18" charset="0"/>
              </a:rPr>
              <a:t>.  Consider the schema:</a:t>
            </a:r>
          </a:p>
          <a:p>
            <a:pPr>
              <a:lnSpc>
                <a:spcPct val="120000"/>
              </a:lnSpc>
              <a:spcBef>
                <a:spcPts val="0"/>
              </a:spcBef>
              <a:buFont typeface="Monotype Sorts" pitchFamily="2" charset="2"/>
              <a:buNone/>
              <a:tabLst>
                <a:tab pos="1250950" algn="l"/>
                <a:tab pos="2173288" algn="l"/>
                <a:tab pos="3378200" algn="l"/>
              </a:tabLst>
            </a:pPr>
            <a:r>
              <a:rPr lang="en-US" sz="6200" dirty="0" smtClean="0">
                <a:latin typeface="Times New Roman" pitchFamily="18" charset="0"/>
                <a:cs typeface="Times New Roman" pitchFamily="18" charset="0"/>
              </a:rPr>
              <a:t>		Loan-info-schema = (customer-name, loan-number,</a:t>
            </a:r>
            <a:br>
              <a:rPr lang="en-US" sz="6200" dirty="0" smtClean="0">
                <a:latin typeface="Times New Roman" pitchFamily="18" charset="0"/>
                <a:cs typeface="Times New Roman" pitchFamily="18" charset="0"/>
              </a:rPr>
            </a:br>
            <a:r>
              <a:rPr lang="en-US" sz="6200" dirty="0" smtClean="0">
                <a:latin typeface="Times New Roman" pitchFamily="18" charset="0"/>
                <a:cs typeface="Times New Roman" pitchFamily="18" charset="0"/>
              </a:rPr>
              <a:t>			           branch-name, amount).</a:t>
            </a:r>
          </a:p>
          <a:p>
            <a:pPr>
              <a:lnSpc>
                <a:spcPct val="120000"/>
              </a:lnSpc>
              <a:spcBef>
                <a:spcPts val="0"/>
              </a:spcBef>
              <a:buFont typeface="Monotype Sorts" pitchFamily="2" charset="2"/>
              <a:buNone/>
              <a:tabLst>
                <a:tab pos="1250950" algn="l"/>
                <a:tab pos="2173288" algn="l"/>
                <a:tab pos="3378200" algn="l"/>
              </a:tabLst>
            </a:pPr>
            <a:r>
              <a:rPr lang="en-US" sz="6200" dirty="0" smtClean="0">
                <a:latin typeface="Times New Roman" pitchFamily="18" charset="0"/>
                <a:cs typeface="Times New Roman" pitchFamily="18" charset="0"/>
              </a:rPr>
              <a:t>	We expect this set of functional dependencies to hold:</a:t>
            </a:r>
          </a:p>
          <a:p>
            <a:pPr>
              <a:lnSpc>
                <a:spcPct val="120000"/>
              </a:lnSpc>
              <a:spcBef>
                <a:spcPts val="0"/>
              </a:spcBef>
              <a:buFont typeface="Monotype Sorts" pitchFamily="2" charset="2"/>
              <a:buNone/>
              <a:tabLst>
                <a:tab pos="1250950" algn="l"/>
                <a:tab pos="2173288" algn="l"/>
                <a:tab pos="3378200" algn="l"/>
              </a:tabLst>
            </a:pPr>
            <a:r>
              <a:rPr lang="en-US" sz="6200" dirty="0" smtClean="0">
                <a:latin typeface="Times New Roman" pitchFamily="18" charset="0"/>
                <a:cs typeface="Times New Roman" pitchFamily="18" charset="0"/>
              </a:rPr>
              <a:t>			loan-number </a:t>
            </a:r>
            <a:r>
              <a:rPr lang="en-US" sz="6200" dirty="0" smtClean="0">
                <a:latin typeface="Times New Roman" pitchFamily="18" charset="0"/>
                <a:cs typeface="Times New Roman" pitchFamily="18" charset="0"/>
                <a:sym typeface="Symbol" pitchFamily="18" charset="2"/>
              </a:rPr>
              <a:t></a:t>
            </a:r>
            <a:r>
              <a:rPr lang="en-US" sz="6200" dirty="0" smtClean="0">
                <a:latin typeface="Times New Roman" pitchFamily="18" charset="0"/>
                <a:cs typeface="Times New Roman" pitchFamily="18" charset="0"/>
                <a:sym typeface="Monotype Sorts" pitchFamily="2" charset="2"/>
              </a:rPr>
              <a:t> amount</a:t>
            </a:r>
            <a:br>
              <a:rPr lang="en-US" sz="6200" dirty="0" smtClean="0">
                <a:latin typeface="Times New Roman" pitchFamily="18" charset="0"/>
                <a:cs typeface="Times New Roman" pitchFamily="18" charset="0"/>
                <a:sym typeface="Monotype Sorts" pitchFamily="2" charset="2"/>
              </a:rPr>
            </a:br>
            <a:r>
              <a:rPr lang="en-US" sz="6200" dirty="0" smtClean="0">
                <a:latin typeface="Times New Roman" pitchFamily="18" charset="0"/>
                <a:cs typeface="Times New Roman" pitchFamily="18" charset="0"/>
                <a:sym typeface="Monotype Sorts" pitchFamily="2" charset="2"/>
              </a:rPr>
              <a:t>		loan-number </a:t>
            </a:r>
            <a:r>
              <a:rPr lang="en-US" sz="6200" dirty="0" smtClean="0">
                <a:latin typeface="Times New Roman" pitchFamily="18" charset="0"/>
                <a:cs typeface="Times New Roman" pitchFamily="18" charset="0"/>
                <a:sym typeface="Symbol" pitchFamily="18" charset="2"/>
              </a:rPr>
              <a:t></a:t>
            </a:r>
            <a:r>
              <a:rPr lang="en-US" sz="6200" dirty="0" smtClean="0">
                <a:latin typeface="Times New Roman" pitchFamily="18" charset="0"/>
                <a:cs typeface="Times New Roman" pitchFamily="18" charset="0"/>
                <a:sym typeface="Monotype Sorts" pitchFamily="2" charset="2"/>
              </a:rPr>
              <a:t> branch-name</a:t>
            </a:r>
          </a:p>
          <a:p>
            <a:pPr>
              <a:lnSpc>
                <a:spcPct val="120000"/>
              </a:lnSpc>
              <a:spcBef>
                <a:spcPts val="0"/>
              </a:spcBef>
              <a:buFont typeface="Monotype Sorts" pitchFamily="2" charset="2"/>
              <a:buNone/>
              <a:tabLst>
                <a:tab pos="1250950" algn="l"/>
                <a:tab pos="2173288" algn="l"/>
                <a:tab pos="3378200" algn="l"/>
              </a:tabLst>
            </a:pPr>
            <a:r>
              <a:rPr lang="en-US" sz="6200" dirty="0" smtClean="0">
                <a:latin typeface="Times New Roman" pitchFamily="18" charset="0"/>
                <a:cs typeface="Times New Roman" pitchFamily="18" charset="0"/>
                <a:sym typeface="Monotype Sorts" pitchFamily="2" charset="2"/>
              </a:rPr>
              <a:t>	but would not expect the following to hold: </a:t>
            </a:r>
          </a:p>
          <a:p>
            <a:pPr>
              <a:lnSpc>
                <a:spcPct val="120000"/>
              </a:lnSpc>
              <a:spcBef>
                <a:spcPts val="0"/>
              </a:spcBef>
              <a:buFont typeface="Monotype Sorts" pitchFamily="2" charset="2"/>
              <a:buNone/>
              <a:tabLst>
                <a:tab pos="1250950" algn="l"/>
                <a:tab pos="2173288" algn="l"/>
                <a:tab pos="3378200" algn="l"/>
              </a:tabLst>
            </a:pPr>
            <a:r>
              <a:rPr lang="en-US" sz="6200" dirty="0" smtClean="0">
                <a:latin typeface="Times New Roman" pitchFamily="18" charset="0"/>
                <a:cs typeface="Times New Roman" pitchFamily="18" charset="0"/>
                <a:sym typeface="Monotype Sorts" pitchFamily="2" charset="2"/>
              </a:rPr>
              <a:t>			loan-number </a:t>
            </a:r>
            <a:r>
              <a:rPr lang="en-US" sz="6200" dirty="0" smtClean="0">
                <a:latin typeface="Times New Roman" pitchFamily="18" charset="0"/>
                <a:cs typeface="Times New Roman" pitchFamily="18" charset="0"/>
                <a:sym typeface="Symbol" pitchFamily="18" charset="2"/>
              </a:rPr>
              <a:t></a:t>
            </a:r>
            <a:r>
              <a:rPr lang="en-US" sz="6200" dirty="0" smtClean="0">
                <a:latin typeface="Times New Roman" pitchFamily="18" charset="0"/>
                <a:cs typeface="Times New Roman" pitchFamily="18" charset="0"/>
                <a:sym typeface="Monotype Sorts" pitchFamily="2" charset="2"/>
              </a:rPr>
              <a:t> customer-name**</a:t>
            </a:r>
          </a:p>
          <a:p>
            <a:pPr>
              <a:lnSpc>
                <a:spcPct val="90000"/>
              </a:lnSpc>
              <a:buFont typeface="Monotype Sorts" pitchFamily="2" charset="2"/>
              <a:buNone/>
              <a:tabLst>
                <a:tab pos="1250950" algn="l"/>
                <a:tab pos="2173288" algn="l"/>
                <a:tab pos="3378200" algn="l"/>
              </a:tabLst>
            </a:pPr>
            <a:endParaRPr lang="en-US" sz="6200" dirty="0" smtClean="0">
              <a:latin typeface="Times New Roman" pitchFamily="18" charset="0"/>
              <a:cs typeface="Times New Roman" pitchFamily="18" charset="0"/>
              <a:sym typeface="Monotype Sorts" pitchFamily="2" charset="2"/>
            </a:endParaRPr>
          </a:p>
          <a:p>
            <a:pPr>
              <a:lnSpc>
                <a:spcPct val="90000"/>
              </a:lnSpc>
              <a:buFont typeface="Monotype Sorts" pitchFamily="2" charset="2"/>
              <a:buNone/>
              <a:tabLst>
                <a:tab pos="1250950" algn="l"/>
                <a:tab pos="2173288" algn="l"/>
                <a:tab pos="3378200" algn="l"/>
              </a:tabLst>
            </a:pPr>
            <a:r>
              <a:rPr lang="en-US" sz="6200" dirty="0" smtClean="0">
                <a:latin typeface="Times New Roman" pitchFamily="18" charset="0"/>
                <a:cs typeface="Times New Roman" pitchFamily="18" charset="0"/>
                <a:sym typeface="Monotype Sorts" pitchFamily="2" charset="2"/>
              </a:rPr>
              <a:t>[** Something related to uniqueness]</a:t>
            </a:r>
          </a:p>
          <a:p>
            <a:pPr>
              <a:lnSpc>
                <a:spcPct val="90000"/>
              </a:lnSpc>
              <a:buFont typeface="Monotype Sorts" pitchFamily="2" charset="2"/>
              <a:buNone/>
              <a:tabLst>
                <a:tab pos="1250950" algn="l"/>
                <a:tab pos="2173288" algn="l"/>
                <a:tab pos="3378200" algn="l"/>
              </a:tabLst>
            </a:pPr>
            <a:endParaRPr lang="en-US" i="1" dirty="0" smtClean="0">
              <a:sym typeface="Monotype Sorts" pitchFamily="2" charset="2"/>
            </a:endParaRP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graphicFrame>
        <p:nvGraphicFramePr>
          <p:cNvPr id="3" name="Table 2"/>
          <p:cNvGraphicFramePr>
            <a:graphicFrameLocks noGrp="1"/>
          </p:cNvGraphicFramePr>
          <p:nvPr/>
        </p:nvGraphicFramePr>
        <p:xfrm>
          <a:off x="1524000" y="1855470"/>
          <a:ext cx="6096000" cy="3284220"/>
        </p:xfrm>
        <a:graphic>
          <a:graphicData uri="http://schemas.openxmlformats.org/drawingml/2006/table">
            <a:tbl>
              <a:tblPr/>
              <a:tblGrid>
                <a:gridCol w="1524000"/>
                <a:gridCol w="1524000"/>
                <a:gridCol w="1524000"/>
                <a:gridCol w="1524000"/>
              </a:tblGrid>
              <a:tr h="0">
                <a:tc>
                  <a:txBody>
                    <a:bodyPr/>
                    <a:lstStyle/>
                    <a:p>
                      <a:pPr algn="ctr" fontAlgn="base"/>
                      <a:r>
                        <a:rPr lang="en-US" sz="1400" b="1" dirty="0" err="1">
                          <a:latin typeface="Times New Roman" pitchFamily="18" charset="0"/>
                          <a:cs typeface="Times New Roman" pitchFamily="18" charset="0"/>
                        </a:rPr>
                        <a:t>roll_no</a:t>
                      </a:r>
                      <a:endParaRPr lang="en-US" sz="1400" b="1" dirty="0">
                        <a:latin typeface="Times New Roman" pitchFamily="18" charset="0"/>
                        <a:cs typeface="Times New Roman" pitchFamily="18" charset="0"/>
                      </a:endParaRP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latin typeface="Times New Roman" pitchFamily="18" charset="0"/>
                          <a:cs typeface="Times New Roman" pitchFamily="18" charset="0"/>
                        </a:rPr>
                        <a:t>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latin typeface="Times New Roman" pitchFamily="18" charset="0"/>
                          <a:cs typeface="Times New Roman" pitchFamily="18" charset="0"/>
                        </a:rPr>
                        <a:t>dept_name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latin typeface="Times New Roman" pitchFamily="18" charset="0"/>
                          <a:cs typeface="Times New Roman" pitchFamily="18" charset="0"/>
                        </a:rPr>
                        <a:t>dept_building</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US" sz="1400" b="1">
                          <a:latin typeface="Times New Roman" pitchFamily="18" charset="0"/>
                          <a:cs typeface="Times New Roman" pitchFamily="18" charset="0"/>
                        </a:rPr>
                        <a:t>42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abc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CO</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A4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US" sz="1400" b="1" dirty="0">
                          <a:latin typeface="Times New Roman" pitchFamily="18" charset="0"/>
                          <a:cs typeface="Times New Roman" pitchFamily="18" charset="0"/>
                        </a:rPr>
                        <a:t>43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pqr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IT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A3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US" sz="1400" b="1">
                          <a:latin typeface="Times New Roman" pitchFamily="18" charset="0"/>
                          <a:cs typeface="Times New Roman" pitchFamily="18" charset="0"/>
                        </a:rPr>
                        <a:t>44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xyz</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CO</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A4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US" sz="1400" b="1">
                          <a:latin typeface="Times New Roman" pitchFamily="18" charset="0"/>
                          <a:cs typeface="Times New Roman" pitchFamily="18" charset="0"/>
                        </a:rPr>
                        <a:t>45 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xyz</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IT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A3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US" sz="1400" b="1">
                          <a:latin typeface="Times New Roman" pitchFamily="18" charset="0"/>
                          <a:cs typeface="Times New Roman" pitchFamily="18" charset="0"/>
                        </a:rPr>
                        <a:t>46</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mno</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EC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B2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US" sz="1400" b="1">
                          <a:latin typeface="Times New Roman" pitchFamily="18" charset="0"/>
                          <a:cs typeface="Times New Roman" pitchFamily="18" charset="0"/>
                        </a:rPr>
                        <a:t>47</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jkl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a:latin typeface="Times New Roman" pitchFamily="18" charset="0"/>
                          <a:cs typeface="Times New Roman" pitchFamily="18" charset="0"/>
                        </a:rPr>
                        <a:t>ME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1" dirty="0">
                          <a:latin typeface="Times New Roman" pitchFamily="18" charset="0"/>
                          <a:cs typeface="Times New Roman" pitchFamily="18" charset="0"/>
                        </a:rPr>
                        <a:t>B2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228600" y="304800"/>
            <a:ext cx="8686800" cy="4801314"/>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From the above table we can conclude some valid functional dependencies:</a:t>
            </a:r>
          </a:p>
          <a:p>
            <a:pPr fontAlgn="base"/>
            <a:endParaRPr lang="en-US" b="1"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marL="342900" indent="-342900" fontAlgn="base">
              <a:buFont typeface="+mj-lt"/>
              <a:buAutoNum type="arabicPeriod"/>
            </a:pP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 → { name,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dept_building</a:t>
            </a:r>
            <a:r>
              <a:rPr lang="en-US" dirty="0" smtClean="0">
                <a:latin typeface="Times New Roman" pitchFamily="18" charset="0"/>
                <a:cs typeface="Times New Roman" pitchFamily="18" charset="0"/>
              </a:rPr>
              <a:t> },→  Here, </a:t>
            </a: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 can determine values of fields name,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dept_building</a:t>
            </a:r>
            <a:r>
              <a:rPr lang="en-US" dirty="0" smtClean="0">
                <a:latin typeface="Times New Roman" pitchFamily="18" charset="0"/>
                <a:cs typeface="Times New Roman" pitchFamily="18" charset="0"/>
              </a:rPr>
              <a:t>, hence a valid Functional dependency</a:t>
            </a:r>
          </a:p>
          <a:p>
            <a:pPr marL="342900" indent="-342900" fontAlgn="base">
              <a:buFont typeface="+mj-lt"/>
              <a:buAutoNum type="arabicPeriod"/>
            </a:pPr>
            <a:endParaRPr lang="en-US" dirty="0" smtClean="0">
              <a:latin typeface="Times New Roman" pitchFamily="18" charset="0"/>
              <a:cs typeface="Times New Roman" pitchFamily="18" charset="0"/>
            </a:endParaRPr>
          </a:p>
          <a:p>
            <a:pPr marL="342900" indent="-342900" fontAlgn="base">
              <a:buFont typeface="+mj-lt"/>
              <a:buAutoNum type="arabicPeriod"/>
            </a:pPr>
            <a:endParaRPr lang="en-US" dirty="0" smtClean="0">
              <a:latin typeface="Times New Roman" pitchFamily="18" charset="0"/>
              <a:cs typeface="Times New Roman" pitchFamily="18" charset="0"/>
            </a:endParaRPr>
          </a:p>
          <a:p>
            <a:pPr marL="342900" indent="-342900" fontAlgn="base">
              <a:buFont typeface="+mj-lt"/>
              <a:buAutoNum type="arabicPeriod"/>
            </a:pP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 Since, </a:t>
            </a: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 can determine whole set of {name,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dept_building</a:t>
            </a:r>
            <a:r>
              <a:rPr lang="en-US" dirty="0" smtClean="0">
                <a:latin typeface="Times New Roman" pitchFamily="18" charset="0"/>
                <a:cs typeface="Times New Roman" pitchFamily="18" charset="0"/>
              </a:rPr>
              <a:t>}, it can determine its subset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also.</a:t>
            </a:r>
          </a:p>
          <a:p>
            <a:pPr marL="342900" indent="-342900" fontAlgn="base">
              <a:buFont typeface="+mj-lt"/>
              <a:buAutoNum type="arabicPeriod"/>
            </a:pPr>
            <a:endParaRPr lang="en-US" dirty="0" smtClean="0">
              <a:latin typeface="Times New Roman" pitchFamily="18" charset="0"/>
              <a:cs typeface="Times New Roman" pitchFamily="18" charset="0"/>
            </a:endParaRPr>
          </a:p>
          <a:p>
            <a:pPr marL="342900" indent="-342900" fontAlgn="base">
              <a:buFont typeface="+mj-lt"/>
              <a:buAutoNum type="arabicPeriod"/>
            </a:pPr>
            <a:endParaRPr lang="en-US" dirty="0" smtClean="0">
              <a:latin typeface="Times New Roman" pitchFamily="18" charset="0"/>
              <a:cs typeface="Times New Roman" pitchFamily="18" charset="0"/>
            </a:endParaRPr>
          </a:p>
          <a:p>
            <a:pPr marL="342900" indent="-342900" fontAlgn="base">
              <a:buFont typeface="+mj-lt"/>
              <a:buAutoNum type="arabicPeriod"/>
            </a:pP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dept_building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can identify the </a:t>
            </a:r>
            <a:r>
              <a:rPr lang="en-US" dirty="0" err="1" smtClean="0">
                <a:latin typeface="Times New Roman" pitchFamily="18" charset="0"/>
                <a:cs typeface="Times New Roman" pitchFamily="18" charset="0"/>
              </a:rPr>
              <a:t>dept_building</a:t>
            </a:r>
            <a:r>
              <a:rPr lang="en-US" dirty="0" smtClean="0">
                <a:latin typeface="Times New Roman" pitchFamily="18" charset="0"/>
                <a:cs typeface="Times New Roman" pitchFamily="18" charset="0"/>
              </a:rPr>
              <a:t> accurately, since departments with different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will also have a different </a:t>
            </a:r>
            <a:r>
              <a:rPr lang="en-US" dirty="0" err="1" smtClean="0">
                <a:latin typeface="Times New Roman" pitchFamily="18" charset="0"/>
                <a:cs typeface="Times New Roman" pitchFamily="18" charset="0"/>
              </a:rPr>
              <a:t>dept_building</a:t>
            </a:r>
            <a:endParaRPr lang="en-US" dirty="0" smtClean="0">
              <a:latin typeface="Times New Roman" pitchFamily="18" charset="0"/>
              <a:cs typeface="Times New Roman" pitchFamily="18" charset="0"/>
            </a:endParaRPr>
          </a:p>
          <a:p>
            <a:pPr marL="342900" indent="-342900" fontAlgn="base">
              <a:buFont typeface="+mj-lt"/>
              <a:buAutoNum type="arabicPeriod"/>
            </a:pPr>
            <a:endParaRPr lang="en-US" dirty="0" smtClean="0">
              <a:latin typeface="Times New Roman" pitchFamily="18" charset="0"/>
              <a:cs typeface="Times New Roman" pitchFamily="18" charset="0"/>
            </a:endParaRPr>
          </a:p>
          <a:p>
            <a:pPr marL="342900" indent="-342900" fontAlgn="base">
              <a:buFont typeface="+mj-lt"/>
              <a:buAutoNum type="arabicPeriod"/>
            </a:pPr>
            <a:endParaRPr lang="en-US" dirty="0" smtClean="0">
              <a:latin typeface="Times New Roman" pitchFamily="18" charset="0"/>
              <a:cs typeface="Times New Roman" pitchFamily="18" charset="0"/>
            </a:endParaRPr>
          </a:p>
          <a:p>
            <a:pPr marL="342900" indent="-342900" fontAlgn="base">
              <a:buFont typeface="+mj-lt"/>
              <a:buAutoNum type="arabicPeriod"/>
            </a:pPr>
            <a:r>
              <a:rPr lang="en-US" dirty="0" smtClean="0">
                <a:latin typeface="Times New Roman" pitchFamily="18" charset="0"/>
                <a:cs typeface="Times New Roman" pitchFamily="18" charset="0"/>
              </a:rPr>
              <a:t>More valid functional dependencies: </a:t>
            </a: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 → name, {</a:t>
            </a:r>
            <a:r>
              <a:rPr lang="en-US" dirty="0" err="1" smtClean="0">
                <a:latin typeface="Times New Roman" pitchFamily="18" charset="0"/>
                <a:cs typeface="Times New Roman" pitchFamily="18" charset="0"/>
              </a:rPr>
              <a:t>roll_no</a:t>
            </a:r>
            <a:r>
              <a:rPr lang="en-US" dirty="0" smtClean="0">
                <a:latin typeface="Times New Roman" pitchFamily="18" charset="0"/>
                <a:cs typeface="Times New Roman" pitchFamily="18" charset="0"/>
              </a:rPr>
              <a:t>, name} ⇢ {</a:t>
            </a:r>
            <a:r>
              <a:rPr lang="en-US" dirty="0" err="1" smtClean="0">
                <a:latin typeface="Times New Roman" pitchFamily="18" charset="0"/>
                <a:cs typeface="Times New Roman" pitchFamily="18" charset="0"/>
              </a:rPr>
              <a:t>dept_name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dept_building</a:t>
            </a:r>
            <a:r>
              <a:rPr lang="en-US" dirty="0" smtClean="0">
                <a:latin typeface="Times New Roman" pitchFamily="18" charset="0"/>
                <a:cs typeface="Times New Roman" pitchFamily="18" charset="0"/>
              </a:rPr>
              <a:t>}, etc.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533400" y="762000"/>
            <a:ext cx="8001000" cy="2308324"/>
          </a:xfrm>
          <a:prstGeom prst="rect">
            <a:avLst/>
          </a:prstGeom>
        </p:spPr>
        <p:txBody>
          <a:bodyPr wrap="square">
            <a:spAutoFit/>
          </a:bodyPr>
          <a:lstStyle/>
          <a:p>
            <a:pPr fontAlgn="base"/>
            <a:r>
              <a:rPr lang="en-US" b="1" dirty="0" smtClean="0"/>
              <a:t>Here are some invalid functional dependencies:</a:t>
            </a:r>
            <a:endParaRPr lang="en-US" dirty="0" smtClean="0"/>
          </a:p>
          <a:p>
            <a:pPr fontAlgn="base"/>
            <a:r>
              <a:rPr lang="en-US" dirty="0" smtClean="0"/>
              <a:t>name → </a:t>
            </a:r>
            <a:r>
              <a:rPr lang="en-US" dirty="0" err="1" smtClean="0"/>
              <a:t>dept_name</a:t>
            </a:r>
            <a:r>
              <a:rPr lang="en-US" dirty="0" smtClean="0"/>
              <a:t>   Students with the same name can have different </a:t>
            </a:r>
            <a:r>
              <a:rPr lang="en-US" dirty="0" err="1" smtClean="0"/>
              <a:t>dept_name</a:t>
            </a:r>
            <a:r>
              <a:rPr lang="en-US" dirty="0" smtClean="0"/>
              <a:t>, hence this is not a valid functional dependency.</a:t>
            </a:r>
          </a:p>
          <a:p>
            <a:pPr fontAlgn="base"/>
            <a:r>
              <a:rPr lang="en-US" dirty="0" err="1" smtClean="0"/>
              <a:t>dept_building</a:t>
            </a:r>
            <a:r>
              <a:rPr lang="en-US" dirty="0" smtClean="0"/>
              <a:t> → </a:t>
            </a:r>
            <a:r>
              <a:rPr lang="en-US" dirty="0" err="1" smtClean="0"/>
              <a:t>dept_name</a:t>
            </a:r>
            <a:r>
              <a:rPr lang="en-US" dirty="0" smtClean="0"/>
              <a:t>    There can be multiple departments in the same building. Example, in the above table departments ME and EC are in the same building B2, hence </a:t>
            </a:r>
            <a:r>
              <a:rPr lang="en-US" dirty="0" err="1" smtClean="0"/>
              <a:t>dept_building</a:t>
            </a:r>
            <a:r>
              <a:rPr lang="en-US" dirty="0" smtClean="0"/>
              <a:t> → </a:t>
            </a:r>
            <a:r>
              <a:rPr lang="en-US" dirty="0" err="1" smtClean="0"/>
              <a:t>dept_name</a:t>
            </a:r>
            <a:r>
              <a:rPr lang="en-US" dirty="0" smtClean="0"/>
              <a:t> is an invalid functional dependency.</a:t>
            </a:r>
          </a:p>
          <a:p>
            <a:pPr fontAlgn="base"/>
            <a:r>
              <a:rPr lang="en-US" dirty="0" smtClean="0"/>
              <a:t>More invalid functional dependencies: name → </a:t>
            </a:r>
            <a:r>
              <a:rPr lang="en-US" dirty="0" err="1" smtClean="0"/>
              <a:t>roll_no</a:t>
            </a:r>
            <a:r>
              <a:rPr lang="en-US" dirty="0" smtClean="0"/>
              <a:t>, {name, </a:t>
            </a:r>
            <a:r>
              <a:rPr lang="en-US" dirty="0" err="1" smtClean="0"/>
              <a:t>dept_name</a:t>
            </a:r>
            <a:r>
              <a:rPr lang="en-US" dirty="0" smtClean="0"/>
              <a:t>} → </a:t>
            </a:r>
            <a:r>
              <a:rPr lang="en-US" dirty="0" err="1" smtClean="0"/>
              <a:t>roll_no</a:t>
            </a:r>
            <a:r>
              <a:rPr lang="en-US" dirty="0" smtClean="0"/>
              <a:t>, </a:t>
            </a:r>
            <a:r>
              <a:rPr lang="en-US" dirty="0" err="1" smtClean="0"/>
              <a:t>dept_building</a:t>
            </a:r>
            <a:r>
              <a:rPr lang="en-US" dirty="0" smtClean="0"/>
              <a:t> → </a:t>
            </a:r>
            <a:r>
              <a:rPr lang="en-US" dirty="0" err="1" smtClean="0"/>
              <a:t>roll_no</a:t>
            </a:r>
            <a:r>
              <a:rPr lang="en-US" dirty="0" smtClean="0"/>
              <a:t>, etc.</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a:xfrm>
            <a:off x="457200" y="274638"/>
            <a:ext cx="8229600" cy="792162"/>
          </a:xfrm>
        </p:spPr>
        <p:txBody>
          <a:bodyPr>
            <a:normAutofit/>
          </a:bodyPr>
          <a:lstStyle/>
          <a:p>
            <a:pPr>
              <a:defRPr/>
            </a:pPr>
            <a:r>
              <a:rPr lang="en-US" sz="3600" dirty="0" smtClean="0"/>
              <a:t>Trivial Functional Dependencies</a:t>
            </a:r>
          </a:p>
        </p:txBody>
      </p:sp>
      <p:sp>
        <p:nvSpPr>
          <p:cNvPr id="20483" name="Rectangle 1027"/>
          <p:cNvSpPr>
            <a:spLocks noGrp="1" noChangeArrowheads="1"/>
          </p:cNvSpPr>
          <p:nvPr>
            <p:ph type="body" idx="1"/>
          </p:nvPr>
        </p:nvSpPr>
        <p:spPr>
          <a:xfrm>
            <a:off x="457200" y="1066800"/>
            <a:ext cx="8229600" cy="5059363"/>
          </a:xfrm>
        </p:spPr>
        <p:txBody>
          <a:bodyPr>
            <a:normAutofit fontScale="92500" lnSpcReduction="10000"/>
          </a:bodyPr>
          <a:lstStyle/>
          <a:p>
            <a:r>
              <a:rPr lang="en-US" sz="2300" i="1" dirty="0" smtClean="0">
                <a:latin typeface="Times New Roman" pitchFamily="18" charset="0"/>
                <a:cs typeface="Times New Roman" pitchFamily="18" charset="0"/>
                <a:sym typeface="Monotype Sorts" pitchFamily="2" charset="2"/>
              </a:rPr>
              <a:t>A </a:t>
            </a:r>
            <a:r>
              <a:rPr lang="en-US" sz="2300" dirty="0" smtClean="0">
                <a:latin typeface="Times New Roman" pitchFamily="18" charset="0"/>
                <a:cs typeface="Times New Roman" pitchFamily="18" charset="0"/>
                <a:sym typeface="Monotype Sorts" pitchFamily="2" charset="2"/>
              </a:rPr>
              <a:t>functional dependency is </a:t>
            </a:r>
            <a:r>
              <a:rPr lang="en-US" sz="2300" dirty="0" smtClean="0">
                <a:solidFill>
                  <a:schemeClr val="tx2"/>
                </a:solidFill>
                <a:latin typeface="Times New Roman" pitchFamily="18" charset="0"/>
                <a:cs typeface="Times New Roman" pitchFamily="18" charset="0"/>
                <a:sym typeface="Monotype Sorts" pitchFamily="2" charset="2"/>
              </a:rPr>
              <a:t>trivial</a:t>
            </a:r>
            <a:r>
              <a:rPr lang="en-US" sz="2300" dirty="0" smtClean="0">
                <a:latin typeface="Times New Roman" pitchFamily="18" charset="0"/>
                <a:cs typeface="Times New Roman" pitchFamily="18" charset="0"/>
                <a:sym typeface="Monotype Sorts" pitchFamily="2" charset="2"/>
              </a:rPr>
              <a:t> if it is satisfied by all instances of a relation</a:t>
            </a:r>
          </a:p>
          <a:p>
            <a:endParaRPr lang="en-US" sz="2300" dirty="0" smtClean="0">
              <a:latin typeface="Times New Roman" pitchFamily="18" charset="0"/>
              <a:cs typeface="Times New Roman" pitchFamily="18" charset="0"/>
              <a:sym typeface="Monotype Sorts" pitchFamily="2" charset="2"/>
            </a:endParaRPr>
          </a:p>
          <a:p>
            <a:r>
              <a:rPr lang="en-US" sz="2300" b="1" dirty="0" smtClean="0">
                <a:latin typeface="Times New Roman" pitchFamily="18" charset="0"/>
                <a:cs typeface="Times New Roman" pitchFamily="18" charset="0"/>
              </a:rPr>
              <a:t>Definition: </a:t>
            </a:r>
            <a:r>
              <a:rPr lang="en-US" sz="2300" dirty="0" smtClean="0">
                <a:latin typeface="Times New Roman" pitchFamily="18" charset="0"/>
                <a:cs typeface="Times New Roman" pitchFamily="18" charset="0"/>
              </a:rPr>
              <a:t>A trivial functional dependency occurs when you describe a functional dependency of an attribute on a collection of attributes that includes the original attribute. This type of functional dependency is called trivial because it can be derived from common sense. It is obvious that if you already know the value of B, then the value of B can be uniquely determined by that knowledge.</a:t>
            </a:r>
          </a:p>
          <a:p>
            <a:pPr lvl="1"/>
            <a:r>
              <a:rPr lang="en-US" sz="2300" i="1" dirty="0" smtClean="0">
                <a:latin typeface="Times New Roman" pitchFamily="18" charset="0"/>
                <a:cs typeface="Times New Roman" pitchFamily="18" charset="0"/>
                <a:sym typeface="Monotype Sorts" pitchFamily="2" charset="2"/>
              </a:rPr>
              <a:t>E.g.</a:t>
            </a:r>
          </a:p>
          <a:p>
            <a:pPr lvl="2"/>
            <a:r>
              <a:rPr lang="en-US" sz="2300" i="1" dirty="0" smtClean="0">
                <a:latin typeface="Times New Roman" pitchFamily="18" charset="0"/>
                <a:cs typeface="Times New Roman" pitchFamily="18" charset="0"/>
                <a:sym typeface="Monotype Sorts" pitchFamily="2" charset="2"/>
              </a:rPr>
              <a:t> customer-name, </a:t>
            </a:r>
            <a:r>
              <a:rPr lang="en-US" sz="2300" i="1" dirty="0" smtClean="0">
                <a:latin typeface="Times New Roman" pitchFamily="18" charset="0"/>
                <a:cs typeface="Times New Roman" pitchFamily="18" charset="0"/>
              </a:rPr>
              <a:t>loan-number </a:t>
            </a:r>
            <a:r>
              <a:rPr lang="en-US" sz="2300" dirty="0" smtClean="0">
                <a:latin typeface="Times New Roman" pitchFamily="18" charset="0"/>
                <a:cs typeface="Times New Roman" pitchFamily="18" charset="0"/>
                <a:sym typeface="Symbol" pitchFamily="18" charset="2"/>
              </a:rPr>
              <a:t></a:t>
            </a:r>
            <a:r>
              <a:rPr lang="en-US" sz="2300" dirty="0" smtClean="0">
                <a:latin typeface="Times New Roman" pitchFamily="18" charset="0"/>
                <a:cs typeface="Times New Roman" pitchFamily="18" charset="0"/>
                <a:sym typeface="Monotype Sorts" pitchFamily="2" charset="2"/>
              </a:rPr>
              <a:t> </a:t>
            </a:r>
            <a:r>
              <a:rPr lang="en-US" sz="2300" i="1" dirty="0" smtClean="0">
                <a:latin typeface="Times New Roman" pitchFamily="18" charset="0"/>
                <a:cs typeface="Times New Roman" pitchFamily="18" charset="0"/>
                <a:sym typeface="Monotype Sorts" pitchFamily="2" charset="2"/>
              </a:rPr>
              <a:t>customer-name</a:t>
            </a:r>
          </a:p>
          <a:p>
            <a:pPr lvl="2"/>
            <a:r>
              <a:rPr lang="en-US" sz="2300" i="1" dirty="0" smtClean="0">
                <a:latin typeface="Times New Roman" pitchFamily="18" charset="0"/>
                <a:cs typeface="Times New Roman" pitchFamily="18" charset="0"/>
                <a:sym typeface="Monotype Sorts" pitchFamily="2" charset="2"/>
              </a:rPr>
              <a:t> customer-name </a:t>
            </a:r>
            <a:r>
              <a:rPr lang="en-US" sz="2300" dirty="0" smtClean="0">
                <a:latin typeface="Times New Roman" pitchFamily="18" charset="0"/>
                <a:cs typeface="Times New Roman" pitchFamily="18" charset="0"/>
                <a:sym typeface="Symbol" pitchFamily="18" charset="2"/>
              </a:rPr>
              <a:t></a:t>
            </a:r>
            <a:r>
              <a:rPr lang="en-US" sz="2300" dirty="0" smtClean="0">
                <a:latin typeface="Times New Roman" pitchFamily="18" charset="0"/>
                <a:cs typeface="Times New Roman" pitchFamily="18" charset="0"/>
                <a:sym typeface="Monotype Sorts" pitchFamily="2" charset="2"/>
              </a:rPr>
              <a:t> </a:t>
            </a:r>
            <a:r>
              <a:rPr lang="en-US" sz="2300" i="1" dirty="0" smtClean="0">
                <a:latin typeface="Times New Roman" pitchFamily="18" charset="0"/>
                <a:cs typeface="Times New Roman" pitchFamily="18" charset="0"/>
                <a:sym typeface="Monotype Sorts" pitchFamily="2" charset="2"/>
              </a:rPr>
              <a:t>customer-name</a:t>
            </a:r>
          </a:p>
          <a:p>
            <a:pPr lvl="1"/>
            <a:r>
              <a:rPr lang="en-US" sz="2300" dirty="0" smtClean="0">
                <a:latin typeface="Times New Roman" pitchFamily="18" charset="0"/>
                <a:cs typeface="Times New Roman" pitchFamily="18" charset="0"/>
                <a:sym typeface="Monotype Sorts" pitchFamily="2" charset="2"/>
              </a:rPr>
              <a:t>In general, </a:t>
            </a:r>
            <a:r>
              <a:rPr lang="en-US" sz="2300" dirty="0" smtClean="0">
                <a:latin typeface="Times New Roman" pitchFamily="18" charset="0"/>
                <a:cs typeface="Times New Roman" pitchFamily="18" charset="0"/>
                <a:sym typeface="Symbol" pitchFamily="18" charset="2"/>
              </a:rPr>
              <a:t> </a:t>
            </a:r>
            <a:r>
              <a:rPr lang="en-US" sz="2300" dirty="0" smtClean="0">
                <a:latin typeface="Times New Roman" pitchFamily="18" charset="0"/>
                <a:cs typeface="Times New Roman" pitchFamily="18" charset="0"/>
                <a:sym typeface="Monotype Sorts" pitchFamily="2" charset="2"/>
              </a:rPr>
              <a:t> </a:t>
            </a:r>
            <a:r>
              <a:rPr lang="en-US" sz="2300" i="1" dirty="0" smtClean="0">
                <a:latin typeface="Times New Roman" pitchFamily="18" charset="0"/>
                <a:cs typeface="Times New Roman" pitchFamily="18" charset="0"/>
                <a:sym typeface="Symbol" pitchFamily="18" charset="2"/>
              </a:rPr>
              <a:t> </a:t>
            </a:r>
            <a:r>
              <a:rPr lang="en-US" sz="2300" dirty="0" smtClean="0">
                <a:latin typeface="Times New Roman" pitchFamily="18" charset="0"/>
                <a:cs typeface="Times New Roman" pitchFamily="18" charset="0"/>
                <a:sym typeface="Symbol" pitchFamily="18" charset="2"/>
              </a:rPr>
              <a:t>is trivial if</a:t>
            </a:r>
            <a:r>
              <a:rPr lang="en-US" sz="2300" i="1" dirty="0" smtClean="0">
                <a:latin typeface="Times New Roman" pitchFamily="18" charset="0"/>
                <a:cs typeface="Times New Roman" pitchFamily="18" charset="0"/>
                <a:sym typeface="Symbol" pitchFamily="18" charset="2"/>
              </a:rPr>
              <a:t> </a:t>
            </a:r>
            <a:r>
              <a:rPr lang="en-US" sz="2300" dirty="0" smtClean="0">
                <a:latin typeface="Times New Roman" pitchFamily="18" charset="0"/>
                <a:cs typeface="Times New Roman" pitchFamily="18" charset="0"/>
                <a:sym typeface="Symbol" pitchFamily="18" charset="2"/>
              </a:rPr>
              <a:t>   </a:t>
            </a:r>
          </a:p>
          <a:p>
            <a:pPr lvl="1">
              <a:buFont typeface="Monotype Sorts" pitchFamily="2" charset="2"/>
              <a:buNone/>
            </a:pPr>
            <a:r>
              <a:rPr lang="en-US" sz="2300" i="1" dirty="0" smtClean="0">
                <a:latin typeface="Times New Roman" pitchFamily="18" charset="0"/>
                <a:cs typeface="Times New Roman" pitchFamily="18" charset="0"/>
                <a:sym typeface="Symbol" pitchFamily="18" charset="2"/>
              </a:rPr>
              <a:t/>
            </a:r>
            <a:br>
              <a:rPr lang="en-US" sz="2300" i="1" dirty="0" smtClean="0">
                <a:latin typeface="Times New Roman" pitchFamily="18" charset="0"/>
                <a:cs typeface="Times New Roman" pitchFamily="18" charset="0"/>
                <a:sym typeface="Symbol" pitchFamily="18" charset="2"/>
              </a:rPr>
            </a:br>
            <a:r>
              <a:rPr lang="en-US" sz="2300" i="1" dirty="0" smtClean="0">
                <a:latin typeface="Times New Roman" pitchFamily="18" charset="0"/>
                <a:cs typeface="Times New Roman" pitchFamily="18" charset="0"/>
                <a:sym typeface="Symbol" pitchFamily="18" charset="2"/>
              </a:rPr>
              <a:t> </a:t>
            </a:r>
          </a:p>
          <a:p>
            <a:endParaRPr lang="en-US" dirty="0" smtClean="0"/>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ubtitle 2"/>
          <p:cNvSpPr>
            <a:spLocks noGrp="1"/>
          </p:cNvSpPr>
          <p:nvPr>
            <p:ph type="subTitle" idx="1"/>
          </p:nvPr>
        </p:nvSpPr>
        <p:spPr>
          <a:xfrm>
            <a:off x="536575" y="431800"/>
            <a:ext cx="8158163" cy="5881688"/>
          </a:xfrm>
        </p:spPr>
        <p:txBody>
          <a:bodyPr>
            <a:normAutofit fontScale="62500" lnSpcReduction="20000"/>
          </a:bodyPr>
          <a:lstStyle/>
          <a:p>
            <a:pPr algn="just"/>
            <a:r>
              <a:rPr lang="en-US" sz="3600" dirty="0" smtClean="0">
                <a:solidFill>
                  <a:schemeClr val="tx1"/>
                </a:solidFill>
              </a:rPr>
              <a:t>Since by definition an FD is a relationship between an attribute "Y“ (dependent) and a determinant (1 or more other attributes) "X" such that for a given value of a determinant the value of the attribute is uniquely defined. </a:t>
            </a:r>
          </a:p>
          <a:p>
            <a:pPr algn="just"/>
            <a:r>
              <a:rPr lang="en-US" sz="3600" dirty="0" smtClean="0">
                <a:solidFill>
                  <a:schemeClr val="tx1"/>
                </a:solidFill>
              </a:rPr>
              <a:t>X is a determinant</a:t>
            </a:r>
          </a:p>
          <a:p>
            <a:pPr algn="just"/>
            <a:r>
              <a:rPr lang="en-US" sz="3600" dirty="0" smtClean="0">
                <a:solidFill>
                  <a:schemeClr val="tx1"/>
                </a:solidFill>
              </a:rPr>
              <a:t>X determines Y</a:t>
            </a:r>
          </a:p>
          <a:p>
            <a:pPr algn="just"/>
            <a:r>
              <a:rPr lang="en-US" sz="3600" dirty="0" smtClean="0">
                <a:solidFill>
                  <a:schemeClr val="tx1"/>
                </a:solidFill>
              </a:rPr>
              <a:t>Or “Y is functionally dependent on X”</a:t>
            </a:r>
          </a:p>
          <a:p>
            <a:pPr algn="just"/>
            <a:r>
              <a:rPr lang="en-US" sz="3600" dirty="0" smtClean="0">
                <a:solidFill>
                  <a:schemeClr val="tx1"/>
                </a:solidFill>
              </a:rPr>
              <a:t>Which is denoted as “X → Y”</a:t>
            </a:r>
          </a:p>
          <a:p>
            <a:pPr algn="just"/>
            <a:r>
              <a:rPr lang="en-US" sz="3600" dirty="0" smtClean="0">
                <a:solidFill>
                  <a:schemeClr val="tx1"/>
                </a:solidFill>
              </a:rPr>
              <a:t>Then X →Y is trivial if Y </a:t>
            </a:r>
            <a:r>
              <a:rPr lang="en-US" sz="3600" dirty="0" smtClean="0">
                <a:solidFill>
                  <a:schemeClr val="tx1"/>
                </a:solidFill>
                <a:sym typeface="Symbol" pitchFamily="18" charset="2"/>
              </a:rPr>
              <a:t>  </a:t>
            </a:r>
            <a:r>
              <a:rPr lang="en-US" sz="3600" dirty="0" smtClean="0">
                <a:solidFill>
                  <a:schemeClr val="tx1"/>
                </a:solidFill>
              </a:rPr>
              <a:t> X</a:t>
            </a:r>
          </a:p>
          <a:p>
            <a:pPr algn="l"/>
            <a:r>
              <a:rPr lang="en-US" sz="3600" dirty="0" smtClean="0">
                <a:solidFill>
                  <a:schemeClr val="tx1"/>
                </a:solidFill>
              </a:rPr>
              <a:t>Trivial Functional Dependency</a:t>
            </a:r>
            <a:br>
              <a:rPr lang="en-US" sz="3600" dirty="0" smtClean="0">
                <a:solidFill>
                  <a:schemeClr val="tx1"/>
                </a:solidFill>
              </a:rPr>
            </a:br>
            <a:r>
              <a:rPr lang="en-US" sz="3600" dirty="0" smtClean="0">
                <a:solidFill>
                  <a:schemeClr val="tx1"/>
                </a:solidFill>
              </a:rPr>
              <a:t>The FD X→Y is trivial if set {Y} is a subset of set {X}</a:t>
            </a:r>
            <a:br>
              <a:rPr lang="en-US" sz="3600" dirty="0" smtClean="0">
                <a:solidFill>
                  <a:schemeClr val="tx1"/>
                </a:solidFill>
              </a:rPr>
            </a:br>
            <a:r>
              <a:rPr lang="en-US" sz="3600" dirty="0" smtClean="0">
                <a:solidFill>
                  <a:schemeClr val="tx1"/>
                </a:solidFill>
              </a:rPr>
              <a:t>Examples: If A and B are attributes of R,</a:t>
            </a:r>
            <a:br>
              <a:rPr lang="en-US" sz="3600" dirty="0" smtClean="0">
                <a:solidFill>
                  <a:schemeClr val="tx1"/>
                </a:solidFill>
              </a:rPr>
            </a:br>
            <a:r>
              <a:rPr lang="en-US" sz="3600" dirty="0" smtClean="0">
                <a:solidFill>
                  <a:schemeClr val="tx1"/>
                </a:solidFill>
              </a:rPr>
              <a:t>{A}→{A}</a:t>
            </a:r>
            <a:br>
              <a:rPr lang="en-US" sz="3600" dirty="0" smtClean="0">
                <a:solidFill>
                  <a:schemeClr val="tx1"/>
                </a:solidFill>
              </a:rPr>
            </a:br>
            <a:r>
              <a:rPr lang="en-US" sz="3600" dirty="0" smtClean="0">
                <a:solidFill>
                  <a:schemeClr val="tx1"/>
                </a:solidFill>
              </a:rPr>
              <a:t>{A,B} →{A}</a:t>
            </a:r>
            <a:br>
              <a:rPr lang="en-US" sz="3600" dirty="0" smtClean="0">
                <a:solidFill>
                  <a:schemeClr val="tx1"/>
                </a:solidFill>
              </a:rPr>
            </a:br>
            <a:r>
              <a:rPr lang="en-US" sz="3600" dirty="0" smtClean="0">
                <a:solidFill>
                  <a:schemeClr val="tx1"/>
                </a:solidFill>
              </a:rPr>
              <a:t>{A,B} →{B}</a:t>
            </a:r>
            <a:br>
              <a:rPr lang="en-US" sz="3600" dirty="0" smtClean="0">
                <a:solidFill>
                  <a:schemeClr val="tx1"/>
                </a:solidFill>
              </a:rPr>
            </a:br>
            <a:r>
              <a:rPr lang="en-US" sz="3600" dirty="0" smtClean="0">
                <a:solidFill>
                  <a:schemeClr val="tx1"/>
                </a:solidFill>
              </a:rPr>
              <a:t>{A,B} →{A,B}</a:t>
            </a:r>
            <a:br>
              <a:rPr lang="en-US" sz="3600" dirty="0" smtClean="0">
                <a:solidFill>
                  <a:schemeClr val="tx1"/>
                </a:solidFill>
              </a:rPr>
            </a:br>
            <a:r>
              <a:rPr lang="en-US" sz="3600" dirty="0" smtClean="0">
                <a:solidFill>
                  <a:schemeClr val="tx1"/>
                </a:solidFill>
              </a:rPr>
              <a:t>are all trivial FDs and will not contribute to the evaluation of normalization.</a:t>
            </a:r>
            <a:r>
              <a:rPr lang="en-US" dirty="0" smtClean="0"/>
              <a:t/>
            </a:r>
            <a:br>
              <a:rPr lang="en-US" dirty="0" smtClean="0"/>
            </a:br>
            <a:endParaRPr lang="en-US" dirty="0" smtClean="0"/>
          </a:p>
          <a:p>
            <a:endParaRPr lang="en-US" dirty="0" smtClean="0"/>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228600" y="381000"/>
            <a:ext cx="8610600" cy="5909310"/>
          </a:xfrm>
          <a:prstGeom prst="rect">
            <a:avLst/>
          </a:prstGeom>
        </p:spPr>
        <p:txBody>
          <a:bodyPr wrap="square">
            <a:spAutoFit/>
          </a:bodyPr>
          <a:lstStyle/>
          <a:p>
            <a:pPr fontAlgn="base"/>
            <a:r>
              <a:rPr lang="en-US" b="1" u="sng" dirty="0" smtClean="0">
                <a:latin typeface="Times New Roman" pitchFamily="18" charset="0"/>
                <a:cs typeface="Times New Roman" pitchFamily="18" charset="0"/>
              </a:rPr>
              <a:t>Rules for Functional Dependency-</a:t>
            </a:r>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p>
          <a:p>
            <a:pPr fontAlgn="base"/>
            <a:r>
              <a:rPr lang="en-US" b="1" u="sng" dirty="0" smtClean="0">
                <a:latin typeface="Times New Roman" pitchFamily="18" charset="0"/>
                <a:cs typeface="Times New Roman" pitchFamily="18" charset="0"/>
              </a:rPr>
              <a:t>Rule-01:</a:t>
            </a:r>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A functional dependency X → Y will always hold if all the values of X are unique (different) irrespective of the values of Y.</a:t>
            </a:r>
          </a:p>
          <a:p>
            <a:pPr fontAlgn="base"/>
            <a:endParaRPr lang="en-US" dirty="0" smtClean="0">
              <a:latin typeface="Times New Roman" pitchFamily="18" charset="0"/>
              <a:cs typeface="Times New Roman" pitchFamily="18" charset="0"/>
            </a:endParaRPr>
          </a:p>
          <a:p>
            <a:pPr fontAlgn="base"/>
            <a:r>
              <a:rPr lang="en-US" b="1" u="sng" dirty="0" smtClean="0">
                <a:latin typeface="Times New Roman" pitchFamily="18" charset="0"/>
                <a:cs typeface="Times New Roman" pitchFamily="18" charset="0"/>
              </a:rPr>
              <a:t>Rule-02:</a:t>
            </a:r>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A functional dependency X → Y will always hold if all the values of Y are same irrespective of the values of X.</a:t>
            </a:r>
          </a:p>
          <a:p>
            <a:pPr fontAlgn="base"/>
            <a:endParaRPr lang="en-US" dirty="0" smtClean="0">
              <a:latin typeface="Times New Roman" pitchFamily="18" charset="0"/>
              <a:cs typeface="Times New Roman" pitchFamily="18" charset="0"/>
            </a:endParaRPr>
          </a:p>
          <a:p>
            <a:pPr fontAlgn="base"/>
            <a:r>
              <a:rPr lang="en-US" b="1" u="sng" dirty="0" smtClean="0">
                <a:latin typeface="Times New Roman" pitchFamily="18" charset="0"/>
                <a:cs typeface="Times New Roman" pitchFamily="18" charset="0"/>
              </a:rPr>
              <a:t>Rule-03:</a:t>
            </a:r>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For a functional dependency X → Y to hold, if two </a:t>
            </a:r>
            <a:r>
              <a:rPr lang="en-US" dirty="0" err="1" smtClean="0">
                <a:latin typeface="Times New Roman" pitchFamily="18" charset="0"/>
                <a:cs typeface="Times New Roman" pitchFamily="18" charset="0"/>
              </a:rPr>
              <a:t>tuples</a:t>
            </a:r>
            <a:r>
              <a:rPr lang="en-US" dirty="0" smtClean="0">
                <a:latin typeface="Times New Roman" pitchFamily="18" charset="0"/>
                <a:cs typeface="Times New Roman" pitchFamily="18" charset="0"/>
              </a:rPr>
              <a:t> in the table agree on the value of attribute X, then they must also agree on the value of attribute Y.</a:t>
            </a:r>
          </a:p>
          <a:p>
            <a:pPr fontAlgn="base"/>
            <a:endParaRPr lang="en-US" b="1" u="sng" dirty="0" smtClean="0">
              <a:latin typeface="Times New Roman" pitchFamily="18" charset="0"/>
              <a:cs typeface="Times New Roman" pitchFamily="18" charset="0"/>
            </a:endParaRPr>
          </a:p>
          <a:p>
            <a:pPr fontAlgn="base"/>
            <a:r>
              <a:rPr lang="en-US" b="1" u="sng" dirty="0" smtClean="0">
                <a:latin typeface="Times New Roman" pitchFamily="18" charset="0"/>
                <a:cs typeface="Times New Roman" pitchFamily="18" charset="0"/>
              </a:rPr>
              <a:t>Rule-04:</a:t>
            </a:r>
            <a:endParaRPr lang="en-US" b="1"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p>
          <a:p>
            <a:pPr fontAlgn="base"/>
            <a:r>
              <a:rPr lang="en-US" dirty="0" smtClean="0">
                <a:latin typeface="Times New Roman" pitchFamily="18" charset="0"/>
                <a:cs typeface="Times New Roman" pitchFamily="18" charset="0"/>
              </a:rPr>
              <a:t>For a functional dependency X → Y, violation will occur only when for two or more same values of X, the corresponding Y values are different.</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txBox="1">
            <a:spLocks noChangeArrowheads="1"/>
          </p:cNvSpPr>
          <p:nvPr/>
        </p:nvSpPr>
        <p:spPr>
          <a:xfrm>
            <a:off x="381000" y="1524000"/>
            <a:ext cx="8001000" cy="1600200"/>
          </a:xfrm>
          <a:prstGeom prst="rect">
            <a:avLst/>
          </a:prstGeom>
        </p:spPr>
        <p:txBody>
          <a:bodyPr/>
          <a:lstStyle/>
          <a:p>
            <a:pPr marL="609600" marR="0" lvl="0" indent="-609600" algn="just" defTabSz="914400" rtl="0" eaLnBrk="1" fontAlgn="auto" latinLnBrk="0" hangingPunct="1">
              <a:lnSpc>
                <a:spcPct val="100000"/>
              </a:lnSpc>
              <a:spcBef>
                <a:spcPct val="20000"/>
              </a:spcBef>
              <a:spcAft>
                <a:spcPts val="0"/>
              </a:spcAft>
              <a:buClrTx/>
              <a:buSzTx/>
              <a:tabLst/>
              <a:defRPr/>
            </a:pPr>
            <a:r>
              <a:rPr kumimoji="0" lang="en-US" sz="4000" b="0"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Examples 1</a:t>
            </a:r>
          </a:p>
          <a:p>
            <a:pPr marL="609600" marR="0" lvl="0" indent="-609600" algn="just"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endParaRPr>
          </a:p>
        </p:txBody>
      </p:sp>
      <p:grpSp>
        <p:nvGrpSpPr>
          <p:cNvPr id="5" name="Group 166"/>
          <p:cNvGrpSpPr>
            <a:grpSpLocks/>
          </p:cNvGrpSpPr>
          <p:nvPr/>
        </p:nvGrpSpPr>
        <p:grpSpPr bwMode="auto">
          <a:xfrm>
            <a:off x="542925" y="4267200"/>
            <a:ext cx="1063625" cy="381000"/>
            <a:chOff x="0" y="0"/>
            <a:chExt cx="627" cy="480"/>
          </a:xfrm>
        </p:grpSpPr>
        <p:sp>
          <p:nvSpPr>
            <p:cNvPr id="6" name="Rectangle 167"/>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7" name="Rectangle 168"/>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8" name="Group 169"/>
          <p:cNvGrpSpPr>
            <a:grpSpLocks/>
          </p:cNvGrpSpPr>
          <p:nvPr/>
        </p:nvGrpSpPr>
        <p:grpSpPr bwMode="auto">
          <a:xfrm>
            <a:off x="1606550" y="4267200"/>
            <a:ext cx="881063" cy="381000"/>
            <a:chOff x="627" y="0"/>
            <a:chExt cx="598" cy="480"/>
          </a:xfrm>
        </p:grpSpPr>
        <p:sp>
          <p:nvSpPr>
            <p:cNvPr id="9" name="Rectangle 170"/>
            <p:cNvSpPr>
              <a:spLocks noChangeArrowheads="1"/>
            </p:cNvSpPr>
            <p:nvPr/>
          </p:nvSpPr>
          <p:spPr bwMode="auto">
            <a:xfrm>
              <a:off x="65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10" name="Rectangle 171"/>
            <p:cNvSpPr>
              <a:spLocks noChangeArrowheads="1"/>
            </p:cNvSpPr>
            <p:nvPr/>
          </p:nvSpPr>
          <p:spPr bwMode="auto">
            <a:xfrm>
              <a:off x="627" y="0"/>
              <a:ext cx="598" cy="480"/>
            </a:xfrm>
            <a:prstGeom prst="rect">
              <a:avLst/>
            </a:prstGeom>
            <a:noFill/>
            <a:ln w="7">
              <a:solidFill>
                <a:srgbClr val="A0A0A0"/>
              </a:solidFill>
              <a:miter lim="800000"/>
              <a:headEnd/>
              <a:tailEnd/>
            </a:ln>
            <a:effectLst/>
          </p:spPr>
          <p:txBody>
            <a:bodyPr/>
            <a:lstStyle/>
            <a:p>
              <a:endParaRPr lang="en-US"/>
            </a:p>
          </p:txBody>
        </p:sp>
      </p:grpSp>
      <p:grpSp>
        <p:nvGrpSpPr>
          <p:cNvPr id="11" name="Group 178"/>
          <p:cNvGrpSpPr>
            <a:grpSpLocks/>
          </p:cNvGrpSpPr>
          <p:nvPr/>
        </p:nvGrpSpPr>
        <p:grpSpPr bwMode="auto">
          <a:xfrm>
            <a:off x="2484438" y="4267200"/>
            <a:ext cx="706437" cy="381000"/>
            <a:chOff x="4381" y="0"/>
            <a:chExt cx="382" cy="480"/>
          </a:xfrm>
        </p:grpSpPr>
        <p:sp>
          <p:nvSpPr>
            <p:cNvPr id="12" name="Rectangle 179"/>
            <p:cNvSpPr>
              <a:spLocks noChangeArrowheads="1"/>
            </p:cNvSpPr>
            <p:nvPr/>
          </p:nvSpPr>
          <p:spPr bwMode="auto">
            <a:xfrm>
              <a:off x="4410" y="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13" name="Rectangle 180"/>
            <p:cNvSpPr>
              <a:spLocks noChangeArrowheads="1"/>
            </p:cNvSpPr>
            <p:nvPr/>
          </p:nvSpPr>
          <p:spPr bwMode="auto">
            <a:xfrm>
              <a:off x="4381" y="0"/>
              <a:ext cx="382" cy="480"/>
            </a:xfrm>
            <a:prstGeom prst="rect">
              <a:avLst/>
            </a:prstGeom>
            <a:noFill/>
            <a:ln w="7">
              <a:solidFill>
                <a:srgbClr val="A0A0A0"/>
              </a:solidFill>
              <a:miter lim="800000"/>
              <a:headEnd/>
              <a:tailEnd/>
            </a:ln>
            <a:effectLst/>
          </p:spPr>
          <p:txBody>
            <a:bodyPr/>
            <a:lstStyle/>
            <a:p>
              <a:endParaRPr lang="en-US"/>
            </a:p>
          </p:txBody>
        </p:sp>
      </p:grpSp>
      <p:grpSp>
        <p:nvGrpSpPr>
          <p:cNvPr id="14" name="Group 181"/>
          <p:cNvGrpSpPr>
            <a:grpSpLocks/>
          </p:cNvGrpSpPr>
          <p:nvPr/>
        </p:nvGrpSpPr>
        <p:grpSpPr bwMode="auto">
          <a:xfrm>
            <a:off x="542925" y="4648200"/>
            <a:ext cx="1063625" cy="381000"/>
            <a:chOff x="0" y="1440"/>
            <a:chExt cx="627" cy="480"/>
          </a:xfrm>
        </p:grpSpPr>
        <p:sp>
          <p:nvSpPr>
            <p:cNvPr id="15" name="Rectangle 182"/>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16" name="Rectangle 183"/>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17" name="Group 184"/>
          <p:cNvGrpSpPr>
            <a:grpSpLocks/>
          </p:cNvGrpSpPr>
          <p:nvPr/>
        </p:nvGrpSpPr>
        <p:grpSpPr bwMode="auto">
          <a:xfrm>
            <a:off x="1606550" y="4648200"/>
            <a:ext cx="881063" cy="381000"/>
            <a:chOff x="627" y="1440"/>
            <a:chExt cx="598" cy="480"/>
          </a:xfrm>
        </p:grpSpPr>
        <p:sp>
          <p:nvSpPr>
            <p:cNvPr id="18" name="Rectangle 185"/>
            <p:cNvSpPr>
              <a:spLocks noChangeArrowheads="1"/>
            </p:cNvSpPr>
            <p:nvPr/>
          </p:nvSpPr>
          <p:spPr bwMode="auto">
            <a:xfrm>
              <a:off x="65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19" name="Rectangle 186"/>
            <p:cNvSpPr>
              <a:spLocks noChangeArrowheads="1"/>
            </p:cNvSpPr>
            <p:nvPr/>
          </p:nvSpPr>
          <p:spPr bwMode="auto">
            <a:xfrm>
              <a:off x="627" y="1440"/>
              <a:ext cx="598" cy="480"/>
            </a:xfrm>
            <a:prstGeom prst="rect">
              <a:avLst/>
            </a:prstGeom>
            <a:noFill/>
            <a:ln w="7">
              <a:solidFill>
                <a:srgbClr val="A0A0A0"/>
              </a:solidFill>
              <a:miter lim="800000"/>
              <a:headEnd/>
              <a:tailEnd/>
            </a:ln>
            <a:effectLst/>
          </p:spPr>
          <p:txBody>
            <a:bodyPr/>
            <a:lstStyle/>
            <a:p>
              <a:endParaRPr lang="en-US"/>
            </a:p>
          </p:txBody>
        </p:sp>
      </p:grpSp>
      <p:grpSp>
        <p:nvGrpSpPr>
          <p:cNvPr id="20" name="Group 193"/>
          <p:cNvGrpSpPr>
            <a:grpSpLocks/>
          </p:cNvGrpSpPr>
          <p:nvPr/>
        </p:nvGrpSpPr>
        <p:grpSpPr bwMode="auto">
          <a:xfrm>
            <a:off x="2484438" y="4648200"/>
            <a:ext cx="706437" cy="381000"/>
            <a:chOff x="4381" y="1440"/>
            <a:chExt cx="382" cy="480"/>
          </a:xfrm>
        </p:grpSpPr>
        <p:sp>
          <p:nvSpPr>
            <p:cNvPr id="21" name="Rectangle 194"/>
            <p:cNvSpPr>
              <a:spLocks noChangeArrowheads="1"/>
            </p:cNvSpPr>
            <p:nvPr/>
          </p:nvSpPr>
          <p:spPr bwMode="auto">
            <a:xfrm>
              <a:off x="4410" y="144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22" name="Rectangle 195"/>
            <p:cNvSpPr>
              <a:spLocks noChangeArrowheads="1"/>
            </p:cNvSpPr>
            <p:nvPr/>
          </p:nvSpPr>
          <p:spPr bwMode="auto">
            <a:xfrm>
              <a:off x="4381" y="1440"/>
              <a:ext cx="382" cy="480"/>
            </a:xfrm>
            <a:prstGeom prst="rect">
              <a:avLst/>
            </a:prstGeom>
            <a:noFill/>
            <a:ln w="7">
              <a:solidFill>
                <a:srgbClr val="A0A0A0"/>
              </a:solidFill>
              <a:miter lim="800000"/>
              <a:headEnd/>
              <a:tailEnd/>
            </a:ln>
            <a:effectLst/>
          </p:spPr>
          <p:txBody>
            <a:bodyPr/>
            <a:lstStyle/>
            <a:p>
              <a:endParaRPr lang="en-US"/>
            </a:p>
          </p:txBody>
        </p:sp>
      </p:grpSp>
      <p:grpSp>
        <p:nvGrpSpPr>
          <p:cNvPr id="23" name="Group 196"/>
          <p:cNvGrpSpPr>
            <a:grpSpLocks/>
          </p:cNvGrpSpPr>
          <p:nvPr/>
        </p:nvGrpSpPr>
        <p:grpSpPr bwMode="auto">
          <a:xfrm>
            <a:off x="542925" y="5029200"/>
            <a:ext cx="1063625" cy="381000"/>
            <a:chOff x="0" y="2400"/>
            <a:chExt cx="627" cy="480"/>
          </a:xfrm>
        </p:grpSpPr>
        <p:sp>
          <p:nvSpPr>
            <p:cNvPr id="24" name="Rectangle 197"/>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25" name="Rectangle 198"/>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6" name="Group 199"/>
          <p:cNvGrpSpPr>
            <a:grpSpLocks/>
          </p:cNvGrpSpPr>
          <p:nvPr/>
        </p:nvGrpSpPr>
        <p:grpSpPr bwMode="auto">
          <a:xfrm>
            <a:off x="1606550" y="5029200"/>
            <a:ext cx="881063" cy="381000"/>
            <a:chOff x="627" y="2400"/>
            <a:chExt cx="598" cy="480"/>
          </a:xfrm>
        </p:grpSpPr>
        <p:sp>
          <p:nvSpPr>
            <p:cNvPr id="27" name="Rectangle 200"/>
            <p:cNvSpPr>
              <a:spLocks noChangeArrowheads="1"/>
            </p:cNvSpPr>
            <p:nvPr/>
          </p:nvSpPr>
          <p:spPr bwMode="auto">
            <a:xfrm>
              <a:off x="65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28" name="Rectangle 201"/>
            <p:cNvSpPr>
              <a:spLocks noChangeArrowheads="1"/>
            </p:cNvSpPr>
            <p:nvPr/>
          </p:nvSpPr>
          <p:spPr bwMode="auto">
            <a:xfrm>
              <a:off x="627" y="2400"/>
              <a:ext cx="598" cy="480"/>
            </a:xfrm>
            <a:prstGeom prst="rect">
              <a:avLst/>
            </a:prstGeom>
            <a:noFill/>
            <a:ln w="7">
              <a:solidFill>
                <a:srgbClr val="A0A0A0"/>
              </a:solidFill>
              <a:miter lim="800000"/>
              <a:headEnd/>
              <a:tailEnd/>
            </a:ln>
            <a:effectLst/>
          </p:spPr>
          <p:txBody>
            <a:bodyPr/>
            <a:lstStyle/>
            <a:p>
              <a:endParaRPr lang="en-US"/>
            </a:p>
          </p:txBody>
        </p:sp>
      </p:grpSp>
      <p:grpSp>
        <p:nvGrpSpPr>
          <p:cNvPr id="29" name="Group 208"/>
          <p:cNvGrpSpPr>
            <a:grpSpLocks/>
          </p:cNvGrpSpPr>
          <p:nvPr/>
        </p:nvGrpSpPr>
        <p:grpSpPr bwMode="auto">
          <a:xfrm>
            <a:off x="2484438" y="5029200"/>
            <a:ext cx="706437" cy="381000"/>
            <a:chOff x="4381" y="2400"/>
            <a:chExt cx="382" cy="480"/>
          </a:xfrm>
        </p:grpSpPr>
        <p:sp>
          <p:nvSpPr>
            <p:cNvPr id="30" name="Rectangle 209"/>
            <p:cNvSpPr>
              <a:spLocks noChangeArrowheads="1"/>
            </p:cNvSpPr>
            <p:nvPr/>
          </p:nvSpPr>
          <p:spPr bwMode="auto">
            <a:xfrm>
              <a:off x="4410" y="240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31" name="Rectangle 210"/>
            <p:cNvSpPr>
              <a:spLocks noChangeArrowheads="1"/>
            </p:cNvSpPr>
            <p:nvPr/>
          </p:nvSpPr>
          <p:spPr bwMode="auto">
            <a:xfrm>
              <a:off x="4381" y="2400"/>
              <a:ext cx="382" cy="480"/>
            </a:xfrm>
            <a:prstGeom prst="rect">
              <a:avLst/>
            </a:prstGeom>
            <a:noFill/>
            <a:ln w="7">
              <a:solidFill>
                <a:srgbClr val="A0A0A0"/>
              </a:solidFill>
              <a:miter lim="800000"/>
              <a:headEnd/>
              <a:tailEnd/>
            </a:ln>
            <a:effectLst/>
          </p:spPr>
          <p:txBody>
            <a:bodyPr/>
            <a:lstStyle/>
            <a:p>
              <a:endParaRPr lang="en-US"/>
            </a:p>
          </p:txBody>
        </p:sp>
      </p:grpSp>
      <p:grpSp>
        <p:nvGrpSpPr>
          <p:cNvPr id="32" name="Group 211"/>
          <p:cNvGrpSpPr>
            <a:grpSpLocks/>
          </p:cNvGrpSpPr>
          <p:nvPr/>
        </p:nvGrpSpPr>
        <p:grpSpPr bwMode="auto">
          <a:xfrm>
            <a:off x="542925" y="5410200"/>
            <a:ext cx="1063625" cy="381000"/>
            <a:chOff x="0" y="2880"/>
            <a:chExt cx="627" cy="480"/>
          </a:xfrm>
        </p:grpSpPr>
        <p:sp>
          <p:nvSpPr>
            <p:cNvPr id="33" name="Rectangle 212"/>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34" name="Rectangle 213"/>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35" name="Group 214"/>
          <p:cNvGrpSpPr>
            <a:grpSpLocks/>
          </p:cNvGrpSpPr>
          <p:nvPr/>
        </p:nvGrpSpPr>
        <p:grpSpPr bwMode="auto">
          <a:xfrm>
            <a:off x="1606550" y="5410200"/>
            <a:ext cx="881063" cy="381000"/>
            <a:chOff x="627" y="2880"/>
            <a:chExt cx="598" cy="480"/>
          </a:xfrm>
        </p:grpSpPr>
        <p:sp>
          <p:nvSpPr>
            <p:cNvPr id="36" name="Rectangle 215"/>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37" name="Rectangle 216"/>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38" name="Group 223"/>
          <p:cNvGrpSpPr>
            <a:grpSpLocks/>
          </p:cNvGrpSpPr>
          <p:nvPr/>
        </p:nvGrpSpPr>
        <p:grpSpPr bwMode="auto">
          <a:xfrm>
            <a:off x="2484438" y="5410200"/>
            <a:ext cx="706437" cy="381000"/>
            <a:chOff x="4381" y="2880"/>
            <a:chExt cx="382" cy="480"/>
          </a:xfrm>
        </p:grpSpPr>
        <p:sp>
          <p:nvSpPr>
            <p:cNvPr id="39" name="Rectangle 224"/>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40" name="Rectangle 225"/>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grpSp>
        <p:nvGrpSpPr>
          <p:cNvPr id="41" name="Group 226"/>
          <p:cNvGrpSpPr>
            <a:grpSpLocks/>
          </p:cNvGrpSpPr>
          <p:nvPr/>
        </p:nvGrpSpPr>
        <p:grpSpPr bwMode="auto">
          <a:xfrm>
            <a:off x="539750" y="3886200"/>
            <a:ext cx="1063625" cy="381000"/>
            <a:chOff x="0" y="2880"/>
            <a:chExt cx="627" cy="480"/>
          </a:xfrm>
        </p:grpSpPr>
        <p:sp>
          <p:nvSpPr>
            <p:cNvPr id="42" name="Rectangle 227"/>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43" name="Rectangle 228"/>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44" name="Group 229"/>
          <p:cNvGrpSpPr>
            <a:grpSpLocks/>
          </p:cNvGrpSpPr>
          <p:nvPr/>
        </p:nvGrpSpPr>
        <p:grpSpPr bwMode="auto">
          <a:xfrm>
            <a:off x="1603375" y="3886200"/>
            <a:ext cx="881063" cy="381000"/>
            <a:chOff x="627" y="2880"/>
            <a:chExt cx="598" cy="480"/>
          </a:xfrm>
        </p:grpSpPr>
        <p:sp>
          <p:nvSpPr>
            <p:cNvPr id="45" name="Rectangle 230"/>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46" name="Rectangle 231"/>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47" name="Group 238"/>
          <p:cNvGrpSpPr>
            <a:grpSpLocks/>
          </p:cNvGrpSpPr>
          <p:nvPr/>
        </p:nvGrpSpPr>
        <p:grpSpPr bwMode="auto">
          <a:xfrm>
            <a:off x="2482850" y="3886200"/>
            <a:ext cx="706438" cy="381000"/>
            <a:chOff x="4381" y="2880"/>
            <a:chExt cx="382" cy="480"/>
          </a:xfrm>
        </p:grpSpPr>
        <p:sp>
          <p:nvSpPr>
            <p:cNvPr id="48" name="Rectangle 239"/>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49" name="Rectangle 240"/>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sp>
        <p:nvSpPr>
          <p:cNvPr id="50" name="Rectangle 241"/>
          <p:cNvSpPr>
            <a:spLocks noChangeArrowheads="1"/>
          </p:cNvSpPr>
          <p:nvPr/>
        </p:nvSpPr>
        <p:spPr bwMode="auto">
          <a:xfrm>
            <a:off x="3429000" y="3810000"/>
            <a:ext cx="5334000" cy="2133600"/>
          </a:xfrm>
          <a:prstGeom prst="rect">
            <a:avLst/>
          </a:prstGeom>
          <a:noFill/>
          <a:ln w="9525">
            <a:noFill/>
            <a:miter lim="800000"/>
            <a:headEnd/>
            <a:tailEnd/>
          </a:ln>
          <a:effectLst/>
        </p:spPr>
        <p:txBody>
          <a:bodyPr/>
          <a:lstStyle/>
          <a:p>
            <a:pPr marL="609600" indent="-609600" algn="just"/>
            <a:r>
              <a:rPr lang="en-US" sz="2000">
                <a:solidFill>
                  <a:schemeClr val="tx1"/>
                </a:solidFill>
                <a:latin typeface="Arial Unicode MS" pitchFamily="34" charset="-128"/>
                <a:cs typeface="Times New Roman" pitchFamily="18" charset="0"/>
              </a:rPr>
              <a:t>Table Scheme: {ISBN, Title, Price}</a:t>
            </a:r>
          </a:p>
          <a:p>
            <a:pPr marL="609600" indent="-609600" algn="just"/>
            <a:r>
              <a:rPr lang="en-US" sz="2000">
                <a:solidFill>
                  <a:schemeClr val="tx1"/>
                </a:solidFill>
                <a:latin typeface="Arial Unicode MS" pitchFamily="34" charset="-128"/>
                <a:cs typeface="Times New Roman" pitchFamily="18" charset="0"/>
              </a:rPr>
              <a:t>Functional Dependencies: {ISBN} </a:t>
            </a:r>
            <a:r>
              <a:rPr lang="en-US" sz="2000">
                <a:solidFill>
                  <a:schemeClr val="tx1"/>
                </a:solidFill>
                <a:latin typeface="Arial Unicode MS" pitchFamily="34" charset="-128"/>
                <a:cs typeface="Times New Roman" pitchFamily="18" charset="0"/>
                <a:sym typeface="Wingdings" pitchFamily="2" charset="2"/>
              </a:rPr>
              <a:t> {Title}</a:t>
            </a:r>
          </a:p>
          <a:p>
            <a:pPr marL="609600" indent="-609600" algn="just"/>
            <a:r>
              <a:rPr lang="en-US" sz="2000">
                <a:solidFill>
                  <a:schemeClr val="tx1"/>
                </a:solidFill>
                <a:latin typeface="Arial Unicode MS" pitchFamily="34" charset="-128"/>
                <a:cs typeface="Times New Roman" pitchFamily="18" charset="0"/>
                <a:sym typeface="Wingdings" pitchFamily="2" charset="2"/>
              </a:rPr>
              <a:t>				    {ISBN}  {Price}</a:t>
            </a:r>
            <a:endParaRPr lang="en-US" sz="2000">
              <a:solidFill>
                <a:schemeClr val="tx1"/>
              </a:solidFill>
              <a:latin typeface="Arial Unicode MS" pitchFamily="34" charset="-128"/>
              <a:cs typeface="Times New Roman" pitchFamily="18" charset="0"/>
            </a:endParaRPr>
          </a:p>
        </p:txBody>
      </p:sp>
      <p:sp>
        <p:nvSpPr>
          <p:cNvPr id="51" name="Rectangle 50"/>
          <p:cNvSpPr>
            <a:spLocks noChangeArrowheads="1"/>
          </p:cNvSpPr>
          <p:nvPr/>
        </p:nvSpPr>
        <p:spPr bwMode="auto">
          <a:xfrm>
            <a:off x="457200" y="381000"/>
            <a:ext cx="7772400" cy="1143000"/>
          </a:xfrm>
          <a:prstGeom prst="rect">
            <a:avLst/>
          </a:prstGeom>
          <a:noFill/>
          <a:ln w="9525">
            <a:noFill/>
            <a:miter lim="800000"/>
            <a:headEnd/>
            <a:tailEnd/>
          </a:ln>
          <a:effectLst/>
        </p:spPr>
        <p:txBody>
          <a:bodyPr anchor="ctr"/>
          <a:lstStyle/>
          <a:p>
            <a:pPr algn="ctr">
              <a:spcBef>
                <a:spcPct val="0"/>
              </a:spcBef>
            </a:pPr>
            <a:r>
              <a:rPr lang="en-US" sz="4400" dirty="0">
                <a:solidFill>
                  <a:srgbClr val="CC0000"/>
                </a:solidFill>
                <a:latin typeface="Arial-BoldMT"/>
              </a:rPr>
              <a:t>Functional Dependencies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pPr>
              <a:defRPr/>
            </a:pPr>
            <a:r>
              <a:rPr lang="en-US" sz="3200" b="1" dirty="0" smtClean="0"/>
              <a:t>Why Normalize Tables/Objective</a:t>
            </a:r>
          </a:p>
        </p:txBody>
      </p:sp>
      <p:sp>
        <p:nvSpPr>
          <p:cNvPr id="7171" name="Rectangle 3"/>
          <p:cNvSpPr>
            <a:spLocks noGrp="1" noChangeArrowheads="1"/>
          </p:cNvSpPr>
          <p:nvPr>
            <p:ph type="body" idx="1"/>
          </p:nvPr>
        </p:nvSpPr>
        <p:spPr>
          <a:xfrm>
            <a:off x="533400" y="1143000"/>
            <a:ext cx="8229600" cy="4525963"/>
          </a:xfrm>
        </p:spPr>
        <p:txBody>
          <a:bodyPr>
            <a:normAutofit lnSpcReduction="10000"/>
          </a:bodyPr>
          <a:lstStyle/>
          <a:p>
            <a:pPr lvl="0">
              <a:lnSpc>
                <a:spcPct val="80000"/>
              </a:lnSpc>
              <a:buFont typeface="Wingdings" pitchFamily="2" charset="2"/>
              <a:buChar char="§"/>
            </a:pPr>
            <a:r>
              <a:rPr lang="en-US" dirty="0" smtClean="0"/>
              <a:t>Save typing/storing of repetitive data. </a:t>
            </a:r>
            <a:r>
              <a:rPr lang="en-US" dirty="0" smtClean="0">
                <a:cs typeface="Times New Roman" pitchFamily="18" charset="0"/>
              </a:rPr>
              <a:t>This is the process which allows you to winnow out redundant data within database. </a:t>
            </a:r>
            <a:endParaRPr lang="en-US" dirty="0" smtClean="0"/>
          </a:p>
          <a:p>
            <a:pPr>
              <a:lnSpc>
                <a:spcPct val="80000"/>
              </a:lnSpc>
              <a:buFont typeface="Wingdings" pitchFamily="2" charset="2"/>
              <a:buChar char="§"/>
            </a:pPr>
            <a:endParaRPr lang="en-US" dirty="0" smtClean="0"/>
          </a:p>
          <a:p>
            <a:pPr>
              <a:lnSpc>
                <a:spcPct val="80000"/>
              </a:lnSpc>
              <a:buFont typeface="Wingdings" pitchFamily="2" charset="2"/>
              <a:buChar char="§"/>
            </a:pPr>
            <a:r>
              <a:rPr lang="en-US" dirty="0" smtClean="0"/>
              <a:t>Increase flexibility to query, sort, summarize, and group data (Simpler to manipulate data!)</a:t>
            </a:r>
          </a:p>
          <a:p>
            <a:pPr>
              <a:lnSpc>
                <a:spcPct val="110000"/>
              </a:lnSpc>
              <a:buFont typeface="Wingdings" pitchFamily="2" charset="2"/>
              <a:buChar char="§"/>
            </a:pPr>
            <a:r>
              <a:rPr lang="en-US" dirty="0" smtClean="0"/>
              <a:t>Avoid frequent restructuring of tables and other objects to accommodate new data and avoiding anomalies</a:t>
            </a:r>
          </a:p>
          <a:p>
            <a:pPr>
              <a:lnSpc>
                <a:spcPct val="110000"/>
              </a:lnSpc>
              <a:buFont typeface="Wingdings" pitchFamily="2" charset="2"/>
              <a:buChar char="§"/>
            </a:pPr>
            <a:r>
              <a:rPr lang="en-US" dirty="0" smtClean="0"/>
              <a:t>Reduce disk space </a:t>
            </a:r>
          </a:p>
          <a:p>
            <a:pPr>
              <a:lnSpc>
                <a:spcPct val="110000"/>
              </a:lnSpc>
            </a:pPr>
            <a:endParaRPr lang="en-US" dirty="0" smtClean="0"/>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txBox="1">
            <a:spLocks noChangeArrowheads="1"/>
          </p:cNvSpPr>
          <p:nvPr/>
        </p:nvSpPr>
        <p:spPr>
          <a:xfrm>
            <a:off x="304800" y="1143000"/>
            <a:ext cx="8001000" cy="457200"/>
          </a:xfrm>
          <a:prstGeom prst="rect">
            <a:avLst/>
          </a:prstGeom>
        </p:spPr>
        <p:txBody>
          <a:bodyPr/>
          <a:lstStyle/>
          <a:p>
            <a:pPr marL="609600" marR="0" lvl="0" indent="-609600" algn="just"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smtClean="0">
                <a:ln>
                  <a:noFill/>
                </a:ln>
                <a:solidFill>
                  <a:srgbClr val="CC0000"/>
                </a:solidFill>
                <a:effectLst/>
                <a:uLnTx/>
                <a:uFillTx/>
                <a:latin typeface="Arial Unicode MS" pitchFamily="34" charset="-128"/>
                <a:ea typeface="+mn-ea"/>
                <a:cs typeface="Times New Roman" pitchFamily="18" charset="0"/>
              </a:rPr>
              <a:t>Example 2</a:t>
            </a:r>
            <a:endParaRPr kumimoji="0" lang="en-US" sz="2400" b="1" i="0" u="none" strike="noStrike" kern="1200" cap="none" spc="0" normalizeH="0" baseline="0" noProof="0">
              <a:ln>
                <a:noFill/>
              </a:ln>
              <a:solidFill>
                <a:srgbClr val="CC0000"/>
              </a:solidFill>
              <a:effectLst/>
              <a:uLnTx/>
              <a:uFillTx/>
              <a:latin typeface="Arial Unicode MS" pitchFamily="34" charset="-128"/>
              <a:ea typeface="+mn-ea"/>
              <a:cs typeface="Times New Roman" pitchFamily="18" charset="0"/>
            </a:endParaRPr>
          </a:p>
        </p:txBody>
      </p:sp>
      <p:sp>
        <p:nvSpPr>
          <p:cNvPr id="4"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a:solidFill>
                  <a:srgbClr val="CC0000"/>
                </a:solidFill>
                <a:latin typeface="Arial-BoldMT"/>
              </a:rPr>
              <a:t>Functional Dependencies</a:t>
            </a:r>
          </a:p>
        </p:txBody>
      </p:sp>
      <p:grpSp>
        <p:nvGrpSpPr>
          <p:cNvPr id="5" name="Group 4"/>
          <p:cNvGrpSpPr>
            <a:grpSpLocks/>
          </p:cNvGrpSpPr>
          <p:nvPr/>
        </p:nvGrpSpPr>
        <p:grpSpPr bwMode="auto">
          <a:xfrm>
            <a:off x="228600" y="1981200"/>
            <a:ext cx="679450" cy="304800"/>
            <a:chOff x="0" y="0"/>
            <a:chExt cx="627" cy="480"/>
          </a:xfrm>
        </p:grpSpPr>
        <p:sp>
          <p:nvSpPr>
            <p:cNvPr id="6" name="Rectangle 5"/>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a:t>
              </a:r>
            </a:p>
            <a:p>
              <a:pPr eaLnBrk="0" hangingPunct="0">
                <a:spcBef>
                  <a:spcPct val="0"/>
                </a:spcBef>
              </a:pPr>
              <a:endParaRPr lang="en-US" b="0">
                <a:solidFill>
                  <a:schemeClr val="tx1"/>
                </a:solidFill>
                <a:latin typeface="Times New Roman" pitchFamily="18" charset="0"/>
              </a:endParaRPr>
            </a:p>
          </p:txBody>
        </p:sp>
        <p:sp>
          <p:nvSpPr>
            <p:cNvPr id="7" name="Rectangle 6"/>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8" name="Group 7"/>
          <p:cNvGrpSpPr>
            <a:grpSpLocks/>
          </p:cNvGrpSpPr>
          <p:nvPr/>
        </p:nvGrpSpPr>
        <p:grpSpPr bwMode="auto">
          <a:xfrm>
            <a:off x="901700" y="1981200"/>
            <a:ext cx="987425" cy="304800"/>
            <a:chOff x="627" y="0"/>
            <a:chExt cx="598" cy="480"/>
          </a:xfrm>
        </p:grpSpPr>
        <p:sp>
          <p:nvSpPr>
            <p:cNvPr id="9" name="Rectangle 8"/>
            <p:cNvSpPr>
              <a:spLocks noChangeArrowheads="1"/>
            </p:cNvSpPr>
            <p:nvPr/>
          </p:nvSpPr>
          <p:spPr bwMode="auto">
            <a:xfrm>
              <a:off x="65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10" name="Rectangle 9"/>
            <p:cNvSpPr>
              <a:spLocks noChangeArrowheads="1"/>
            </p:cNvSpPr>
            <p:nvPr/>
          </p:nvSpPr>
          <p:spPr bwMode="auto">
            <a:xfrm>
              <a:off x="627" y="0"/>
              <a:ext cx="598" cy="480"/>
            </a:xfrm>
            <a:prstGeom prst="rect">
              <a:avLst/>
            </a:prstGeom>
            <a:noFill/>
            <a:ln w="7">
              <a:solidFill>
                <a:srgbClr val="A0A0A0"/>
              </a:solidFill>
              <a:miter lim="800000"/>
              <a:headEnd/>
              <a:tailEnd/>
            </a:ln>
            <a:effectLst/>
          </p:spPr>
          <p:txBody>
            <a:bodyPr/>
            <a:lstStyle/>
            <a:p>
              <a:endParaRPr lang="en-US"/>
            </a:p>
          </p:txBody>
        </p:sp>
      </p:grpSp>
      <p:grpSp>
        <p:nvGrpSpPr>
          <p:cNvPr id="11" name="Group 10"/>
          <p:cNvGrpSpPr>
            <a:grpSpLocks/>
          </p:cNvGrpSpPr>
          <p:nvPr/>
        </p:nvGrpSpPr>
        <p:grpSpPr bwMode="auto">
          <a:xfrm>
            <a:off x="1889125" y="1981200"/>
            <a:ext cx="1143000" cy="304800"/>
            <a:chOff x="4381" y="0"/>
            <a:chExt cx="382" cy="480"/>
          </a:xfrm>
        </p:grpSpPr>
        <p:sp>
          <p:nvSpPr>
            <p:cNvPr id="12" name="Rectangle 11"/>
            <p:cNvSpPr>
              <a:spLocks noChangeArrowheads="1"/>
            </p:cNvSpPr>
            <p:nvPr/>
          </p:nvSpPr>
          <p:spPr bwMode="auto">
            <a:xfrm>
              <a:off x="4410" y="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999-999-9999</a:t>
              </a:r>
            </a:p>
          </p:txBody>
        </p:sp>
        <p:sp>
          <p:nvSpPr>
            <p:cNvPr id="13" name="Rectangle 12"/>
            <p:cNvSpPr>
              <a:spLocks noChangeArrowheads="1"/>
            </p:cNvSpPr>
            <p:nvPr/>
          </p:nvSpPr>
          <p:spPr bwMode="auto">
            <a:xfrm>
              <a:off x="4381" y="0"/>
              <a:ext cx="382" cy="480"/>
            </a:xfrm>
            <a:prstGeom prst="rect">
              <a:avLst/>
            </a:prstGeom>
            <a:noFill/>
            <a:ln w="7">
              <a:solidFill>
                <a:srgbClr val="A0A0A0"/>
              </a:solidFill>
              <a:miter lim="800000"/>
              <a:headEnd/>
              <a:tailEnd/>
            </a:ln>
            <a:effectLst/>
          </p:spPr>
          <p:txBody>
            <a:bodyPr/>
            <a:lstStyle/>
            <a:p>
              <a:endParaRPr lang="en-US"/>
            </a:p>
          </p:txBody>
        </p:sp>
      </p:grpSp>
      <p:grpSp>
        <p:nvGrpSpPr>
          <p:cNvPr id="14" name="Group 13"/>
          <p:cNvGrpSpPr>
            <a:grpSpLocks/>
          </p:cNvGrpSpPr>
          <p:nvPr/>
        </p:nvGrpSpPr>
        <p:grpSpPr bwMode="auto">
          <a:xfrm>
            <a:off x="228600" y="2286000"/>
            <a:ext cx="679450" cy="304800"/>
            <a:chOff x="0" y="1440"/>
            <a:chExt cx="627" cy="480"/>
          </a:xfrm>
        </p:grpSpPr>
        <p:sp>
          <p:nvSpPr>
            <p:cNvPr id="15" name="Rectangle 14"/>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a:t>
              </a:r>
            </a:p>
            <a:p>
              <a:pPr eaLnBrk="0" hangingPunct="0">
                <a:spcBef>
                  <a:spcPct val="0"/>
                </a:spcBef>
              </a:pPr>
              <a:endParaRPr lang="en-US" b="0">
                <a:solidFill>
                  <a:schemeClr val="tx1"/>
                </a:solidFill>
                <a:latin typeface="Times New Roman" pitchFamily="18" charset="0"/>
              </a:endParaRPr>
            </a:p>
          </p:txBody>
        </p:sp>
        <p:sp>
          <p:nvSpPr>
            <p:cNvPr id="16" name="Rectangle 15"/>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17" name="Group 16"/>
          <p:cNvGrpSpPr>
            <a:grpSpLocks/>
          </p:cNvGrpSpPr>
          <p:nvPr/>
        </p:nvGrpSpPr>
        <p:grpSpPr bwMode="auto">
          <a:xfrm>
            <a:off x="901700" y="2286000"/>
            <a:ext cx="987425" cy="304800"/>
            <a:chOff x="627" y="1440"/>
            <a:chExt cx="598" cy="480"/>
          </a:xfrm>
        </p:grpSpPr>
        <p:sp>
          <p:nvSpPr>
            <p:cNvPr id="18" name="Rectangle 17"/>
            <p:cNvSpPr>
              <a:spLocks noChangeArrowheads="1"/>
            </p:cNvSpPr>
            <p:nvPr/>
          </p:nvSpPr>
          <p:spPr bwMode="auto">
            <a:xfrm>
              <a:off x="65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19" name="Rectangle 18"/>
            <p:cNvSpPr>
              <a:spLocks noChangeArrowheads="1"/>
            </p:cNvSpPr>
            <p:nvPr/>
          </p:nvSpPr>
          <p:spPr bwMode="auto">
            <a:xfrm>
              <a:off x="627" y="1440"/>
              <a:ext cx="598" cy="480"/>
            </a:xfrm>
            <a:prstGeom prst="rect">
              <a:avLst/>
            </a:prstGeom>
            <a:noFill/>
            <a:ln w="7">
              <a:solidFill>
                <a:srgbClr val="A0A0A0"/>
              </a:solidFill>
              <a:miter lim="800000"/>
              <a:headEnd/>
              <a:tailEnd/>
            </a:ln>
            <a:effectLst/>
          </p:spPr>
          <p:txBody>
            <a:bodyPr/>
            <a:lstStyle/>
            <a:p>
              <a:endParaRPr lang="en-US"/>
            </a:p>
          </p:txBody>
        </p:sp>
      </p:grpSp>
      <p:grpSp>
        <p:nvGrpSpPr>
          <p:cNvPr id="20" name="Group 19"/>
          <p:cNvGrpSpPr>
            <a:grpSpLocks/>
          </p:cNvGrpSpPr>
          <p:nvPr/>
        </p:nvGrpSpPr>
        <p:grpSpPr bwMode="auto">
          <a:xfrm>
            <a:off x="1889125" y="2286000"/>
            <a:ext cx="1143000" cy="304800"/>
            <a:chOff x="4381" y="1440"/>
            <a:chExt cx="382" cy="480"/>
          </a:xfrm>
        </p:grpSpPr>
        <p:sp>
          <p:nvSpPr>
            <p:cNvPr id="21" name="Rectangle 20"/>
            <p:cNvSpPr>
              <a:spLocks noChangeArrowheads="1"/>
            </p:cNvSpPr>
            <p:nvPr/>
          </p:nvSpPr>
          <p:spPr bwMode="auto">
            <a:xfrm>
              <a:off x="4410" y="144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22" name="Rectangle 21"/>
            <p:cNvSpPr>
              <a:spLocks noChangeArrowheads="1"/>
            </p:cNvSpPr>
            <p:nvPr/>
          </p:nvSpPr>
          <p:spPr bwMode="auto">
            <a:xfrm>
              <a:off x="4381" y="1440"/>
              <a:ext cx="382" cy="480"/>
            </a:xfrm>
            <a:prstGeom prst="rect">
              <a:avLst/>
            </a:prstGeom>
            <a:noFill/>
            <a:ln w="7">
              <a:solidFill>
                <a:srgbClr val="A0A0A0"/>
              </a:solidFill>
              <a:miter lim="800000"/>
              <a:headEnd/>
              <a:tailEnd/>
            </a:ln>
            <a:effectLst/>
          </p:spPr>
          <p:txBody>
            <a:bodyPr/>
            <a:lstStyle/>
            <a:p>
              <a:endParaRPr lang="en-US"/>
            </a:p>
          </p:txBody>
        </p:sp>
      </p:grpSp>
      <p:grpSp>
        <p:nvGrpSpPr>
          <p:cNvPr id="23" name="Group 22"/>
          <p:cNvGrpSpPr>
            <a:grpSpLocks/>
          </p:cNvGrpSpPr>
          <p:nvPr/>
        </p:nvGrpSpPr>
        <p:grpSpPr bwMode="auto">
          <a:xfrm>
            <a:off x="228600" y="2590800"/>
            <a:ext cx="679450" cy="304800"/>
            <a:chOff x="0" y="2400"/>
            <a:chExt cx="627" cy="480"/>
          </a:xfrm>
        </p:grpSpPr>
        <p:sp>
          <p:nvSpPr>
            <p:cNvPr id="24" name="Rectangle 23"/>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a:t>
              </a:r>
            </a:p>
            <a:p>
              <a:pPr eaLnBrk="0" hangingPunct="0">
                <a:spcBef>
                  <a:spcPct val="0"/>
                </a:spcBef>
              </a:pPr>
              <a:endParaRPr lang="en-US" b="0">
                <a:solidFill>
                  <a:schemeClr val="tx1"/>
                </a:solidFill>
                <a:latin typeface="Times New Roman" pitchFamily="18" charset="0"/>
              </a:endParaRPr>
            </a:p>
          </p:txBody>
        </p:sp>
        <p:sp>
          <p:nvSpPr>
            <p:cNvPr id="25" name="Rectangle 24"/>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26" name="Group 25"/>
          <p:cNvGrpSpPr>
            <a:grpSpLocks/>
          </p:cNvGrpSpPr>
          <p:nvPr/>
        </p:nvGrpSpPr>
        <p:grpSpPr bwMode="auto">
          <a:xfrm>
            <a:off x="901700" y="2590800"/>
            <a:ext cx="987425" cy="304800"/>
            <a:chOff x="627" y="2400"/>
            <a:chExt cx="598" cy="480"/>
          </a:xfrm>
        </p:grpSpPr>
        <p:sp>
          <p:nvSpPr>
            <p:cNvPr id="27" name="Rectangle 26"/>
            <p:cNvSpPr>
              <a:spLocks noChangeArrowheads="1"/>
            </p:cNvSpPr>
            <p:nvPr/>
          </p:nvSpPr>
          <p:spPr bwMode="auto">
            <a:xfrm>
              <a:off x="65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28" name="Rectangle 27"/>
            <p:cNvSpPr>
              <a:spLocks noChangeArrowheads="1"/>
            </p:cNvSpPr>
            <p:nvPr/>
          </p:nvSpPr>
          <p:spPr bwMode="auto">
            <a:xfrm>
              <a:off x="627" y="2400"/>
              <a:ext cx="598" cy="480"/>
            </a:xfrm>
            <a:prstGeom prst="rect">
              <a:avLst/>
            </a:prstGeom>
            <a:noFill/>
            <a:ln w="7">
              <a:solidFill>
                <a:srgbClr val="A0A0A0"/>
              </a:solidFill>
              <a:miter lim="800000"/>
              <a:headEnd/>
              <a:tailEnd/>
            </a:ln>
            <a:effectLst/>
          </p:spPr>
          <p:txBody>
            <a:bodyPr/>
            <a:lstStyle/>
            <a:p>
              <a:endParaRPr lang="en-US"/>
            </a:p>
          </p:txBody>
        </p:sp>
      </p:grpSp>
      <p:grpSp>
        <p:nvGrpSpPr>
          <p:cNvPr id="29" name="Group 28"/>
          <p:cNvGrpSpPr>
            <a:grpSpLocks/>
          </p:cNvGrpSpPr>
          <p:nvPr/>
        </p:nvGrpSpPr>
        <p:grpSpPr bwMode="auto">
          <a:xfrm>
            <a:off x="1889125" y="2590800"/>
            <a:ext cx="1143000" cy="304800"/>
            <a:chOff x="4381" y="2400"/>
            <a:chExt cx="382" cy="480"/>
          </a:xfrm>
        </p:grpSpPr>
        <p:sp>
          <p:nvSpPr>
            <p:cNvPr id="30" name="Rectangle 29"/>
            <p:cNvSpPr>
              <a:spLocks noChangeArrowheads="1"/>
            </p:cNvSpPr>
            <p:nvPr/>
          </p:nvSpPr>
          <p:spPr bwMode="auto">
            <a:xfrm>
              <a:off x="4410" y="2400"/>
              <a:ext cx="324"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111-111-1111</a:t>
              </a:r>
            </a:p>
            <a:p>
              <a:pPr eaLnBrk="0" hangingPunct="0">
                <a:spcBef>
                  <a:spcPct val="0"/>
                </a:spcBef>
              </a:pPr>
              <a:endParaRPr lang="en-US" b="0">
                <a:solidFill>
                  <a:schemeClr val="tx1"/>
                </a:solidFill>
                <a:latin typeface="Times New Roman" pitchFamily="18" charset="0"/>
              </a:endParaRPr>
            </a:p>
          </p:txBody>
        </p:sp>
        <p:sp>
          <p:nvSpPr>
            <p:cNvPr id="31" name="Rectangle 30"/>
            <p:cNvSpPr>
              <a:spLocks noChangeArrowheads="1"/>
            </p:cNvSpPr>
            <p:nvPr/>
          </p:nvSpPr>
          <p:spPr bwMode="auto">
            <a:xfrm>
              <a:off x="4381" y="2400"/>
              <a:ext cx="382" cy="480"/>
            </a:xfrm>
            <a:prstGeom prst="rect">
              <a:avLst/>
            </a:prstGeom>
            <a:noFill/>
            <a:ln w="7">
              <a:solidFill>
                <a:srgbClr val="A0A0A0"/>
              </a:solidFill>
              <a:miter lim="800000"/>
              <a:headEnd/>
              <a:tailEnd/>
            </a:ln>
            <a:effectLst/>
          </p:spPr>
          <p:txBody>
            <a:bodyPr/>
            <a:lstStyle/>
            <a:p>
              <a:endParaRPr lang="en-US"/>
            </a:p>
          </p:txBody>
        </p:sp>
      </p:grpSp>
      <p:grpSp>
        <p:nvGrpSpPr>
          <p:cNvPr id="32" name="Group 40"/>
          <p:cNvGrpSpPr>
            <a:grpSpLocks/>
          </p:cNvGrpSpPr>
          <p:nvPr/>
        </p:nvGrpSpPr>
        <p:grpSpPr bwMode="auto">
          <a:xfrm>
            <a:off x="215900" y="1676400"/>
            <a:ext cx="679450" cy="304800"/>
            <a:chOff x="0" y="2880"/>
            <a:chExt cx="627" cy="480"/>
          </a:xfrm>
        </p:grpSpPr>
        <p:sp>
          <p:nvSpPr>
            <p:cNvPr id="33" name="Rectangle 41"/>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PubID</a:t>
              </a:r>
            </a:p>
            <a:p>
              <a:pPr eaLnBrk="0" hangingPunct="0">
                <a:spcBef>
                  <a:spcPct val="0"/>
                </a:spcBef>
              </a:pPr>
              <a:endParaRPr lang="en-US" sz="1200">
                <a:solidFill>
                  <a:schemeClr val="tx1"/>
                </a:solidFill>
                <a:latin typeface="Times New Roman" pitchFamily="18" charset="0"/>
              </a:endParaRPr>
            </a:p>
          </p:txBody>
        </p:sp>
        <p:sp>
          <p:nvSpPr>
            <p:cNvPr id="34" name="Rectangle 42"/>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35" name="Group 43"/>
          <p:cNvGrpSpPr>
            <a:grpSpLocks/>
          </p:cNvGrpSpPr>
          <p:nvPr/>
        </p:nvGrpSpPr>
        <p:grpSpPr bwMode="auto">
          <a:xfrm>
            <a:off x="898525" y="1676400"/>
            <a:ext cx="987425" cy="304800"/>
            <a:chOff x="627" y="2880"/>
            <a:chExt cx="598" cy="480"/>
          </a:xfrm>
        </p:grpSpPr>
        <p:sp>
          <p:nvSpPr>
            <p:cNvPr id="36" name="Rectangle 44"/>
            <p:cNvSpPr>
              <a:spLocks noChangeArrowheads="1"/>
            </p:cNvSpPr>
            <p:nvPr/>
          </p:nvSpPr>
          <p:spPr bwMode="auto">
            <a:xfrm>
              <a:off x="65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37" name="Rectangle 45"/>
            <p:cNvSpPr>
              <a:spLocks noChangeArrowheads="1"/>
            </p:cNvSpPr>
            <p:nvPr/>
          </p:nvSpPr>
          <p:spPr bwMode="auto">
            <a:xfrm>
              <a:off x="627" y="2880"/>
              <a:ext cx="598" cy="480"/>
            </a:xfrm>
            <a:prstGeom prst="rect">
              <a:avLst/>
            </a:prstGeom>
            <a:noFill/>
            <a:ln w="7">
              <a:solidFill>
                <a:srgbClr val="A0A0A0"/>
              </a:solidFill>
              <a:miter lim="800000"/>
              <a:headEnd/>
              <a:tailEnd/>
            </a:ln>
            <a:effectLst/>
          </p:spPr>
          <p:txBody>
            <a:bodyPr/>
            <a:lstStyle/>
            <a:p>
              <a:endParaRPr lang="en-US"/>
            </a:p>
          </p:txBody>
        </p:sp>
      </p:grpSp>
      <p:grpSp>
        <p:nvGrpSpPr>
          <p:cNvPr id="38" name="Group 46"/>
          <p:cNvGrpSpPr>
            <a:grpSpLocks/>
          </p:cNvGrpSpPr>
          <p:nvPr/>
        </p:nvGrpSpPr>
        <p:grpSpPr bwMode="auto">
          <a:xfrm>
            <a:off x="1887538" y="1676400"/>
            <a:ext cx="1143000" cy="304800"/>
            <a:chOff x="4381" y="2880"/>
            <a:chExt cx="382" cy="480"/>
          </a:xfrm>
        </p:grpSpPr>
        <p:sp>
          <p:nvSpPr>
            <p:cNvPr id="39" name="Rectangle 47"/>
            <p:cNvSpPr>
              <a:spLocks noChangeArrowheads="1"/>
            </p:cNvSpPr>
            <p:nvPr/>
          </p:nvSpPr>
          <p:spPr bwMode="auto">
            <a:xfrm>
              <a:off x="4410" y="2880"/>
              <a:ext cx="324"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40" name="Rectangle 48"/>
            <p:cNvSpPr>
              <a:spLocks noChangeArrowheads="1"/>
            </p:cNvSpPr>
            <p:nvPr/>
          </p:nvSpPr>
          <p:spPr bwMode="auto">
            <a:xfrm>
              <a:off x="4381" y="2880"/>
              <a:ext cx="382" cy="480"/>
            </a:xfrm>
            <a:prstGeom prst="rect">
              <a:avLst/>
            </a:prstGeom>
            <a:noFill/>
            <a:ln w="7">
              <a:solidFill>
                <a:srgbClr val="A0A0A0"/>
              </a:solidFill>
              <a:miter lim="800000"/>
              <a:headEnd/>
              <a:tailEnd/>
            </a:ln>
            <a:effectLst/>
          </p:spPr>
          <p:txBody>
            <a:bodyPr/>
            <a:lstStyle/>
            <a:p>
              <a:endParaRPr lang="en-US"/>
            </a:p>
          </p:txBody>
        </p:sp>
      </p:grpSp>
      <p:sp>
        <p:nvSpPr>
          <p:cNvPr id="41" name="Rectangle 49"/>
          <p:cNvSpPr>
            <a:spLocks noChangeArrowheads="1"/>
          </p:cNvSpPr>
          <p:nvPr/>
        </p:nvSpPr>
        <p:spPr bwMode="auto">
          <a:xfrm>
            <a:off x="3200400" y="1524000"/>
            <a:ext cx="5791200" cy="1600200"/>
          </a:xfrm>
          <a:prstGeom prst="rect">
            <a:avLst/>
          </a:prstGeom>
          <a:noFill/>
          <a:ln w="9525">
            <a:noFill/>
            <a:miter lim="800000"/>
            <a:headEnd/>
            <a:tailEnd/>
          </a:ln>
          <a:effectLst/>
        </p:spPr>
        <p:txBody>
          <a:bodyPr/>
          <a:lstStyle/>
          <a:p>
            <a:pPr marL="609600" indent="-609600" algn="just"/>
            <a:r>
              <a:rPr lang="en-US" sz="2000">
                <a:solidFill>
                  <a:schemeClr val="tx1"/>
                </a:solidFill>
                <a:latin typeface="Arial Unicode MS" pitchFamily="34" charset="-128"/>
                <a:cs typeface="Times New Roman" pitchFamily="18" charset="0"/>
              </a:rPr>
              <a:t>Table Scheme: {PubID, PubName, PubPhone}</a:t>
            </a:r>
          </a:p>
          <a:p>
            <a:pPr marL="609600" indent="-609600" algn="just"/>
            <a:r>
              <a:rPr lang="en-US" sz="2000">
                <a:solidFill>
                  <a:schemeClr val="tx1"/>
                </a:solidFill>
                <a:latin typeface="Arial Unicode MS" pitchFamily="34" charset="-128"/>
                <a:cs typeface="Times New Roman" pitchFamily="18" charset="0"/>
              </a:rPr>
              <a:t>Functional Dependencies: {PubId} </a:t>
            </a:r>
            <a:r>
              <a:rPr lang="en-US" sz="2000">
                <a:solidFill>
                  <a:schemeClr val="tx1"/>
                </a:solidFill>
                <a:latin typeface="Arial Unicode MS" pitchFamily="34" charset="-128"/>
                <a:cs typeface="Times New Roman" pitchFamily="18" charset="0"/>
                <a:sym typeface="Wingdings" pitchFamily="2" charset="2"/>
              </a:rPr>
              <a:t> {PubPhone}</a:t>
            </a:r>
          </a:p>
          <a:p>
            <a:pPr marL="609600" indent="-609600" algn="just"/>
            <a:r>
              <a:rPr lang="en-US" sz="2000">
                <a:solidFill>
                  <a:schemeClr val="tx1"/>
                </a:solidFill>
                <a:latin typeface="Arial Unicode MS" pitchFamily="34" charset="-128"/>
                <a:cs typeface="Times New Roman" pitchFamily="18" charset="0"/>
                <a:sym typeface="Wingdings" pitchFamily="2" charset="2"/>
              </a:rPr>
              <a:t>				    {PubId}  {PubName}</a:t>
            </a:r>
          </a:p>
          <a:p>
            <a:pPr marL="609600" indent="-609600" algn="just"/>
            <a:r>
              <a:rPr lang="en-US" sz="2000">
                <a:solidFill>
                  <a:schemeClr val="tx1"/>
                </a:solidFill>
                <a:latin typeface="Arial Unicode MS" pitchFamily="34" charset="-128"/>
                <a:cs typeface="Times New Roman" pitchFamily="18" charset="0"/>
                <a:sym typeface="Wingdings" pitchFamily="2" charset="2"/>
              </a:rPr>
              <a:t>		     {PubName, PubPhone}  {PubID}</a:t>
            </a:r>
            <a:endParaRPr lang="en-US" sz="2000">
              <a:solidFill>
                <a:schemeClr val="tx1"/>
              </a:solidFill>
              <a:latin typeface="Arial Unicode MS" pitchFamily="34" charset="-128"/>
              <a:cs typeface="Times New Roman" pitchFamily="18" charset="0"/>
            </a:endParaRPr>
          </a:p>
        </p:txBody>
      </p:sp>
      <p:grpSp>
        <p:nvGrpSpPr>
          <p:cNvPr id="42" name="Group 50"/>
          <p:cNvGrpSpPr>
            <a:grpSpLocks/>
          </p:cNvGrpSpPr>
          <p:nvPr/>
        </p:nvGrpSpPr>
        <p:grpSpPr bwMode="auto">
          <a:xfrm>
            <a:off x="382588" y="3886200"/>
            <a:ext cx="663575" cy="304800"/>
            <a:chOff x="0" y="2880"/>
            <a:chExt cx="627" cy="480"/>
          </a:xfrm>
        </p:grpSpPr>
        <p:sp>
          <p:nvSpPr>
            <p:cNvPr id="43" name="Rectangle 51"/>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AuID</a:t>
              </a:r>
            </a:p>
            <a:p>
              <a:pPr eaLnBrk="0" hangingPunct="0">
                <a:spcBef>
                  <a:spcPct val="0"/>
                </a:spcBef>
              </a:pPr>
              <a:endParaRPr lang="en-US" sz="1200">
                <a:solidFill>
                  <a:schemeClr val="tx1"/>
                </a:solidFill>
                <a:latin typeface="Times New Roman" pitchFamily="18" charset="0"/>
              </a:endParaRPr>
            </a:p>
          </p:txBody>
        </p:sp>
        <p:sp>
          <p:nvSpPr>
            <p:cNvPr id="44" name="Rectangle 52"/>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45" name="Group 53"/>
          <p:cNvGrpSpPr>
            <a:grpSpLocks/>
          </p:cNvGrpSpPr>
          <p:nvPr/>
        </p:nvGrpSpPr>
        <p:grpSpPr bwMode="auto">
          <a:xfrm>
            <a:off x="1047750" y="3886200"/>
            <a:ext cx="911225" cy="304800"/>
            <a:chOff x="1549" y="2880"/>
            <a:chExt cx="548" cy="480"/>
          </a:xfrm>
        </p:grpSpPr>
        <p:sp>
          <p:nvSpPr>
            <p:cNvPr id="46" name="Rectangle 54"/>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47" name="Rectangle 55"/>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48" name="Group 56"/>
          <p:cNvGrpSpPr>
            <a:grpSpLocks/>
          </p:cNvGrpSpPr>
          <p:nvPr/>
        </p:nvGrpSpPr>
        <p:grpSpPr bwMode="auto">
          <a:xfrm>
            <a:off x="1962150" y="3886200"/>
            <a:ext cx="1087438" cy="304800"/>
            <a:chOff x="2097" y="2880"/>
            <a:chExt cx="598" cy="480"/>
          </a:xfrm>
        </p:grpSpPr>
        <p:sp>
          <p:nvSpPr>
            <p:cNvPr id="49" name="Rectangle 57"/>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50" name="Rectangle 58"/>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51" name="Group 59"/>
          <p:cNvGrpSpPr>
            <a:grpSpLocks/>
          </p:cNvGrpSpPr>
          <p:nvPr/>
        </p:nvGrpSpPr>
        <p:grpSpPr bwMode="auto">
          <a:xfrm>
            <a:off x="382588" y="5715000"/>
            <a:ext cx="663575" cy="304800"/>
            <a:chOff x="0" y="2400"/>
            <a:chExt cx="627" cy="480"/>
          </a:xfrm>
        </p:grpSpPr>
        <p:sp>
          <p:nvSpPr>
            <p:cNvPr id="52" name="Rectangle 60"/>
            <p:cNvSpPr>
              <a:spLocks noChangeArrowheads="1"/>
            </p:cNvSpPr>
            <p:nvPr/>
          </p:nvSpPr>
          <p:spPr bwMode="auto">
            <a:xfrm>
              <a:off x="29" y="240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a:t>
              </a:r>
              <a:endParaRPr lang="en-US" b="0">
                <a:solidFill>
                  <a:schemeClr val="tx1"/>
                </a:solidFill>
                <a:latin typeface="Times New Roman" pitchFamily="18" charset="0"/>
              </a:endParaRPr>
            </a:p>
          </p:txBody>
        </p:sp>
        <p:sp>
          <p:nvSpPr>
            <p:cNvPr id="53" name="Rectangle 61"/>
            <p:cNvSpPr>
              <a:spLocks noChangeArrowheads="1"/>
            </p:cNvSpPr>
            <p:nvPr/>
          </p:nvSpPr>
          <p:spPr bwMode="auto">
            <a:xfrm>
              <a:off x="0" y="2400"/>
              <a:ext cx="627" cy="480"/>
            </a:xfrm>
            <a:prstGeom prst="rect">
              <a:avLst/>
            </a:prstGeom>
            <a:noFill/>
            <a:ln w="7">
              <a:solidFill>
                <a:srgbClr val="A0A0A0"/>
              </a:solidFill>
              <a:miter lim="800000"/>
              <a:headEnd/>
              <a:tailEnd/>
            </a:ln>
            <a:effectLst/>
          </p:spPr>
          <p:txBody>
            <a:bodyPr/>
            <a:lstStyle/>
            <a:p>
              <a:endParaRPr lang="en-US"/>
            </a:p>
          </p:txBody>
        </p:sp>
      </p:grpSp>
      <p:grpSp>
        <p:nvGrpSpPr>
          <p:cNvPr id="54" name="Group 62"/>
          <p:cNvGrpSpPr>
            <a:grpSpLocks/>
          </p:cNvGrpSpPr>
          <p:nvPr/>
        </p:nvGrpSpPr>
        <p:grpSpPr bwMode="auto">
          <a:xfrm>
            <a:off x="1049338" y="5715000"/>
            <a:ext cx="911225" cy="304800"/>
            <a:chOff x="1549" y="2400"/>
            <a:chExt cx="548" cy="480"/>
          </a:xfrm>
        </p:grpSpPr>
        <p:sp>
          <p:nvSpPr>
            <p:cNvPr id="55" name="Rectangle 63"/>
            <p:cNvSpPr>
              <a:spLocks noChangeArrowheads="1"/>
            </p:cNvSpPr>
            <p:nvPr/>
          </p:nvSpPr>
          <p:spPr bwMode="auto">
            <a:xfrm>
              <a:off x="1578" y="240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56" name="Rectangle 64"/>
            <p:cNvSpPr>
              <a:spLocks noChangeArrowheads="1"/>
            </p:cNvSpPr>
            <p:nvPr/>
          </p:nvSpPr>
          <p:spPr bwMode="auto">
            <a:xfrm>
              <a:off x="1549" y="2400"/>
              <a:ext cx="548" cy="480"/>
            </a:xfrm>
            <a:prstGeom prst="rect">
              <a:avLst/>
            </a:prstGeom>
            <a:noFill/>
            <a:ln w="7">
              <a:solidFill>
                <a:srgbClr val="A0A0A0"/>
              </a:solidFill>
              <a:miter lim="800000"/>
              <a:headEnd/>
              <a:tailEnd/>
            </a:ln>
            <a:effectLst/>
          </p:spPr>
          <p:txBody>
            <a:bodyPr/>
            <a:lstStyle/>
            <a:p>
              <a:endParaRPr lang="en-US"/>
            </a:p>
          </p:txBody>
        </p:sp>
      </p:grpSp>
      <p:grpSp>
        <p:nvGrpSpPr>
          <p:cNvPr id="57" name="Group 65"/>
          <p:cNvGrpSpPr>
            <a:grpSpLocks/>
          </p:cNvGrpSpPr>
          <p:nvPr/>
        </p:nvGrpSpPr>
        <p:grpSpPr bwMode="auto">
          <a:xfrm>
            <a:off x="1960563" y="5715000"/>
            <a:ext cx="1087437" cy="304800"/>
            <a:chOff x="2097" y="2400"/>
            <a:chExt cx="598" cy="480"/>
          </a:xfrm>
        </p:grpSpPr>
        <p:sp>
          <p:nvSpPr>
            <p:cNvPr id="58" name="Rectangle 66"/>
            <p:cNvSpPr>
              <a:spLocks noChangeArrowheads="1"/>
            </p:cNvSpPr>
            <p:nvPr/>
          </p:nvSpPr>
          <p:spPr bwMode="auto">
            <a:xfrm>
              <a:off x="2126" y="240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59" name="Rectangle 67"/>
            <p:cNvSpPr>
              <a:spLocks noChangeArrowheads="1"/>
            </p:cNvSpPr>
            <p:nvPr/>
          </p:nvSpPr>
          <p:spPr bwMode="auto">
            <a:xfrm>
              <a:off x="2097" y="2400"/>
              <a:ext cx="598" cy="480"/>
            </a:xfrm>
            <a:prstGeom prst="rect">
              <a:avLst/>
            </a:prstGeom>
            <a:noFill/>
            <a:ln w="7">
              <a:solidFill>
                <a:srgbClr val="A0A0A0"/>
              </a:solidFill>
              <a:miter lim="800000"/>
              <a:headEnd/>
              <a:tailEnd/>
            </a:ln>
            <a:effectLst/>
          </p:spPr>
          <p:txBody>
            <a:bodyPr/>
            <a:lstStyle/>
            <a:p>
              <a:endParaRPr lang="en-US"/>
            </a:p>
          </p:txBody>
        </p:sp>
      </p:grpSp>
      <p:grpSp>
        <p:nvGrpSpPr>
          <p:cNvPr id="60" name="Group 68"/>
          <p:cNvGrpSpPr>
            <a:grpSpLocks/>
          </p:cNvGrpSpPr>
          <p:nvPr/>
        </p:nvGrpSpPr>
        <p:grpSpPr bwMode="auto">
          <a:xfrm>
            <a:off x="382588" y="6019800"/>
            <a:ext cx="663575" cy="304800"/>
            <a:chOff x="0" y="2880"/>
            <a:chExt cx="627" cy="480"/>
          </a:xfrm>
        </p:grpSpPr>
        <p:sp>
          <p:nvSpPr>
            <p:cNvPr id="61" name="Rectangle 69"/>
            <p:cNvSpPr>
              <a:spLocks noChangeArrowheads="1"/>
            </p:cNvSpPr>
            <p:nvPr/>
          </p:nvSpPr>
          <p:spPr bwMode="auto">
            <a:xfrm>
              <a:off x="29" y="288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7</a:t>
              </a:r>
              <a:endParaRPr lang="en-US" b="0">
                <a:solidFill>
                  <a:schemeClr val="tx1"/>
                </a:solidFill>
                <a:latin typeface="Times New Roman" pitchFamily="18" charset="0"/>
              </a:endParaRPr>
            </a:p>
          </p:txBody>
        </p:sp>
        <p:sp>
          <p:nvSpPr>
            <p:cNvPr id="62" name="Rectangle 70"/>
            <p:cNvSpPr>
              <a:spLocks noChangeArrowheads="1"/>
            </p:cNvSpPr>
            <p:nvPr/>
          </p:nvSpPr>
          <p:spPr bwMode="auto">
            <a:xfrm>
              <a:off x="0" y="2880"/>
              <a:ext cx="627" cy="480"/>
            </a:xfrm>
            <a:prstGeom prst="rect">
              <a:avLst/>
            </a:prstGeom>
            <a:noFill/>
            <a:ln w="7">
              <a:solidFill>
                <a:srgbClr val="A0A0A0"/>
              </a:solidFill>
              <a:miter lim="800000"/>
              <a:headEnd/>
              <a:tailEnd/>
            </a:ln>
            <a:effectLst/>
          </p:spPr>
          <p:txBody>
            <a:bodyPr/>
            <a:lstStyle/>
            <a:p>
              <a:endParaRPr lang="en-US"/>
            </a:p>
          </p:txBody>
        </p:sp>
      </p:grpSp>
      <p:grpSp>
        <p:nvGrpSpPr>
          <p:cNvPr id="63" name="Group 71"/>
          <p:cNvGrpSpPr>
            <a:grpSpLocks/>
          </p:cNvGrpSpPr>
          <p:nvPr/>
        </p:nvGrpSpPr>
        <p:grpSpPr bwMode="auto">
          <a:xfrm>
            <a:off x="1049338" y="6019800"/>
            <a:ext cx="911225" cy="304800"/>
            <a:chOff x="1549" y="2880"/>
            <a:chExt cx="548" cy="480"/>
          </a:xfrm>
        </p:grpSpPr>
        <p:sp>
          <p:nvSpPr>
            <p:cNvPr id="64" name="Rectangle 72"/>
            <p:cNvSpPr>
              <a:spLocks noChangeArrowheads="1"/>
            </p:cNvSpPr>
            <p:nvPr/>
          </p:nvSpPr>
          <p:spPr bwMode="auto">
            <a:xfrm>
              <a:off x="1578" y="288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65" name="Rectangle 73"/>
            <p:cNvSpPr>
              <a:spLocks noChangeArrowheads="1"/>
            </p:cNvSpPr>
            <p:nvPr/>
          </p:nvSpPr>
          <p:spPr bwMode="auto">
            <a:xfrm>
              <a:off x="1549" y="2880"/>
              <a:ext cx="548" cy="480"/>
            </a:xfrm>
            <a:prstGeom prst="rect">
              <a:avLst/>
            </a:prstGeom>
            <a:noFill/>
            <a:ln w="7">
              <a:solidFill>
                <a:srgbClr val="A0A0A0"/>
              </a:solidFill>
              <a:miter lim="800000"/>
              <a:headEnd/>
              <a:tailEnd/>
            </a:ln>
            <a:effectLst/>
          </p:spPr>
          <p:txBody>
            <a:bodyPr/>
            <a:lstStyle/>
            <a:p>
              <a:endParaRPr lang="en-US"/>
            </a:p>
          </p:txBody>
        </p:sp>
      </p:grpSp>
      <p:grpSp>
        <p:nvGrpSpPr>
          <p:cNvPr id="66" name="Group 74"/>
          <p:cNvGrpSpPr>
            <a:grpSpLocks/>
          </p:cNvGrpSpPr>
          <p:nvPr/>
        </p:nvGrpSpPr>
        <p:grpSpPr bwMode="auto">
          <a:xfrm>
            <a:off x="1960563" y="6019800"/>
            <a:ext cx="1087437" cy="304800"/>
            <a:chOff x="2097" y="2880"/>
            <a:chExt cx="598" cy="480"/>
          </a:xfrm>
        </p:grpSpPr>
        <p:sp>
          <p:nvSpPr>
            <p:cNvPr id="67" name="Rectangle 75"/>
            <p:cNvSpPr>
              <a:spLocks noChangeArrowheads="1"/>
            </p:cNvSpPr>
            <p:nvPr/>
          </p:nvSpPr>
          <p:spPr bwMode="auto">
            <a:xfrm>
              <a:off x="2126" y="288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68" name="Rectangle 76"/>
            <p:cNvSpPr>
              <a:spLocks noChangeArrowheads="1"/>
            </p:cNvSpPr>
            <p:nvPr/>
          </p:nvSpPr>
          <p:spPr bwMode="auto">
            <a:xfrm>
              <a:off x="2097" y="2880"/>
              <a:ext cx="598" cy="480"/>
            </a:xfrm>
            <a:prstGeom prst="rect">
              <a:avLst/>
            </a:prstGeom>
            <a:noFill/>
            <a:ln w="7">
              <a:solidFill>
                <a:srgbClr val="A0A0A0"/>
              </a:solidFill>
              <a:miter lim="800000"/>
              <a:headEnd/>
              <a:tailEnd/>
            </a:ln>
            <a:effectLst/>
          </p:spPr>
          <p:txBody>
            <a:bodyPr/>
            <a:lstStyle/>
            <a:p>
              <a:endParaRPr lang="en-US"/>
            </a:p>
          </p:txBody>
        </p:sp>
      </p:grpSp>
      <p:grpSp>
        <p:nvGrpSpPr>
          <p:cNvPr id="69" name="Group 77"/>
          <p:cNvGrpSpPr>
            <a:grpSpLocks/>
          </p:cNvGrpSpPr>
          <p:nvPr/>
        </p:nvGrpSpPr>
        <p:grpSpPr bwMode="auto">
          <a:xfrm>
            <a:off x="382588" y="5410200"/>
            <a:ext cx="663575" cy="304800"/>
            <a:chOff x="0" y="1440"/>
            <a:chExt cx="627" cy="480"/>
          </a:xfrm>
        </p:grpSpPr>
        <p:sp>
          <p:nvSpPr>
            <p:cNvPr id="70" name="Rectangle 78"/>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5</a:t>
              </a:r>
              <a:endParaRPr lang="en-US" b="0">
                <a:solidFill>
                  <a:schemeClr val="tx1"/>
                </a:solidFill>
                <a:latin typeface="Times New Roman" pitchFamily="18" charset="0"/>
              </a:endParaRPr>
            </a:p>
          </p:txBody>
        </p:sp>
        <p:sp>
          <p:nvSpPr>
            <p:cNvPr id="71" name="Rectangle 79"/>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72" name="Group 80"/>
          <p:cNvGrpSpPr>
            <a:grpSpLocks/>
          </p:cNvGrpSpPr>
          <p:nvPr/>
        </p:nvGrpSpPr>
        <p:grpSpPr bwMode="auto">
          <a:xfrm>
            <a:off x="1049338" y="5410200"/>
            <a:ext cx="911225" cy="304800"/>
            <a:chOff x="1549" y="1440"/>
            <a:chExt cx="548" cy="480"/>
          </a:xfrm>
        </p:grpSpPr>
        <p:sp>
          <p:nvSpPr>
            <p:cNvPr id="73" name="Rectangle 81"/>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Smith</a:t>
              </a:r>
            </a:p>
            <a:p>
              <a:pPr eaLnBrk="0" hangingPunct="0">
                <a:spcBef>
                  <a:spcPct val="0"/>
                </a:spcBef>
              </a:pPr>
              <a:endParaRPr lang="en-US" b="0">
                <a:solidFill>
                  <a:schemeClr val="tx1"/>
                </a:solidFill>
                <a:latin typeface="Times New Roman" pitchFamily="18" charset="0"/>
              </a:endParaRPr>
            </a:p>
          </p:txBody>
        </p:sp>
        <p:sp>
          <p:nvSpPr>
            <p:cNvPr id="74" name="Rectangle 82"/>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75" name="Group 83"/>
          <p:cNvGrpSpPr>
            <a:grpSpLocks/>
          </p:cNvGrpSpPr>
          <p:nvPr/>
        </p:nvGrpSpPr>
        <p:grpSpPr bwMode="auto">
          <a:xfrm>
            <a:off x="1960563" y="5410200"/>
            <a:ext cx="1087437" cy="304800"/>
            <a:chOff x="2097" y="1440"/>
            <a:chExt cx="598" cy="480"/>
          </a:xfrm>
        </p:grpSpPr>
        <p:sp>
          <p:nvSpPr>
            <p:cNvPr id="76" name="Rectangle 84"/>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654-223-3455</a:t>
              </a:r>
            </a:p>
            <a:p>
              <a:pPr eaLnBrk="0" hangingPunct="0">
                <a:spcBef>
                  <a:spcPct val="0"/>
                </a:spcBef>
              </a:pPr>
              <a:endParaRPr lang="en-US" b="0">
                <a:solidFill>
                  <a:schemeClr val="tx1"/>
                </a:solidFill>
                <a:latin typeface="Times New Roman" pitchFamily="18" charset="0"/>
              </a:endParaRPr>
            </a:p>
          </p:txBody>
        </p:sp>
        <p:sp>
          <p:nvSpPr>
            <p:cNvPr id="77" name="Rectangle 85"/>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78" name="Group 86"/>
          <p:cNvGrpSpPr>
            <a:grpSpLocks/>
          </p:cNvGrpSpPr>
          <p:nvPr/>
        </p:nvGrpSpPr>
        <p:grpSpPr bwMode="auto">
          <a:xfrm>
            <a:off x="381000" y="5105400"/>
            <a:ext cx="663575" cy="304800"/>
            <a:chOff x="0" y="1440"/>
            <a:chExt cx="627" cy="480"/>
          </a:xfrm>
        </p:grpSpPr>
        <p:sp>
          <p:nvSpPr>
            <p:cNvPr id="79" name="Rectangle 87"/>
            <p:cNvSpPr>
              <a:spLocks noChangeArrowheads="1"/>
            </p:cNvSpPr>
            <p:nvPr/>
          </p:nvSpPr>
          <p:spPr bwMode="auto">
            <a:xfrm>
              <a:off x="29" y="144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4</a:t>
              </a:r>
              <a:endParaRPr lang="en-US" b="0">
                <a:solidFill>
                  <a:schemeClr val="tx1"/>
                </a:solidFill>
                <a:latin typeface="Times New Roman" pitchFamily="18" charset="0"/>
              </a:endParaRPr>
            </a:p>
          </p:txBody>
        </p:sp>
        <p:sp>
          <p:nvSpPr>
            <p:cNvPr id="80" name="Rectangle 88"/>
            <p:cNvSpPr>
              <a:spLocks noChangeArrowheads="1"/>
            </p:cNvSpPr>
            <p:nvPr/>
          </p:nvSpPr>
          <p:spPr bwMode="auto">
            <a:xfrm>
              <a:off x="0" y="1440"/>
              <a:ext cx="627" cy="480"/>
            </a:xfrm>
            <a:prstGeom prst="rect">
              <a:avLst/>
            </a:prstGeom>
            <a:noFill/>
            <a:ln w="7">
              <a:solidFill>
                <a:srgbClr val="A0A0A0"/>
              </a:solidFill>
              <a:miter lim="800000"/>
              <a:headEnd/>
              <a:tailEnd/>
            </a:ln>
            <a:effectLst/>
          </p:spPr>
          <p:txBody>
            <a:bodyPr/>
            <a:lstStyle/>
            <a:p>
              <a:endParaRPr lang="en-US"/>
            </a:p>
          </p:txBody>
        </p:sp>
      </p:grpSp>
      <p:grpSp>
        <p:nvGrpSpPr>
          <p:cNvPr id="81" name="Group 89"/>
          <p:cNvGrpSpPr>
            <a:grpSpLocks/>
          </p:cNvGrpSpPr>
          <p:nvPr/>
        </p:nvGrpSpPr>
        <p:grpSpPr bwMode="auto">
          <a:xfrm>
            <a:off x="1047750" y="5105400"/>
            <a:ext cx="911225" cy="304800"/>
            <a:chOff x="1549" y="1440"/>
            <a:chExt cx="548" cy="480"/>
          </a:xfrm>
        </p:grpSpPr>
        <p:sp>
          <p:nvSpPr>
            <p:cNvPr id="82" name="Rectangle 90"/>
            <p:cNvSpPr>
              <a:spLocks noChangeArrowheads="1"/>
            </p:cNvSpPr>
            <p:nvPr/>
          </p:nvSpPr>
          <p:spPr bwMode="auto">
            <a:xfrm>
              <a:off x="1578" y="144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Jones</a:t>
              </a:r>
            </a:p>
            <a:p>
              <a:pPr eaLnBrk="0" hangingPunct="0">
                <a:spcBef>
                  <a:spcPct val="0"/>
                </a:spcBef>
              </a:pPr>
              <a:endParaRPr lang="en-US" b="0">
                <a:solidFill>
                  <a:schemeClr val="tx1"/>
                </a:solidFill>
                <a:latin typeface="Times New Roman" pitchFamily="18" charset="0"/>
              </a:endParaRPr>
            </a:p>
          </p:txBody>
        </p:sp>
        <p:sp>
          <p:nvSpPr>
            <p:cNvPr id="83" name="Rectangle 91"/>
            <p:cNvSpPr>
              <a:spLocks noChangeArrowheads="1"/>
            </p:cNvSpPr>
            <p:nvPr/>
          </p:nvSpPr>
          <p:spPr bwMode="auto">
            <a:xfrm>
              <a:off x="1549" y="1440"/>
              <a:ext cx="548" cy="480"/>
            </a:xfrm>
            <a:prstGeom prst="rect">
              <a:avLst/>
            </a:prstGeom>
            <a:noFill/>
            <a:ln w="7">
              <a:solidFill>
                <a:srgbClr val="A0A0A0"/>
              </a:solidFill>
              <a:miter lim="800000"/>
              <a:headEnd/>
              <a:tailEnd/>
            </a:ln>
            <a:effectLst/>
          </p:spPr>
          <p:txBody>
            <a:bodyPr/>
            <a:lstStyle/>
            <a:p>
              <a:endParaRPr lang="en-US"/>
            </a:p>
          </p:txBody>
        </p:sp>
      </p:grpSp>
      <p:grpSp>
        <p:nvGrpSpPr>
          <p:cNvPr id="84" name="Group 92"/>
          <p:cNvGrpSpPr>
            <a:grpSpLocks/>
          </p:cNvGrpSpPr>
          <p:nvPr/>
        </p:nvGrpSpPr>
        <p:grpSpPr bwMode="auto">
          <a:xfrm>
            <a:off x="1958975" y="5105400"/>
            <a:ext cx="1087438" cy="304800"/>
            <a:chOff x="2097" y="1440"/>
            <a:chExt cx="598" cy="480"/>
          </a:xfrm>
        </p:grpSpPr>
        <p:sp>
          <p:nvSpPr>
            <p:cNvPr id="85" name="Rectangle 93"/>
            <p:cNvSpPr>
              <a:spLocks noChangeArrowheads="1"/>
            </p:cNvSpPr>
            <p:nvPr/>
          </p:nvSpPr>
          <p:spPr bwMode="auto">
            <a:xfrm>
              <a:off x="2126" y="144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123-333-3333</a:t>
              </a:r>
              <a:endParaRPr lang="en-US" b="0">
                <a:solidFill>
                  <a:schemeClr val="tx1"/>
                </a:solidFill>
                <a:latin typeface="Times New Roman" pitchFamily="18" charset="0"/>
              </a:endParaRPr>
            </a:p>
          </p:txBody>
        </p:sp>
        <p:sp>
          <p:nvSpPr>
            <p:cNvPr id="86" name="Rectangle 94"/>
            <p:cNvSpPr>
              <a:spLocks noChangeArrowheads="1"/>
            </p:cNvSpPr>
            <p:nvPr/>
          </p:nvSpPr>
          <p:spPr bwMode="auto">
            <a:xfrm>
              <a:off x="2097" y="1440"/>
              <a:ext cx="598" cy="480"/>
            </a:xfrm>
            <a:prstGeom prst="rect">
              <a:avLst/>
            </a:prstGeom>
            <a:noFill/>
            <a:ln w="7">
              <a:solidFill>
                <a:srgbClr val="A0A0A0"/>
              </a:solidFill>
              <a:miter lim="800000"/>
              <a:headEnd/>
              <a:tailEnd/>
            </a:ln>
            <a:effectLst/>
          </p:spPr>
          <p:txBody>
            <a:bodyPr/>
            <a:lstStyle/>
            <a:p>
              <a:endParaRPr lang="en-US"/>
            </a:p>
          </p:txBody>
        </p:sp>
      </p:grpSp>
      <p:grpSp>
        <p:nvGrpSpPr>
          <p:cNvPr id="87" name="Group 95"/>
          <p:cNvGrpSpPr>
            <a:grpSpLocks/>
          </p:cNvGrpSpPr>
          <p:nvPr/>
        </p:nvGrpSpPr>
        <p:grpSpPr bwMode="auto">
          <a:xfrm>
            <a:off x="382588" y="4800600"/>
            <a:ext cx="663575" cy="304800"/>
            <a:chOff x="0" y="0"/>
            <a:chExt cx="627" cy="480"/>
          </a:xfrm>
        </p:grpSpPr>
        <p:sp>
          <p:nvSpPr>
            <p:cNvPr id="88" name="Rectangle 96"/>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a:t>
              </a:r>
              <a:endParaRPr lang="en-US" b="0">
                <a:solidFill>
                  <a:schemeClr val="tx1"/>
                </a:solidFill>
                <a:latin typeface="Times New Roman" pitchFamily="18" charset="0"/>
              </a:endParaRPr>
            </a:p>
          </p:txBody>
        </p:sp>
        <p:sp>
          <p:nvSpPr>
            <p:cNvPr id="89" name="Rectangle 97"/>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90" name="Group 98"/>
          <p:cNvGrpSpPr>
            <a:grpSpLocks/>
          </p:cNvGrpSpPr>
          <p:nvPr/>
        </p:nvGrpSpPr>
        <p:grpSpPr bwMode="auto">
          <a:xfrm>
            <a:off x="1049338" y="4800600"/>
            <a:ext cx="911225" cy="304800"/>
            <a:chOff x="1549" y="0"/>
            <a:chExt cx="548" cy="480"/>
          </a:xfrm>
        </p:grpSpPr>
        <p:sp>
          <p:nvSpPr>
            <p:cNvPr id="91" name="Rectangle 99"/>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Grumpy</a:t>
              </a:r>
              <a:endParaRPr lang="en-US" b="0">
                <a:solidFill>
                  <a:schemeClr val="tx1"/>
                </a:solidFill>
                <a:latin typeface="Times New Roman" pitchFamily="18" charset="0"/>
              </a:endParaRPr>
            </a:p>
          </p:txBody>
        </p:sp>
        <p:sp>
          <p:nvSpPr>
            <p:cNvPr id="92" name="Rectangle 100"/>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93" name="Group 101"/>
          <p:cNvGrpSpPr>
            <a:grpSpLocks/>
          </p:cNvGrpSpPr>
          <p:nvPr/>
        </p:nvGrpSpPr>
        <p:grpSpPr bwMode="auto">
          <a:xfrm>
            <a:off x="1960563" y="4800600"/>
            <a:ext cx="1087437" cy="304800"/>
            <a:chOff x="2097" y="0"/>
            <a:chExt cx="598" cy="480"/>
          </a:xfrm>
        </p:grpSpPr>
        <p:sp>
          <p:nvSpPr>
            <p:cNvPr id="94" name="Rectangle 102"/>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665-235-6532</a:t>
              </a:r>
            </a:p>
            <a:p>
              <a:pPr eaLnBrk="0" hangingPunct="0">
                <a:spcBef>
                  <a:spcPct val="0"/>
                </a:spcBef>
              </a:pPr>
              <a:endParaRPr lang="en-US" b="0">
                <a:solidFill>
                  <a:schemeClr val="tx1"/>
                </a:solidFill>
                <a:latin typeface="Times New Roman" pitchFamily="18" charset="0"/>
              </a:endParaRPr>
            </a:p>
          </p:txBody>
        </p:sp>
        <p:sp>
          <p:nvSpPr>
            <p:cNvPr id="95" name="Rectangle 103"/>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96" name="Group 104"/>
          <p:cNvGrpSpPr>
            <a:grpSpLocks/>
          </p:cNvGrpSpPr>
          <p:nvPr/>
        </p:nvGrpSpPr>
        <p:grpSpPr bwMode="auto">
          <a:xfrm>
            <a:off x="382588" y="4495800"/>
            <a:ext cx="663575" cy="304800"/>
            <a:chOff x="0" y="0"/>
            <a:chExt cx="627" cy="480"/>
          </a:xfrm>
        </p:grpSpPr>
        <p:sp>
          <p:nvSpPr>
            <p:cNvPr id="97" name="Rectangle 105"/>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a:t>
              </a:r>
              <a:endParaRPr lang="en-US" b="0">
                <a:solidFill>
                  <a:schemeClr val="tx1"/>
                </a:solidFill>
                <a:latin typeface="Times New Roman" pitchFamily="18" charset="0"/>
              </a:endParaRPr>
            </a:p>
          </p:txBody>
        </p:sp>
        <p:sp>
          <p:nvSpPr>
            <p:cNvPr id="98" name="Rectangle 106"/>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99" name="Group 107"/>
          <p:cNvGrpSpPr>
            <a:grpSpLocks/>
          </p:cNvGrpSpPr>
          <p:nvPr/>
        </p:nvGrpSpPr>
        <p:grpSpPr bwMode="auto">
          <a:xfrm>
            <a:off x="1049338" y="4495800"/>
            <a:ext cx="911225" cy="304800"/>
            <a:chOff x="1549" y="0"/>
            <a:chExt cx="548" cy="480"/>
          </a:xfrm>
        </p:grpSpPr>
        <p:sp>
          <p:nvSpPr>
            <p:cNvPr id="100" name="Rectangle 108"/>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Snoopy</a:t>
              </a:r>
              <a:endParaRPr lang="en-US" b="0">
                <a:solidFill>
                  <a:schemeClr val="tx1"/>
                </a:solidFill>
                <a:latin typeface="Times New Roman" pitchFamily="18" charset="0"/>
              </a:endParaRPr>
            </a:p>
          </p:txBody>
        </p:sp>
        <p:sp>
          <p:nvSpPr>
            <p:cNvPr id="101" name="Rectangle 109"/>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102" name="Group 110"/>
          <p:cNvGrpSpPr>
            <a:grpSpLocks/>
          </p:cNvGrpSpPr>
          <p:nvPr/>
        </p:nvGrpSpPr>
        <p:grpSpPr bwMode="auto">
          <a:xfrm>
            <a:off x="1960563" y="4495800"/>
            <a:ext cx="1087437" cy="304800"/>
            <a:chOff x="2097" y="0"/>
            <a:chExt cx="598" cy="480"/>
          </a:xfrm>
        </p:grpSpPr>
        <p:sp>
          <p:nvSpPr>
            <p:cNvPr id="103" name="Rectangle 111"/>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232-234-1234</a:t>
              </a:r>
              <a:endParaRPr lang="en-US" b="0">
                <a:solidFill>
                  <a:schemeClr val="tx1"/>
                </a:solidFill>
                <a:latin typeface="Times New Roman" pitchFamily="18" charset="0"/>
              </a:endParaRPr>
            </a:p>
          </p:txBody>
        </p:sp>
        <p:sp>
          <p:nvSpPr>
            <p:cNvPr id="104" name="Rectangle 112"/>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grpSp>
        <p:nvGrpSpPr>
          <p:cNvPr id="105" name="Group 113"/>
          <p:cNvGrpSpPr>
            <a:grpSpLocks/>
          </p:cNvGrpSpPr>
          <p:nvPr/>
        </p:nvGrpSpPr>
        <p:grpSpPr bwMode="auto">
          <a:xfrm>
            <a:off x="381000" y="4191000"/>
            <a:ext cx="663575" cy="304800"/>
            <a:chOff x="0" y="0"/>
            <a:chExt cx="627" cy="480"/>
          </a:xfrm>
        </p:grpSpPr>
        <p:sp>
          <p:nvSpPr>
            <p:cNvPr id="106" name="Rectangle 114"/>
            <p:cNvSpPr>
              <a:spLocks noChangeArrowheads="1"/>
            </p:cNvSpPr>
            <p:nvPr/>
          </p:nvSpPr>
          <p:spPr bwMode="auto">
            <a:xfrm>
              <a:off x="29" y="0"/>
              <a:ext cx="569"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1</a:t>
              </a:r>
            </a:p>
            <a:p>
              <a:pPr eaLnBrk="0" hangingPunct="0">
                <a:spcBef>
                  <a:spcPct val="0"/>
                </a:spcBef>
              </a:pPr>
              <a:endParaRPr lang="en-US" b="0">
                <a:solidFill>
                  <a:schemeClr val="tx1"/>
                </a:solidFill>
                <a:latin typeface="Times New Roman" pitchFamily="18" charset="0"/>
              </a:endParaRPr>
            </a:p>
          </p:txBody>
        </p:sp>
        <p:sp>
          <p:nvSpPr>
            <p:cNvPr id="107" name="Rectangle 115"/>
            <p:cNvSpPr>
              <a:spLocks noChangeArrowheads="1"/>
            </p:cNvSpPr>
            <p:nvPr/>
          </p:nvSpPr>
          <p:spPr bwMode="auto">
            <a:xfrm>
              <a:off x="0" y="0"/>
              <a:ext cx="627" cy="480"/>
            </a:xfrm>
            <a:prstGeom prst="rect">
              <a:avLst/>
            </a:prstGeom>
            <a:noFill/>
            <a:ln w="7">
              <a:solidFill>
                <a:srgbClr val="A0A0A0"/>
              </a:solidFill>
              <a:miter lim="800000"/>
              <a:headEnd/>
              <a:tailEnd/>
            </a:ln>
            <a:effectLst/>
          </p:spPr>
          <p:txBody>
            <a:bodyPr/>
            <a:lstStyle/>
            <a:p>
              <a:endParaRPr lang="en-US"/>
            </a:p>
          </p:txBody>
        </p:sp>
      </p:grpSp>
      <p:grpSp>
        <p:nvGrpSpPr>
          <p:cNvPr id="108" name="Group 116"/>
          <p:cNvGrpSpPr>
            <a:grpSpLocks/>
          </p:cNvGrpSpPr>
          <p:nvPr/>
        </p:nvGrpSpPr>
        <p:grpSpPr bwMode="auto">
          <a:xfrm>
            <a:off x="1047750" y="4191000"/>
            <a:ext cx="911225" cy="304800"/>
            <a:chOff x="1549" y="0"/>
            <a:chExt cx="548" cy="480"/>
          </a:xfrm>
        </p:grpSpPr>
        <p:sp>
          <p:nvSpPr>
            <p:cNvPr id="109" name="Rectangle 117"/>
            <p:cNvSpPr>
              <a:spLocks noChangeArrowheads="1"/>
            </p:cNvSpPr>
            <p:nvPr/>
          </p:nvSpPr>
          <p:spPr bwMode="auto">
            <a:xfrm>
              <a:off x="1578" y="0"/>
              <a:ext cx="49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Sleepy</a:t>
              </a:r>
              <a:endParaRPr lang="en-US" b="0">
                <a:solidFill>
                  <a:schemeClr val="tx1"/>
                </a:solidFill>
                <a:latin typeface="Times New Roman" pitchFamily="18" charset="0"/>
              </a:endParaRPr>
            </a:p>
          </p:txBody>
        </p:sp>
        <p:sp>
          <p:nvSpPr>
            <p:cNvPr id="110" name="Rectangle 118"/>
            <p:cNvSpPr>
              <a:spLocks noChangeArrowheads="1"/>
            </p:cNvSpPr>
            <p:nvPr/>
          </p:nvSpPr>
          <p:spPr bwMode="auto">
            <a:xfrm>
              <a:off x="1549" y="0"/>
              <a:ext cx="548" cy="480"/>
            </a:xfrm>
            <a:prstGeom prst="rect">
              <a:avLst/>
            </a:prstGeom>
            <a:noFill/>
            <a:ln w="7">
              <a:solidFill>
                <a:srgbClr val="A0A0A0"/>
              </a:solidFill>
              <a:miter lim="800000"/>
              <a:headEnd/>
              <a:tailEnd/>
            </a:ln>
            <a:effectLst/>
          </p:spPr>
          <p:txBody>
            <a:bodyPr/>
            <a:lstStyle/>
            <a:p>
              <a:endParaRPr lang="en-US"/>
            </a:p>
          </p:txBody>
        </p:sp>
      </p:grpSp>
      <p:grpSp>
        <p:nvGrpSpPr>
          <p:cNvPr id="111" name="Group 119"/>
          <p:cNvGrpSpPr>
            <a:grpSpLocks/>
          </p:cNvGrpSpPr>
          <p:nvPr/>
        </p:nvGrpSpPr>
        <p:grpSpPr bwMode="auto">
          <a:xfrm>
            <a:off x="1958975" y="4191000"/>
            <a:ext cx="1087438" cy="304800"/>
            <a:chOff x="2097" y="0"/>
            <a:chExt cx="598" cy="480"/>
          </a:xfrm>
        </p:grpSpPr>
        <p:sp>
          <p:nvSpPr>
            <p:cNvPr id="112" name="Rectangle 120"/>
            <p:cNvSpPr>
              <a:spLocks noChangeArrowheads="1"/>
            </p:cNvSpPr>
            <p:nvPr/>
          </p:nvSpPr>
          <p:spPr bwMode="auto">
            <a:xfrm>
              <a:off x="2126" y="0"/>
              <a:ext cx="540" cy="480"/>
            </a:xfrm>
            <a:prstGeom prst="rect">
              <a:avLst/>
            </a:prstGeom>
            <a:noFill/>
            <a:ln w="9525">
              <a:noFill/>
              <a:miter lim="800000"/>
              <a:headEnd/>
              <a:tailEnd/>
            </a:ln>
            <a:effectLst/>
          </p:spPr>
          <p:txBody>
            <a:bodyPr/>
            <a:lstStyle/>
            <a:p>
              <a:pPr>
                <a:spcBef>
                  <a:spcPct val="0"/>
                </a:spcBef>
              </a:pPr>
              <a:r>
                <a:rPr lang="en-US" sz="1000" b="0">
                  <a:solidFill>
                    <a:schemeClr val="tx1"/>
                  </a:solidFill>
                  <a:latin typeface="Times New Roman" pitchFamily="18" charset="0"/>
                  <a:cs typeface="Times New Roman" pitchFamily="18" charset="0"/>
                </a:rPr>
                <a:t>321-321-1111</a:t>
              </a:r>
              <a:endParaRPr lang="en-US" b="0">
                <a:solidFill>
                  <a:schemeClr val="tx1"/>
                </a:solidFill>
                <a:latin typeface="Times New Roman" pitchFamily="18" charset="0"/>
              </a:endParaRPr>
            </a:p>
          </p:txBody>
        </p:sp>
        <p:sp>
          <p:nvSpPr>
            <p:cNvPr id="113" name="Rectangle 121"/>
            <p:cNvSpPr>
              <a:spLocks noChangeArrowheads="1"/>
            </p:cNvSpPr>
            <p:nvPr/>
          </p:nvSpPr>
          <p:spPr bwMode="auto">
            <a:xfrm>
              <a:off x="2097" y="0"/>
              <a:ext cx="598" cy="480"/>
            </a:xfrm>
            <a:prstGeom prst="rect">
              <a:avLst/>
            </a:prstGeom>
            <a:noFill/>
            <a:ln w="7">
              <a:solidFill>
                <a:srgbClr val="A0A0A0"/>
              </a:solidFill>
              <a:miter lim="800000"/>
              <a:headEnd/>
              <a:tailEnd/>
            </a:ln>
            <a:effectLst/>
          </p:spPr>
          <p:txBody>
            <a:bodyPr/>
            <a:lstStyle/>
            <a:p>
              <a:endParaRPr lang="en-US"/>
            </a:p>
          </p:txBody>
        </p:sp>
      </p:grpSp>
      <p:sp>
        <p:nvSpPr>
          <p:cNvPr id="114" name="Rectangle 122"/>
          <p:cNvSpPr>
            <a:spLocks noChangeArrowheads="1"/>
          </p:cNvSpPr>
          <p:nvPr/>
        </p:nvSpPr>
        <p:spPr bwMode="auto">
          <a:xfrm>
            <a:off x="304800" y="3352800"/>
            <a:ext cx="8001000" cy="457200"/>
          </a:xfrm>
          <a:prstGeom prst="rect">
            <a:avLst/>
          </a:prstGeom>
          <a:noFill/>
          <a:ln w="9525">
            <a:noFill/>
            <a:miter lim="800000"/>
            <a:headEnd/>
            <a:tailEnd/>
          </a:ln>
          <a:effectLst/>
        </p:spPr>
        <p:txBody>
          <a:bodyPr/>
          <a:lstStyle/>
          <a:p>
            <a:pPr marL="609600" indent="-609600" algn="just"/>
            <a:r>
              <a:rPr lang="en-US">
                <a:solidFill>
                  <a:srgbClr val="CC0000"/>
                </a:solidFill>
                <a:latin typeface="Arial Unicode MS" pitchFamily="34" charset="-128"/>
                <a:cs typeface="Times New Roman" pitchFamily="18" charset="0"/>
              </a:rPr>
              <a:t>Example 3</a:t>
            </a:r>
          </a:p>
        </p:txBody>
      </p:sp>
      <p:sp>
        <p:nvSpPr>
          <p:cNvPr id="115" name="Rectangle 123"/>
          <p:cNvSpPr>
            <a:spLocks noChangeArrowheads="1"/>
          </p:cNvSpPr>
          <p:nvPr/>
        </p:nvSpPr>
        <p:spPr bwMode="auto">
          <a:xfrm>
            <a:off x="3200400" y="3962400"/>
            <a:ext cx="5791200" cy="1295400"/>
          </a:xfrm>
          <a:prstGeom prst="rect">
            <a:avLst/>
          </a:prstGeom>
          <a:noFill/>
          <a:ln w="9525">
            <a:noFill/>
            <a:miter lim="800000"/>
            <a:headEnd/>
            <a:tailEnd/>
          </a:ln>
          <a:effectLst/>
        </p:spPr>
        <p:txBody>
          <a:bodyPr/>
          <a:lstStyle/>
          <a:p>
            <a:pPr marL="609600" indent="-609600" algn="just"/>
            <a:r>
              <a:rPr lang="en-US" sz="2000">
                <a:solidFill>
                  <a:schemeClr val="tx1"/>
                </a:solidFill>
                <a:latin typeface="Arial Unicode MS" pitchFamily="34" charset="-128"/>
                <a:cs typeface="Times New Roman" pitchFamily="18" charset="0"/>
              </a:rPr>
              <a:t>Table Scheme: {AuID, AuName, AuPhone}</a:t>
            </a:r>
          </a:p>
          <a:p>
            <a:pPr marL="609600" indent="-609600" algn="just"/>
            <a:r>
              <a:rPr lang="en-US" sz="2000">
                <a:solidFill>
                  <a:schemeClr val="tx1"/>
                </a:solidFill>
                <a:latin typeface="Arial Unicode MS" pitchFamily="34" charset="-128"/>
                <a:cs typeface="Times New Roman" pitchFamily="18" charset="0"/>
              </a:rPr>
              <a:t>Functional Dependencies: {AuId} </a:t>
            </a:r>
            <a:r>
              <a:rPr lang="en-US" sz="2000">
                <a:solidFill>
                  <a:schemeClr val="tx1"/>
                </a:solidFill>
                <a:latin typeface="Arial Unicode MS" pitchFamily="34" charset="-128"/>
                <a:cs typeface="Times New Roman" pitchFamily="18" charset="0"/>
                <a:sym typeface="Wingdings" pitchFamily="2" charset="2"/>
              </a:rPr>
              <a:t> {AuPhone}</a:t>
            </a:r>
          </a:p>
          <a:p>
            <a:pPr marL="609600" indent="-609600" algn="just"/>
            <a:r>
              <a:rPr lang="en-US" sz="2000">
                <a:solidFill>
                  <a:schemeClr val="tx1"/>
                </a:solidFill>
                <a:latin typeface="Arial Unicode MS" pitchFamily="34" charset="-128"/>
                <a:cs typeface="Times New Roman" pitchFamily="18" charset="0"/>
                <a:sym typeface="Wingdings" pitchFamily="2" charset="2"/>
              </a:rPr>
              <a:t>				    {AuId}  {AuName}</a:t>
            </a:r>
          </a:p>
          <a:p>
            <a:pPr marL="609600" indent="-609600" algn="just"/>
            <a:r>
              <a:rPr lang="en-US" sz="2000">
                <a:solidFill>
                  <a:schemeClr val="tx1"/>
                </a:solidFill>
                <a:latin typeface="Arial Unicode MS" pitchFamily="34" charset="-128"/>
                <a:cs typeface="Times New Roman" pitchFamily="18" charset="0"/>
                <a:sym typeface="Wingdings" pitchFamily="2" charset="2"/>
              </a:rPr>
              <a:t>		       {AuName, AuPhone}  {AuID}</a:t>
            </a:r>
            <a:endParaRPr lang="en-US" sz="2000">
              <a:solidFill>
                <a:schemeClr val="tx1"/>
              </a:solidFill>
              <a:latin typeface="Arial Unicode MS"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1027"/>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FD – Example</a:t>
            </a:r>
          </a:p>
        </p:txBody>
      </p:sp>
      <p:sp>
        <p:nvSpPr>
          <p:cNvPr id="4" name="Rectangle 1140"/>
          <p:cNvSpPr txBox="1">
            <a:spLocks noChangeArrowheads="1"/>
          </p:cNvSpPr>
          <p:nvPr/>
        </p:nvSpPr>
        <p:spPr>
          <a:xfrm>
            <a:off x="76200" y="1143000"/>
            <a:ext cx="8763000" cy="5181600"/>
          </a:xfrm>
          <a:prstGeom prst="rect">
            <a:avLst/>
          </a:prstGeom>
          <a:noFill/>
          <a:ln/>
        </p:spPr>
        <p:txBody>
          <a:bodyPr/>
          <a:lstStyle/>
          <a:p>
            <a:pPr marL="609600" marR="0" lvl="0" indent="-609600" algn="just"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22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Database to track reviews of papers submitted to an academic conference. Prospective authors submit papers for review and possible acceptance in the published conference proceedings. Details of the entities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Author information includes a unique author number, a name, a mailing address, and a unique (optional) email address.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Paper information includes the primary author, the paper number, the title, the abstract, and review status (pending, accepted,rejected)</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Reviewer information includes the reviewer number, the name, the mailing address, and a unique (optional) email address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A completed review includes the reviewer number, the date, the paper number, comments to the authors, comments to the program chairperson, and ratings (overall, originality, correctness, style, clarity)</a:t>
            </a:r>
            <a:endPar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1026"/>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FD – Example</a:t>
            </a:r>
          </a:p>
        </p:txBody>
      </p:sp>
      <p:sp>
        <p:nvSpPr>
          <p:cNvPr id="4" name="Rectangle 1027"/>
          <p:cNvSpPr txBox="1">
            <a:spLocks noChangeArrowheads="1"/>
          </p:cNvSpPr>
          <p:nvPr/>
        </p:nvSpPr>
        <p:spPr>
          <a:xfrm>
            <a:off x="381000" y="1143000"/>
            <a:ext cx="8305800" cy="5181600"/>
          </a:xfrm>
          <a:prstGeom prst="rect">
            <a:avLst/>
          </a:prstGeom>
          <a:noFill/>
          <a:ln/>
        </p:spPr>
        <p:txBody>
          <a:bodyPr/>
          <a:lstStyle/>
          <a:p>
            <a:pPr marL="609600" marR="0" lvl="0" indent="-609600" algn="just"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Functional Dependencies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AuthNo </a:t>
            </a: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pitchFamily="2" charset="2"/>
              </a:rPr>
              <a:t> AuthName, AuthEmail, AuthAddress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pitchFamily="2" charset="2"/>
              </a:rPr>
              <a:t>AuthEmail  AuthNo</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pitchFamily="2" charset="2"/>
              </a:rPr>
              <a:t>PaperNo  Primary-AuthNo, Title, Abstract, Status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pitchFamily="2" charset="2"/>
              </a:rPr>
              <a:t>RevNo  RevName, RevEmail, RevAddress</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pitchFamily="2" charset="2"/>
              </a:rPr>
              <a:t>RevEmail  RevNo</a:t>
            </a:r>
          </a:p>
          <a:p>
            <a:pPr marL="1100138" marR="0" lvl="1" indent="-5334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pitchFamily="2" charset="2"/>
              </a:rPr>
              <a:t>RevNo, PaperNo  AuthComm, Prog-Comm, Date, Rating1, Rating2, Rating3, Rating4, Rating5</a:t>
            </a:r>
            <a:endParaRPr kumimoji="0" lang="en-US" sz="24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ubtitle 2"/>
          <p:cNvSpPr>
            <a:spLocks noGrp="1"/>
          </p:cNvSpPr>
          <p:nvPr>
            <p:ph type="subTitle" idx="1"/>
          </p:nvPr>
        </p:nvSpPr>
        <p:spPr>
          <a:xfrm>
            <a:off x="319088" y="315913"/>
            <a:ext cx="8650287" cy="6316662"/>
          </a:xfrm>
        </p:spPr>
        <p:txBody>
          <a:bodyPr>
            <a:normAutofit fontScale="92500" lnSpcReduction="10000"/>
          </a:bodyPr>
          <a:lstStyle/>
          <a:p>
            <a:pPr algn="l"/>
            <a:r>
              <a:rPr lang="en-US" sz="2600" dirty="0" smtClean="0">
                <a:solidFill>
                  <a:schemeClr val="tx1"/>
                </a:solidFill>
              </a:rPr>
              <a:t>Let R be </a:t>
            </a:r>
            <a:br>
              <a:rPr lang="en-US" sz="2600" dirty="0" smtClean="0">
                <a:solidFill>
                  <a:schemeClr val="tx1"/>
                </a:solidFill>
              </a:rPr>
            </a:br>
            <a:r>
              <a:rPr lang="en-US" sz="2600" dirty="0" err="1" smtClean="0">
                <a:solidFill>
                  <a:schemeClr val="tx1"/>
                </a:solidFill>
              </a:rPr>
              <a:t>NewStudent</a:t>
            </a:r>
            <a:r>
              <a:rPr lang="en-US" sz="2600" dirty="0" smtClean="0">
                <a:solidFill>
                  <a:schemeClr val="tx1"/>
                </a:solidFill>
              </a:rPr>
              <a:t> (</a:t>
            </a:r>
            <a:r>
              <a:rPr lang="en-US" sz="2600" dirty="0" err="1" smtClean="0">
                <a:solidFill>
                  <a:schemeClr val="tx1"/>
                </a:solidFill>
              </a:rPr>
              <a:t>stuId</a:t>
            </a:r>
            <a:r>
              <a:rPr lang="en-US" sz="2600" dirty="0" smtClean="0">
                <a:solidFill>
                  <a:schemeClr val="tx1"/>
                </a:solidFill>
              </a:rPr>
              <a:t>, </a:t>
            </a:r>
            <a:r>
              <a:rPr lang="en-US" sz="2600" dirty="0" err="1" smtClean="0">
                <a:solidFill>
                  <a:schemeClr val="tx1"/>
                </a:solidFill>
              </a:rPr>
              <a:t>lastName</a:t>
            </a:r>
            <a:r>
              <a:rPr lang="en-US" sz="2600" dirty="0" smtClean="0">
                <a:solidFill>
                  <a:schemeClr val="tx1"/>
                </a:solidFill>
              </a:rPr>
              <a:t>, major, credits, status, </a:t>
            </a:r>
            <a:r>
              <a:rPr lang="en-US" sz="2600" dirty="0" err="1" smtClean="0">
                <a:solidFill>
                  <a:schemeClr val="tx1"/>
                </a:solidFill>
              </a:rPr>
              <a:t>socSecNo</a:t>
            </a:r>
            <a:r>
              <a:rPr lang="en-US" sz="2600" dirty="0" smtClean="0">
                <a:solidFill>
                  <a:schemeClr val="tx1"/>
                </a:solidFill>
              </a:rPr>
              <a:t>)</a:t>
            </a:r>
          </a:p>
          <a:p>
            <a:pPr algn="just"/>
            <a:r>
              <a:rPr lang="en-US" sz="2600" dirty="0" smtClean="0">
                <a:solidFill>
                  <a:schemeClr val="tx1"/>
                </a:solidFill>
              </a:rPr>
              <a:t>FDs in R include</a:t>
            </a:r>
          </a:p>
          <a:p>
            <a:pPr algn="just"/>
            <a:r>
              <a:rPr lang="en-US" sz="2600" dirty="0" smtClean="0">
                <a:solidFill>
                  <a:schemeClr val="tx1"/>
                </a:solidFill>
              </a:rPr>
              <a:t>{</a:t>
            </a:r>
            <a:r>
              <a:rPr lang="en-US" sz="2600" dirty="0" err="1" smtClean="0">
                <a:solidFill>
                  <a:schemeClr val="tx1"/>
                </a:solidFill>
              </a:rPr>
              <a:t>stuId</a:t>
            </a:r>
            <a:r>
              <a:rPr lang="en-US" sz="2600" dirty="0" smtClean="0">
                <a:solidFill>
                  <a:schemeClr val="tx1"/>
                </a:solidFill>
              </a:rPr>
              <a:t>}→{</a:t>
            </a:r>
            <a:r>
              <a:rPr lang="en-US" sz="2600" dirty="0" err="1" smtClean="0">
                <a:solidFill>
                  <a:schemeClr val="tx1"/>
                </a:solidFill>
              </a:rPr>
              <a:t>lastName</a:t>
            </a:r>
            <a:r>
              <a:rPr lang="en-US" sz="2600" dirty="0" smtClean="0">
                <a:solidFill>
                  <a:schemeClr val="tx1"/>
                </a:solidFill>
              </a:rPr>
              <a:t>}, but not the reverse</a:t>
            </a:r>
          </a:p>
          <a:p>
            <a:pPr algn="just"/>
            <a:r>
              <a:rPr lang="en-US" sz="2600" dirty="0" smtClean="0">
                <a:solidFill>
                  <a:schemeClr val="tx1"/>
                </a:solidFill>
              </a:rPr>
              <a:t>{</a:t>
            </a:r>
            <a:r>
              <a:rPr lang="en-US" sz="2600" dirty="0" err="1" smtClean="0">
                <a:solidFill>
                  <a:schemeClr val="tx1"/>
                </a:solidFill>
              </a:rPr>
              <a:t>stuId</a:t>
            </a:r>
            <a:r>
              <a:rPr lang="en-US" sz="2600" dirty="0" smtClean="0">
                <a:solidFill>
                  <a:schemeClr val="tx1"/>
                </a:solidFill>
              </a:rPr>
              <a:t>} →{</a:t>
            </a:r>
            <a:r>
              <a:rPr lang="en-US" sz="2600" dirty="0" err="1" smtClean="0">
                <a:solidFill>
                  <a:schemeClr val="tx1"/>
                </a:solidFill>
              </a:rPr>
              <a:t>lastName</a:t>
            </a:r>
            <a:r>
              <a:rPr lang="en-US" sz="2600" dirty="0" smtClean="0">
                <a:solidFill>
                  <a:schemeClr val="tx1"/>
                </a:solidFill>
              </a:rPr>
              <a:t>, major, credits, status, </a:t>
            </a:r>
            <a:r>
              <a:rPr lang="en-US" sz="2600" dirty="0" err="1" smtClean="0">
                <a:solidFill>
                  <a:schemeClr val="tx1"/>
                </a:solidFill>
              </a:rPr>
              <a:t>socSecNo</a:t>
            </a:r>
            <a:r>
              <a:rPr lang="en-US" sz="2600" dirty="0" smtClean="0">
                <a:solidFill>
                  <a:schemeClr val="tx1"/>
                </a:solidFill>
              </a:rPr>
              <a:t>, </a:t>
            </a:r>
            <a:r>
              <a:rPr lang="en-US" sz="2600" dirty="0" err="1" smtClean="0">
                <a:solidFill>
                  <a:schemeClr val="tx1"/>
                </a:solidFill>
              </a:rPr>
              <a:t>stuId</a:t>
            </a:r>
            <a:r>
              <a:rPr lang="en-US" sz="2600" dirty="0" smtClean="0">
                <a:solidFill>
                  <a:schemeClr val="tx1"/>
                </a:solidFill>
              </a:rPr>
              <a:t>}</a:t>
            </a:r>
          </a:p>
          <a:p>
            <a:pPr algn="just"/>
            <a:r>
              <a:rPr lang="en-US" sz="2600" dirty="0" smtClean="0">
                <a:solidFill>
                  <a:schemeClr val="tx1"/>
                </a:solidFill>
              </a:rPr>
              <a:t>{</a:t>
            </a:r>
            <a:r>
              <a:rPr lang="en-US" sz="2600" dirty="0" err="1" smtClean="0">
                <a:solidFill>
                  <a:schemeClr val="tx1"/>
                </a:solidFill>
              </a:rPr>
              <a:t>socSecNo</a:t>
            </a:r>
            <a:r>
              <a:rPr lang="en-US" sz="2600" dirty="0" smtClean="0">
                <a:solidFill>
                  <a:schemeClr val="tx1"/>
                </a:solidFill>
              </a:rPr>
              <a:t>} →{</a:t>
            </a:r>
            <a:r>
              <a:rPr lang="en-US" sz="2600" dirty="0" err="1" smtClean="0">
                <a:solidFill>
                  <a:schemeClr val="tx1"/>
                </a:solidFill>
              </a:rPr>
              <a:t>stuId</a:t>
            </a:r>
            <a:r>
              <a:rPr lang="en-US" sz="2600" dirty="0" smtClean="0">
                <a:solidFill>
                  <a:schemeClr val="tx1"/>
                </a:solidFill>
              </a:rPr>
              <a:t>, </a:t>
            </a:r>
            <a:r>
              <a:rPr lang="en-US" sz="2600" dirty="0" err="1" smtClean="0">
                <a:solidFill>
                  <a:schemeClr val="tx1"/>
                </a:solidFill>
              </a:rPr>
              <a:t>lastName</a:t>
            </a:r>
            <a:r>
              <a:rPr lang="en-US" sz="2600" dirty="0" smtClean="0">
                <a:solidFill>
                  <a:schemeClr val="tx1"/>
                </a:solidFill>
              </a:rPr>
              <a:t>, major, credits, status, </a:t>
            </a:r>
            <a:r>
              <a:rPr lang="en-US" sz="2600" dirty="0" err="1" smtClean="0">
                <a:solidFill>
                  <a:schemeClr val="tx1"/>
                </a:solidFill>
              </a:rPr>
              <a:t>socSecNo</a:t>
            </a:r>
            <a:r>
              <a:rPr lang="en-US" sz="2600" dirty="0" smtClean="0">
                <a:solidFill>
                  <a:schemeClr val="tx1"/>
                </a:solidFill>
              </a:rPr>
              <a:t>}</a:t>
            </a:r>
          </a:p>
          <a:p>
            <a:pPr algn="just"/>
            <a:r>
              <a:rPr lang="en-US" sz="2600" dirty="0" smtClean="0">
                <a:solidFill>
                  <a:schemeClr val="tx1"/>
                </a:solidFill>
              </a:rPr>
              <a:t>{credits}→{status}, but not {status}→{credits}</a:t>
            </a:r>
          </a:p>
          <a:p>
            <a:pPr algn="just"/>
            <a:r>
              <a:rPr lang="en-US" sz="2600" dirty="0" err="1" smtClean="0">
                <a:solidFill>
                  <a:schemeClr val="tx1"/>
                </a:solidFill>
              </a:rPr>
              <a:t>ZipCode→AddressCity</a:t>
            </a:r>
            <a:endParaRPr lang="en-US" sz="2600" dirty="0" smtClean="0">
              <a:solidFill>
                <a:schemeClr val="tx1"/>
              </a:solidFill>
            </a:endParaRPr>
          </a:p>
          <a:p>
            <a:pPr algn="just"/>
            <a:r>
              <a:rPr lang="en-US" sz="2600" dirty="0" smtClean="0">
                <a:solidFill>
                  <a:schemeClr val="tx1"/>
                </a:solidFill>
              </a:rPr>
              <a:t>16652 is Huntingdon’s ZIP</a:t>
            </a:r>
          </a:p>
          <a:p>
            <a:pPr algn="just"/>
            <a:r>
              <a:rPr lang="en-US" sz="2600" dirty="0" err="1" smtClean="0">
                <a:solidFill>
                  <a:schemeClr val="tx1"/>
                </a:solidFill>
              </a:rPr>
              <a:t>ArtistName→BirthYear</a:t>
            </a:r>
            <a:endParaRPr lang="en-US" sz="2600" dirty="0" smtClean="0">
              <a:solidFill>
                <a:schemeClr val="tx1"/>
              </a:solidFill>
            </a:endParaRPr>
          </a:p>
          <a:p>
            <a:pPr algn="just"/>
            <a:r>
              <a:rPr lang="en-US" sz="2600" dirty="0" smtClean="0">
                <a:solidFill>
                  <a:schemeClr val="tx1"/>
                </a:solidFill>
              </a:rPr>
              <a:t>Picasso was born in 1881</a:t>
            </a:r>
          </a:p>
          <a:p>
            <a:pPr algn="just"/>
            <a:r>
              <a:rPr lang="en-US" sz="2600" dirty="0" err="1" smtClean="0">
                <a:solidFill>
                  <a:schemeClr val="tx1"/>
                </a:solidFill>
              </a:rPr>
              <a:t>Autobrand→Manufacturer</a:t>
            </a:r>
            <a:r>
              <a:rPr lang="en-US" sz="2600" dirty="0" smtClean="0">
                <a:solidFill>
                  <a:schemeClr val="tx1"/>
                </a:solidFill>
              </a:rPr>
              <a:t>, Engine type</a:t>
            </a:r>
          </a:p>
          <a:p>
            <a:pPr algn="just"/>
            <a:r>
              <a:rPr lang="en-US" sz="2600" dirty="0" smtClean="0">
                <a:solidFill>
                  <a:schemeClr val="tx1"/>
                </a:solidFill>
              </a:rPr>
              <a:t>Pontiac is built by General Motors with gasoline engine</a:t>
            </a:r>
          </a:p>
          <a:p>
            <a:pPr algn="just"/>
            <a:r>
              <a:rPr lang="en-US" sz="2600" dirty="0" smtClean="0">
                <a:solidFill>
                  <a:schemeClr val="tx1"/>
                </a:solidFill>
              </a:rPr>
              <a:t>Author, </a:t>
            </a:r>
            <a:r>
              <a:rPr lang="en-US" sz="2600" dirty="0" err="1" smtClean="0">
                <a:solidFill>
                  <a:schemeClr val="tx1"/>
                </a:solidFill>
              </a:rPr>
              <a:t>Title→PublDate</a:t>
            </a:r>
            <a:endParaRPr lang="en-US" sz="2600" dirty="0" smtClean="0">
              <a:solidFill>
                <a:schemeClr val="tx1"/>
              </a:solidFill>
            </a:endParaRPr>
          </a:p>
          <a:p>
            <a:pPr algn="just"/>
            <a:r>
              <a:rPr lang="en-US" sz="2600" dirty="0" smtClean="0">
                <a:solidFill>
                  <a:schemeClr val="tx1"/>
                </a:solidFill>
              </a:rPr>
              <a:t>Shakespeare’s Hamlet was published in 1600</a:t>
            </a:r>
          </a:p>
          <a:p>
            <a:endParaRPr lang="en-US" dirty="0" smtClean="0"/>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pic>
        <p:nvPicPr>
          <p:cNvPr id="1026" name="Picture 2" descr="C:\Documents and Settings\partha.banerjee\Desktop\untitled.JPG"/>
          <p:cNvPicPr>
            <a:picLocks noChangeAspect="1" noChangeArrowheads="1"/>
          </p:cNvPicPr>
          <p:nvPr/>
        </p:nvPicPr>
        <p:blipFill>
          <a:blip r:embed="rId2" cstate="print"/>
          <a:srcRect/>
          <a:stretch>
            <a:fillRect/>
          </a:stretch>
        </p:blipFill>
        <p:spPr bwMode="auto">
          <a:xfrm>
            <a:off x="304800" y="457200"/>
            <a:ext cx="8458200" cy="542734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495300"/>
            <a:ext cx="7924800" cy="457200"/>
          </a:xfrm>
        </p:spPr>
        <p:txBody>
          <a:bodyPr>
            <a:noAutofit/>
          </a:bodyPr>
          <a:lstStyle/>
          <a:p>
            <a:pPr>
              <a:defRPr/>
            </a:pPr>
            <a:r>
              <a:rPr lang="en-US" sz="3200" dirty="0" smtClean="0"/>
              <a:t>Closure of a Set of Functional Dependencies</a:t>
            </a:r>
          </a:p>
        </p:txBody>
      </p:sp>
      <p:sp>
        <p:nvSpPr>
          <p:cNvPr id="23555" name="Rectangle 3"/>
          <p:cNvSpPr>
            <a:spLocks noGrp="1" noChangeArrowheads="1"/>
          </p:cNvSpPr>
          <p:nvPr>
            <p:ph type="body" idx="1"/>
          </p:nvPr>
        </p:nvSpPr>
        <p:spPr>
          <a:xfrm>
            <a:off x="571500" y="1114425"/>
            <a:ext cx="8077200" cy="5029200"/>
          </a:xfrm>
        </p:spPr>
        <p:txBody>
          <a:bodyPr>
            <a:normAutofit fontScale="85000" lnSpcReduction="10000"/>
          </a:bodyPr>
          <a:lstStyle/>
          <a:p>
            <a:r>
              <a:rPr lang="en-US" dirty="0" smtClean="0"/>
              <a:t>Given a set </a:t>
            </a:r>
            <a:r>
              <a:rPr lang="en-US" i="1" dirty="0" smtClean="0"/>
              <a:t>F</a:t>
            </a:r>
            <a:r>
              <a:rPr lang="en-US" dirty="0" smtClean="0"/>
              <a:t> set of functional dependencies, there are certain other functional dependencies that are logically implied by </a:t>
            </a:r>
            <a:r>
              <a:rPr lang="en-US" i="1" dirty="0" smtClean="0"/>
              <a:t>F</a:t>
            </a:r>
            <a:r>
              <a:rPr lang="en-US" dirty="0" smtClean="0"/>
              <a:t>.</a:t>
            </a:r>
          </a:p>
          <a:p>
            <a:pPr lvl="1"/>
            <a:r>
              <a:rPr lang="en-US" sz="1800" dirty="0" smtClean="0"/>
              <a:t>E.g.  If  A </a:t>
            </a:r>
            <a:r>
              <a:rPr lang="en-US" sz="1800" dirty="0" smtClean="0">
                <a:sym typeface="Symbol" pitchFamily="18" charset="2"/>
              </a:rPr>
              <a:t></a:t>
            </a:r>
            <a:r>
              <a:rPr lang="en-US" sz="1800" dirty="0" smtClean="0">
                <a:sym typeface="Monotype Sorts" pitchFamily="2" charset="2"/>
              </a:rPr>
              <a:t> B and  B </a:t>
            </a:r>
            <a:r>
              <a:rPr lang="en-US" sz="1800" dirty="0" smtClean="0">
                <a:sym typeface="Symbol" pitchFamily="18" charset="2"/>
              </a:rPr>
              <a:t></a:t>
            </a:r>
            <a:r>
              <a:rPr lang="en-US" sz="1800" dirty="0" smtClean="0">
                <a:sym typeface="Monotype Sorts" pitchFamily="2" charset="2"/>
              </a:rPr>
              <a:t> C,  then we can infer that A </a:t>
            </a:r>
            <a:r>
              <a:rPr lang="en-US" sz="1800" dirty="0" smtClean="0">
                <a:sym typeface="Symbol" pitchFamily="18" charset="2"/>
              </a:rPr>
              <a:t></a:t>
            </a:r>
            <a:r>
              <a:rPr lang="en-US" sz="1800" dirty="0" smtClean="0">
                <a:sym typeface="Monotype Sorts" pitchFamily="2" charset="2"/>
              </a:rPr>
              <a:t> C</a:t>
            </a:r>
            <a:endParaRPr lang="en-US" sz="1800" dirty="0" smtClean="0"/>
          </a:p>
          <a:p>
            <a:r>
              <a:rPr lang="en-US" dirty="0" smtClean="0"/>
              <a:t>The set of all functional dependencies logically implied by </a:t>
            </a:r>
            <a:r>
              <a:rPr lang="en-US" i="1" dirty="0" smtClean="0"/>
              <a:t>F</a:t>
            </a:r>
            <a:r>
              <a:rPr lang="en-US" dirty="0" smtClean="0"/>
              <a:t> is the </a:t>
            </a:r>
            <a:r>
              <a:rPr lang="en-US" i="1" dirty="0" smtClean="0">
                <a:solidFill>
                  <a:schemeClr val="tx2"/>
                </a:solidFill>
              </a:rPr>
              <a:t>closure</a:t>
            </a:r>
            <a:r>
              <a:rPr lang="en-US" dirty="0" smtClean="0"/>
              <a:t> of </a:t>
            </a:r>
            <a:r>
              <a:rPr lang="en-US" i="1" dirty="0" smtClean="0"/>
              <a:t>F</a:t>
            </a:r>
            <a:r>
              <a:rPr lang="en-US" dirty="0" smtClean="0"/>
              <a:t>.</a:t>
            </a:r>
          </a:p>
          <a:p>
            <a:r>
              <a:rPr lang="en-US" dirty="0" smtClean="0"/>
              <a:t>We denote the </a:t>
            </a:r>
            <a:r>
              <a:rPr lang="en-US" i="1" dirty="0" smtClean="0"/>
              <a:t>closure </a:t>
            </a:r>
            <a:r>
              <a:rPr lang="en-US" dirty="0" smtClean="0"/>
              <a:t>of </a:t>
            </a:r>
            <a:r>
              <a:rPr lang="en-US" i="1" dirty="0" smtClean="0"/>
              <a:t>F</a:t>
            </a:r>
            <a:r>
              <a:rPr lang="en-US" dirty="0" smtClean="0"/>
              <a:t> by </a:t>
            </a:r>
            <a:r>
              <a:rPr lang="en-US" dirty="0" smtClean="0">
                <a:solidFill>
                  <a:schemeClr val="tx2"/>
                </a:solidFill>
              </a:rPr>
              <a:t>F</a:t>
            </a:r>
            <a:r>
              <a:rPr lang="en-US" i="1" baseline="30000" dirty="0" smtClean="0">
                <a:solidFill>
                  <a:schemeClr val="tx2"/>
                </a:solidFill>
              </a:rPr>
              <a:t>+</a:t>
            </a:r>
            <a:r>
              <a:rPr lang="en-US" i="1" dirty="0" smtClean="0">
                <a:solidFill>
                  <a:schemeClr val="tx2"/>
                </a:solidFill>
              </a:rPr>
              <a:t>.</a:t>
            </a:r>
          </a:p>
          <a:p>
            <a:r>
              <a:rPr lang="en-US" dirty="0" smtClean="0"/>
              <a:t>We can find all of</a:t>
            </a:r>
            <a:r>
              <a:rPr lang="en-US" i="1" dirty="0" smtClean="0"/>
              <a:t> </a:t>
            </a:r>
            <a:r>
              <a:rPr lang="en-US" dirty="0" smtClean="0"/>
              <a:t>F</a:t>
            </a:r>
            <a:r>
              <a:rPr lang="en-US" i="1" baseline="30000" dirty="0" smtClean="0"/>
              <a:t>+</a:t>
            </a:r>
            <a:r>
              <a:rPr lang="en-US" i="1" dirty="0" smtClean="0"/>
              <a:t> </a:t>
            </a:r>
            <a:r>
              <a:rPr lang="en-US" dirty="0" smtClean="0"/>
              <a:t>by applying Armstrong’s Axioms:</a:t>
            </a:r>
          </a:p>
          <a:p>
            <a:pPr lvl="1"/>
            <a:r>
              <a:rPr lang="en-US" sz="1800" dirty="0" smtClean="0"/>
              <a:t>if </a:t>
            </a:r>
            <a:r>
              <a:rPr lang="en-US" sz="1800" i="1" dirty="0" smtClean="0">
                <a:sym typeface="Symbol" pitchFamily="18" charset="2"/>
              </a:rPr>
              <a:t></a:t>
            </a:r>
            <a:r>
              <a:rPr lang="en-US" sz="1800" dirty="0" smtClean="0">
                <a:sym typeface="Symbol" pitchFamily="18" charset="2"/>
              </a:rPr>
              <a:t>  , then  </a:t>
            </a:r>
            <a:r>
              <a:rPr lang="en-US" sz="1800" dirty="0" smtClean="0">
                <a:sym typeface="Monotype Sorts" pitchFamily="2" charset="2"/>
              </a:rPr>
              <a:t> </a:t>
            </a:r>
            <a:r>
              <a:rPr lang="en-US" sz="1800" i="1" dirty="0" smtClean="0">
                <a:sym typeface="Symbol" pitchFamily="18" charset="2"/>
              </a:rPr>
              <a:t>                      </a:t>
            </a:r>
            <a:r>
              <a:rPr lang="en-US" sz="1800" b="1" dirty="0" smtClean="0">
                <a:sym typeface="Symbol" pitchFamily="18" charset="2"/>
              </a:rPr>
              <a:t>(reflexivity)</a:t>
            </a:r>
            <a:endParaRPr lang="en-US" sz="1800" dirty="0" smtClean="0">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then </a:t>
            </a:r>
            <a:r>
              <a:rPr lang="en-US" sz="1800" dirty="0" smtClean="0">
                <a:sym typeface="Greek Symbols" pitchFamily="18" charset="2"/>
              </a:rPr>
              <a:t>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Monotype Sorts" pitchFamily="2" charset="2"/>
              </a:rPr>
              <a:t> </a:t>
            </a:r>
            <a:r>
              <a:rPr lang="en-US" sz="1800" i="1" dirty="0" smtClean="0">
                <a:sym typeface="Symbol" pitchFamily="18" charset="2"/>
              </a:rPr>
              <a:t>               </a:t>
            </a:r>
            <a:r>
              <a:rPr lang="en-US" sz="1800" b="1" dirty="0" smtClean="0">
                <a:sym typeface="Symbol" pitchFamily="18" charset="2"/>
              </a:rPr>
              <a:t>(augmentation)</a:t>
            </a:r>
            <a:endParaRPr lang="en-US" sz="1800" dirty="0" smtClean="0">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and </a:t>
            </a:r>
            <a:r>
              <a:rPr lang="en-US" sz="1800" i="1" dirty="0" smtClean="0">
                <a:sym typeface="Symbol" pitchFamily="18" charset="2"/>
              </a:rPr>
              <a:t> </a:t>
            </a:r>
            <a:r>
              <a:rPr lang="en-US" sz="1800" dirty="0" smtClean="0">
                <a:sym typeface="Symbol" pitchFamily="18" charset="2"/>
              </a:rPr>
              <a:t> </a:t>
            </a:r>
            <a:r>
              <a:rPr lang="en-US" sz="1800" dirty="0" smtClean="0">
                <a:sym typeface="Monotype Sorts" pitchFamily="2" charset="2"/>
              </a:rPr>
              <a:t>, then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Greek Symbols" pitchFamily="18" charset="2"/>
              </a:rPr>
              <a:t>   </a:t>
            </a:r>
            <a:r>
              <a:rPr lang="en-US" sz="1800" b="1" dirty="0" smtClean="0">
                <a:sym typeface="Greek Symbols" pitchFamily="18" charset="2"/>
              </a:rPr>
              <a:t>(transitivity)</a:t>
            </a:r>
          </a:p>
          <a:p>
            <a:r>
              <a:rPr lang="en-US" dirty="0" smtClean="0">
                <a:sym typeface="Greek Symbols" pitchFamily="18" charset="2"/>
              </a:rPr>
              <a:t>These rules are </a:t>
            </a:r>
          </a:p>
          <a:p>
            <a:pPr lvl="1"/>
            <a:r>
              <a:rPr lang="en-US" sz="1800" dirty="0" smtClean="0">
                <a:solidFill>
                  <a:schemeClr val="tx2"/>
                </a:solidFill>
                <a:sym typeface="Greek Symbols" pitchFamily="18" charset="2"/>
              </a:rPr>
              <a:t>sound</a:t>
            </a:r>
            <a:r>
              <a:rPr lang="en-US" sz="1800" dirty="0" smtClean="0">
                <a:sym typeface="Greek Symbols" pitchFamily="18" charset="2"/>
              </a:rPr>
              <a:t> (generate only functional dependencies that actually hold) and </a:t>
            </a:r>
          </a:p>
          <a:p>
            <a:pPr lvl="1"/>
            <a:r>
              <a:rPr lang="en-US" sz="1800" dirty="0" smtClean="0">
                <a:solidFill>
                  <a:schemeClr val="tx2"/>
                </a:solidFill>
                <a:sym typeface="Greek Symbols" pitchFamily="18" charset="2"/>
              </a:rPr>
              <a:t>complete</a:t>
            </a:r>
            <a:r>
              <a:rPr lang="en-US" sz="1800" dirty="0" smtClean="0">
                <a:sym typeface="Greek Symbols" pitchFamily="18" charset="2"/>
              </a:rPr>
              <a:t> (generate all functional dependencies that hold).</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defRPr/>
            </a:pPr>
            <a:r>
              <a:rPr lang="en-US" smtClean="0"/>
              <a:t>Procedure for Computing F</a:t>
            </a:r>
            <a:r>
              <a:rPr lang="en-US" baseline="30000" smtClean="0"/>
              <a:t>+</a:t>
            </a:r>
          </a:p>
        </p:txBody>
      </p:sp>
      <p:sp>
        <p:nvSpPr>
          <p:cNvPr id="25603" name="Rectangle 3"/>
          <p:cNvSpPr>
            <a:spLocks noGrp="1" noChangeArrowheads="1"/>
          </p:cNvSpPr>
          <p:nvPr>
            <p:ph type="body" idx="4294967295"/>
          </p:nvPr>
        </p:nvSpPr>
        <p:spPr/>
        <p:txBody>
          <a:bodyPr>
            <a:normAutofit fontScale="70000" lnSpcReduction="20000"/>
          </a:bodyPr>
          <a:lstStyle/>
          <a:p>
            <a:r>
              <a:rPr lang="en-US" smtClean="0"/>
              <a:t>To compute the closure of a set of functional dependencies F:</a:t>
            </a:r>
            <a:br>
              <a:rPr lang="en-US" smtClean="0"/>
            </a:br>
            <a:endParaRPr lang="en-US" i="1" smtClean="0"/>
          </a:p>
          <a:p>
            <a:pPr>
              <a:buFont typeface="Monotype Sorts" pitchFamily="2" charset="2"/>
              <a:buNone/>
            </a:pPr>
            <a:r>
              <a:rPr lang="en-US" i="1" smtClean="0"/>
              <a:t>     F</a:t>
            </a:r>
            <a:r>
              <a:rPr lang="en-US" sz="2400" baseline="30000" smtClean="0"/>
              <a:t>+</a:t>
            </a:r>
            <a:r>
              <a:rPr lang="en-US" smtClean="0"/>
              <a:t> = </a:t>
            </a:r>
            <a:r>
              <a:rPr lang="en-US" i="1" smtClean="0"/>
              <a:t>F</a:t>
            </a:r>
            <a:r>
              <a:rPr lang="en-US" smtClean="0"/>
              <a:t/>
            </a:r>
            <a:br>
              <a:rPr lang="en-US" smtClean="0"/>
            </a:br>
            <a:r>
              <a:rPr lang="en-US" b="1" smtClean="0"/>
              <a:t>repeat</a:t>
            </a:r>
            <a:r>
              <a:rPr lang="en-US" smtClean="0"/>
              <a:t/>
            </a:r>
            <a:br>
              <a:rPr lang="en-US" smtClean="0"/>
            </a:br>
            <a:r>
              <a:rPr lang="en-US" smtClean="0"/>
              <a:t>	</a:t>
            </a:r>
            <a:r>
              <a:rPr lang="en-US" b="1" smtClean="0"/>
              <a:t>for each</a:t>
            </a:r>
            <a:r>
              <a:rPr lang="en-US" smtClean="0"/>
              <a:t> functional dependency </a:t>
            </a:r>
            <a:r>
              <a:rPr lang="en-US" i="1" smtClean="0"/>
              <a:t>f</a:t>
            </a:r>
            <a:r>
              <a:rPr lang="en-US" smtClean="0"/>
              <a:t> in </a:t>
            </a:r>
            <a:r>
              <a:rPr lang="en-US" i="1" smtClean="0"/>
              <a:t>F</a:t>
            </a:r>
            <a:r>
              <a:rPr lang="en-US" sz="2400" baseline="30000" smtClean="0"/>
              <a:t>+</a:t>
            </a:r>
            <a:r>
              <a:rPr lang="en-US" baseline="30000" smtClean="0"/>
              <a:t/>
            </a:r>
            <a:br>
              <a:rPr lang="en-US" baseline="30000" smtClean="0"/>
            </a:br>
            <a:r>
              <a:rPr lang="en-US" baseline="30000" smtClean="0"/>
              <a:t>	</a:t>
            </a:r>
            <a:r>
              <a:rPr lang="en-US" smtClean="0"/>
              <a:t>       apply reflexivity and augmentation rules on </a:t>
            </a:r>
            <a:r>
              <a:rPr lang="en-US" i="1" smtClean="0"/>
              <a:t>f</a:t>
            </a:r>
            <a:br>
              <a:rPr lang="en-US" i="1" smtClean="0"/>
            </a:br>
            <a:r>
              <a:rPr lang="en-US" i="1" smtClean="0"/>
              <a:t>	       </a:t>
            </a:r>
            <a:r>
              <a:rPr lang="en-US" smtClean="0"/>
              <a:t>add the resulting functional dependencies to </a:t>
            </a:r>
            <a:r>
              <a:rPr lang="en-US" i="1" smtClean="0"/>
              <a:t>F</a:t>
            </a:r>
            <a:r>
              <a:rPr lang="en-US" sz="2400" baseline="30000" smtClean="0"/>
              <a:t>+</a:t>
            </a:r>
            <a:br>
              <a:rPr lang="en-US" sz="2400" baseline="30000" smtClean="0"/>
            </a:br>
            <a:r>
              <a:rPr lang="en-US" baseline="30000" smtClean="0"/>
              <a:t>	</a:t>
            </a:r>
            <a:r>
              <a:rPr lang="en-US" b="1" smtClean="0"/>
              <a:t>for each </a:t>
            </a:r>
            <a:r>
              <a:rPr lang="en-US" smtClean="0"/>
              <a:t>pair of functional dependencies </a:t>
            </a:r>
            <a:r>
              <a:rPr lang="en-US" i="1" smtClean="0"/>
              <a:t>f</a:t>
            </a:r>
            <a:r>
              <a:rPr lang="en-US" baseline="-25000" smtClean="0"/>
              <a:t>1</a:t>
            </a:r>
            <a:r>
              <a:rPr lang="en-US" smtClean="0"/>
              <a:t>and </a:t>
            </a:r>
            <a:r>
              <a:rPr lang="en-US" i="1" smtClean="0"/>
              <a:t>f</a:t>
            </a:r>
            <a:r>
              <a:rPr lang="en-US" baseline="-25000" smtClean="0"/>
              <a:t>2</a:t>
            </a:r>
            <a:r>
              <a:rPr lang="en-US" smtClean="0"/>
              <a:t> in </a:t>
            </a:r>
            <a:r>
              <a:rPr lang="en-US" i="1" smtClean="0"/>
              <a:t>F</a:t>
            </a:r>
            <a:r>
              <a:rPr lang="en-US" sz="2400" baseline="30000" smtClean="0"/>
              <a:t>+</a:t>
            </a:r>
            <a:r>
              <a:rPr lang="en-US" baseline="30000" smtClean="0"/>
              <a:t/>
            </a:r>
            <a:br>
              <a:rPr lang="en-US" baseline="30000" smtClean="0"/>
            </a:br>
            <a:r>
              <a:rPr lang="en-US" baseline="30000" smtClean="0"/>
              <a:t>	</a:t>
            </a:r>
            <a:r>
              <a:rPr lang="en-US" smtClean="0"/>
              <a:t>       </a:t>
            </a:r>
            <a:r>
              <a:rPr lang="en-US" b="1" smtClean="0"/>
              <a:t>if</a:t>
            </a:r>
            <a:r>
              <a:rPr lang="en-US" smtClean="0"/>
              <a:t> </a:t>
            </a:r>
            <a:r>
              <a:rPr lang="en-US" i="1" smtClean="0"/>
              <a:t>f</a:t>
            </a:r>
            <a:r>
              <a:rPr lang="en-US" baseline="-25000" smtClean="0"/>
              <a:t>1</a:t>
            </a:r>
            <a:r>
              <a:rPr lang="en-US" smtClean="0"/>
              <a:t> and </a:t>
            </a:r>
            <a:r>
              <a:rPr lang="en-US" i="1" smtClean="0"/>
              <a:t>f</a:t>
            </a:r>
            <a:r>
              <a:rPr lang="en-US" baseline="-25000" smtClean="0"/>
              <a:t>2</a:t>
            </a:r>
            <a:r>
              <a:rPr lang="en-US" smtClean="0"/>
              <a:t> can be combined using transitivity</a:t>
            </a:r>
            <a:br>
              <a:rPr lang="en-US" smtClean="0"/>
            </a:br>
            <a:r>
              <a:rPr lang="en-US" smtClean="0"/>
              <a:t>		 </a:t>
            </a:r>
            <a:r>
              <a:rPr lang="en-US" b="1" smtClean="0"/>
              <a:t>then</a:t>
            </a:r>
            <a:r>
              <a:rPr lang="en-US" smtClean="0"/>
              <a:t> add the resulting functional dependency to </a:t>
            </a:r>
            <a:r>
              <a:rPr lang="en-US" i="1" smtClean="0"/>
              <a:t>F</a:t>
            </a:r>
            <a:r>
              <a:rPr lang="en-US" sz="2400" baseline="30000" smtClean="0"/>
              <a:t>+</a:t>
            </a:r>
            <a:r>
              <a:rPr lang="en-US" baseline="30000" smtClean="0"/>
              <a:t/>
            </a:r>
            <a:br>
              <a:rPr lang="en-US" baseline="30000" smtClean="0"/>
            </a:br>
            <a:r>
              <a:rPr lang="en-US" b="1" smtClean="0"/>
              <a:t>until </a:t>
            </a:r>
            <a:r>
              <a:rPr lang="en-US" i="1" smtClean="0"/>
              <a:t>F</a:t>
            </a:r>
            <a:r>
              <a:rPr lang="en-US" sz="2400" baseline="30000" smtClean="0"/>
              <a:t>+</a:t>
            </a:r>
            <a:r>
              <a:rPr lang="en-US" smtClean="0"/>
              <a:t> does not change any further</a:t>
            </a:r>
          </a:p>
          <a:p>
            <a:pPr>
              <a:buFont typeface="Monotype Sorts" pitchFamily="2" charset="2"/>
              <a:buNone/>
            </a:pPr>
            <a:endParaRPr lang="en-US" smtClean="0"/>
          </a:p>
          <a:p>
            <a:pPr>
              <a:buFont typeface="Monotype Sorts" pitchFamily="2" charset="2"/>
              <a:buNone/>
            </a:pPr>
            <a:r>
              <a:rPr lang="en-US" smtClean="0"/>
              <a:t>NOTE:  We will see an alternative procedure for this task later</a:t>
            </a:r>
            <a:endParaRPr lang="en-US" i="1" baseline="-25000" smtClean="0"/>
          </a:p>
          <a:p>
            <a:pPr>
              <a:buFont typeface="Monotype Sorts" pitchFamily="2" charset="2"/>
              <a:buNone/>
            </a:pPr>
            <a:endParaRPr lang="en-US" baseline="30000" smtClean="0"/>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63600" y="381000"/>
            <a:ext cx="8077200" cy="609600"/>
          </a:xfrm>
        </p:spPr>
        <p:txBody>
          <a:bodyPr>
            <a:normAutofit fontScale="90000"/>
          </a:bodyPr>
          <a:lstStyle/>
          <a:p>
            <a:pPr>
              <a:defRPr/>
            </a:pPr>
            <a:r>
              <a:rPr lang="en-US" smtClean="0"/>
              <a:t>Closure of Functional Dependencies (Cont.)</a:t>
            </a:r>
          </a:p>
        </p:txBody>
      </p:sp>
      <p:sp>
        <p:nvSpPr>
          <p:cNvPr id="26627" name="Rectangle 3"/>
          <p:cNvSpPr>
            <a:spLocks noGrp="1" noChangeArrowheads="1"/>
          </p:cNvSpPr>
          <p:nvPr>
            <p:ph type="body" idx="1"/>
          </p:nvPr>
        </p:nvSpPr>
        <p:spPr>
          <a:xfrm>
            <a:off x="755650" y="1520825"/>
            <a:ext cx="7359650" cy="4521200"/>
          </a:xfrm>
        </p:spPr>
        <p:txBody>
          <a:bodyPr/>
          <a:lstStyle/>
          <a:p>
            <a:r>
              <a:rPr lang="en-US" smtClean="0"/>
              <a:t>We can further simplify manual computation of </a:t>
            </a:r>
            <a:r>
              <a:rPr lang="en-US" i="1" smtClean="0"/>
              <a:t>F</a:t>
            </a:r>
            <a:r>
              <a:rPr lang="en-US" baseline="30000" smtClean="0"/>
              <a:t>+</a:t>
            </a:r>
            <a:r>
              <a:rPr lang="en-US" smtClean="0"/>
              <a:t> by using the following additional rules (</a:t>
            </a:r>
            <a:r>
              <a:rPr lang="en-US" smtClean="0">
                <a:sym typeface="Greek Symbols" pitchFamily="18" charset="2"/>
              </a:rPr>
              <a:t>Armstrong’s axioms</a:t>
            </a:r>
            <a:r>
              <a:rPr lang="en-US" smtClean="0"/>
              <a:t>) to get a steady result.</a:t>
            </a:r>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Greek Symbols" pitchFamily="18" charset="2"/>
              </a:rPr>
              <a:t> holds </a:t>
            </a:r>
            <a:r>
              <a:rPr lang="en-US" sz="1800" b="1" smtClean="0">
                <a:sym typeface="Greek Symbols" pitchFamily="18" charset="2"/>
              </a:rPr>
              <a:t>(union)</a:t>
            </a:r>
            <a:endParaRPr lang="en-US" sz="1800" smtClean="0">
              <a:sym typeface="Greek Symbols" pitchFamily="18" charset="2"/>
            </a:endParaRPr>
          </a:p>
          <a:p>
            <a:pPr lvl="1"/>
            <a:r>
              <a:rPr lang="en-US" sz="1800" smtClean="0">
                <a:sym typeface="Greek Symbols" pitchFamily="18"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 and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a:t>
            </a:r>
            <a:r>
              <a:rPr lang="en-US" sz="1800" b="1" smtClean="0">
                <a:sym typeface="Monotype Sorts" pitchFamily="2" charset="2"/>
              </a:rPr>
              <a:t>(decomposition)</a:t>
            </a:r>
            <a:endParaRPr lang="en-US" sz="1800" smtClean="0">
              <a:sym typeface="Monotype Sorts" pitchFamily="2" charset="2"/>
            </a:endParaRPr>
          </a:p>
          <a:p>
            <a:pPr lvl="1"/>
            <a:r>
              <a:rPr lang="en-US" sz="1800" smtClean="0">
                <a:sym typeface="Monotype Sorts" pitchFamily="2"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smtClean="0">
                <a:sym typeface="Greek Symbols" pitchFamily="18"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 then </a:t>
            </a:r>
            <a:r>
              <a:rPr lang="en-US" sz="1800" smtClean="0">
                <a:sym typeface="Symbol" pitchFamily="18" charset="2"/>
              </a:rPr>
              <a:t> </a:t>
            </a:r>
            <a:r>
              <a:rPr lang="en-US" sz="1800" smtClean="0">
                <a:sym typeface="Greek Symbols"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a:t>
            </a:r>
            <a:r>
              <a:rPr lang="en-US" sz="1800" b="1" smtClean="0">
                <a:sym typeface="Greek Symbols" pitchFamily="18" charset="2"/>
              </a:rPr>
              <a:t> (pseudotransitivity)</a:t>
            </a:r>
            <a:endParaRPr lang="en-US" sz="1800" smtClean="0">
              <a:sym typeface="Greek Symbols" pitchFamily="18" charset="2"/>
            </a:endParaRPr>
          </a:p>
          <a:p>
            <a:pPr lvl="1">
              <a:buFont typeface="Monotype Sorts" pitchFamily="2" charset="2"/>
              <a:buNone/>
            </a:pPr>
            <a:r>
              <a:rPr lang="en-US" sz="1800" smtClean="0">
                <a:sym typeface="Greek Symbols" pitchFamily="18" charset="2"/>
              </a:rPr>
              <a:t>The above rules can be inferred from Armstrong’s axioms.</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smtClean="0"/>
              <a:t>Closure of Attribute Sets</a:t>
            </a:r>
          </a:p>
        </p:txBody>
      </p:sp>
      <p:sp>
        <p:nvSpPr>
          <p:cNvPr id="143363" name="Rectangle 3"/>
          <p:cNvSpPr>
            <a:spLocks noGrp="1" noChangeArrowheads="1"/>
          </p:cNvSpPr>
          <p:nvPr>
            <p:ph type="body" idx="1"/>
          </p:nvPr>
        </p:nvSpPr>
        <p:spPr/>
        <p:txBody>
          <a:bodyPr>
            <a:normAutofit fontScale="85000" lnSpcReduction="10000"/>
          </a:bodyPr>
          <a:lstStyle/>
          <a:p>
            <a:pPr>
              <a:tabLst>
                <a:tab pos="1027113" algn="l"/>
                <a:tab pos="1547813" algn="l"/>
                <a:tab pos="1771650" algn="l"/>
                <a:tab pos="2054225" algn="l"/>
                <a:tab pos="3140075" algn="ctr"/>
              </a:tabLst>
            </a:pPr>
            <a:r>
              <a:rPr lang="en-US" dirty="0" smtClean="0"/>
              <a:t>Given a set of attributes </a:t>
            </a:r>
            <a:r>
              <a:rPr lang="en-US" dirty="0" smtClean="0">
                <a:latin typeface="Symbol" pitchFamily="18" charset="2"/>
                <a:sym typeface="Greek Symbols" pitchFamily="18" charset="2"/>
              </a:rPr>
              <a:t>a,</a:t>
            </a:r>
            <a:r>
              <a:rPr lang="en-US" dirty="0" smtClean="0"/>
              <a:t> define the </a:t>
            </a:r>
            <a:r>
              <a:rPr lang="en-US" i="1" dirty="0" smtClean="0">
                <a:solidFill>
                  <a:schemeClr val="tx2"/>
                </a:solidFill>
              </a:rPr>
              <a:t>closure</a:t>
            </a:r>
            <a:r>
              <a:rPr lang="en-US" i="1" dirty="0" smtClean="0"/>
              <a:t> </a:t>
            </a:r>
            <a:r>
              <a:rPr lang="en-US" dirty="0" smtClean="0"/>
              <a:t>of </a:t>
            </a:r>
            <a:r>
              <a:rPr lang="en-US" dirty="0" smtClean="0">
                <a:latin typeface="Symbol" pitchFamily="18" charset="2"/>
                <a:sym typeface="Greek Symbols" pitchFamily="18" charset="2"/>
              </a:rPr>
              <a:t>a</a:t>
            </a:r>
            <a:r>
              <a:rPr lang="en-US" dirty="0" smtClean="0">
                <a:sym typeface="Greek Symbols" pitchFamily="18" charset="2"/>
              </a:rPr>
              <a:t> </a:t>
            </a:r>
            <a:r>
              <a:rPr lang="en-US" dirty="0" smtClean="0">
                <a:solidFill>
                  <a:schemeClr val="tx2"/>
                </a:solidFill>
                <a:sym typeface="Greek Symbols" pitchFamily="18" charset="2"/>
              </a:rPr>
              <a:t>under</a:t>
            </a:r>
            <a:r>
              <a:rPr lang="en-US" dirty="0" smtClean="0">
                <a:sym typeface="Greek Symbols" pitchFamily="18" charset="2"/>
              </a:rPr>
              <a:t> </a:t>
            </a:r>
            <a:r>
              <a:rPr lang="en-US" i="1" dirty="0" smtClean="0">
                <a:sym typeface="Greek Symbols" pitchFamily="18" charset="2"/>
              </a:rPr>
              <a:t>F</a:t>
            </a:r>
            <a:r>
              <a:rPr lang="en-US" dirty="0" smtClean="0">
                <a:sym typeface="Greek Symbols" pitchFamily="18" charset="2"/>
              </a:rPr>
              <a:t> (denoted by </a:t>
            </a:r>
            <a:r>
              <a:rPr lang="en-US" dirty="0" smtClean="0">
                <a:latin typeface="Symbol" pitchFamily="18" charset="2"/>
                <a:sym typeface="Greek Symbols" pitchFamily="18" charset="2"/>
              </a:rPr>
              <a:t>a</a:t>
            </a:r>
            <a:r>
              <a:rPr lang="en-US" baseline="30000" dirty="0" smtClean="0">
                <a:sym typeface="Greek Symbols" pitchFamily="18" charset="2"/>
              </a:rPr>
              <a:t>+</a:t>
            </a:r>
            <a:r>
              <a:rPr lang="en-US" dirty="0" smtClean="0">
                <a:sym typeface="Greek Symbols" pitchFamily="18" charset="2"/>
              </a:rPr>
              <a:t>) as the set of attributes that are functionally determined by </a:t>
            </a:r>
            <a:r>
              <a:rPr lang="en-US" dirty="0" smtClean="0">
                <a:latin typeface="Symbol" pitchFamily="18" charset="2"/>
                <a:sym typeface="Greek Symbols" pitchFamily="18" charset="2"/>
              </a:rPr>
              <a:t>a</a:t>
            </a:r>
            <a:r>
              <a:rPr lang="en-US" dirty="0" smtClean="0">
                <a:sym typeface="Greek Symbols" pitchFamily="18" charset="2"/>
              </a:rPr>
              <a:t> under </a:t>
            </a:r>
            <a:r>
              <a:rPr lang="en-US" i="1" dirty="0" smtClean="0">
                <a:sym typeface="Greek Symbols" pitchFamily="18" charset="2"/>
              </a:rPr>
              <a:t>F:</a:t>
            </a:r>
            <a:r>
              <a:rPr lang="en-US" dirty="0" smtClean="0">
                <a:sym typeface="Greek Symbols" pitchFamily="18" charset="2"/>
              </a:rPr>
              <a:t/>
            </a:r>
            <a:br>
              <a:rPr lang="en-US" dirty="0" smtClean="0">
                <a:sym typeface="Greek Symbols" pitchFamily="18" charset="2"/>
              </a:rPr>
            </a:br>
            <a:r>
              <a:rPr lang="en-US" dirty="0" smtClean="0">
                <a:sym typeface="Greek Symbols" pitchFamily="18" charset="2"/>
              </a:rPr>
              <a:t>		 </a:t>
            </a:r>
            <a:r>
              <a:rPr lang="en-US" dirty="0" smtClean="0">
                <a:latin typeface="Symbol" pitchFamily="18" charset="2"/>
                <a:sym typeface="Greek Symbols" pitchFamily="18" charset="2"/>
              </a:rPr>
              <a:t>a</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i="1" dirty="0" smtClean="0">
                <a:sym typeface="Greek Symbols" pitchFamily="18" charset="2"/>
              </a:rPr>
              <a:t> </a:t>
            </a:r>
            <a:r>
              <a:rPr lang="en-US" dirty="0" smtClean="0">
                <a:sym typeface="Greek Symbols" pitchFamily="18" charset="2"/>
              </a:rPr>
              <a:t>is in </a:t>
            </a:r>
            <a:r>
              <a:rPr lang="en-US" i="1" dirty="0" smtClean="0">
                <a:sym typeface="Greek Symbols" pitchFamily="18" charset="2"/>
              </a:rPr>
              <a:t>F</a:t>
            </a:r>
            <a:r>
              <a:rPr lang="en-US" sz="2800" baseline="30000" dirty="0" smtClean="0">
                <a:sym typeface="Greek Symbols" pitchFamily="18" charset="2"/>
              </a:rPr>
              <a:t>+</a:t>
            </a:r>
            <a:r>
              <a:rPr lang="en-US" dirty="0" smtClean="0">
                <a:sym typeface="Greek Symbols" pitchFamily="18" charset="2"/>
              </a:rPr>
              <a:t>  </a:t>
            </a:r>
            <a:r>
              <a:rPr lang="en-US" dirty="0" smtClean="0">
                <a:sym typeface="ZapfDingbats" pitchFamily="82" charset="2"/>
              </a:rPr>
              <a:t>  </a:t>
            </a:r>
            <a:r>
              <a:rPr lang="en-US" dirty="0" smtClean="0">
                <a:sym typeface="Symbol" pitchFamily="18" charset="2"/>
              </a:rPr>
              <a:t>  </a:t>
            </a:r>
            <a:r>
              <a:rPr lang="en-US" dirty="0" smtClean="0">
                <a:latin typeface="Symbol" pitchFamily="18" charset="2"/>
                <a:sym typeface="Greek Symbols" pitchFamily="18" charset="2"/>
              </a:rPr>
              <a:t>a</a:t>
            </a:r>
            <a:r>
              <a:rPr lang="en-US" baseline="30000" dirty="0" smtClean="0">
                <a:sym typeface="Greek Symbols" pitchFamily="18" charset="2"/>
              </a:rPr>
              <a:t>+</a:t>
            </a:r>
            <a:endParaRPr lang="en-US" dirty="0" smtClean="0">
              <a:sym typeface="Greek Symbols" pitchFamily="18" charset="2"/>
            </a:endParaRPr>
          </a:p>
          <a:p>
            <a:pPr>
              <a:tabLst>
                <a:tab pos="1027113" algn="l"/>
                <a:tab pos="1547813" algn="l"/>
                <a:tab pos="1771650" algn="l"/>
                <a:tab pos="2054225" algn="l"/>
                <a:tab pos="3140075" algn="ctr"/>
              </a:tabLst>
            </a:pPr>
            <a:r>
              <a:rPr lang="en-US" dirty="0" smtClean="0">
                <a:sym typeface="Greek Symbols" pitchFamily="18" charset="2"/>
              </a:rPr>
              <a:t>Algorithm to compute </a:t>
            </a:r>
            <a:r>
              <a:rPr lang="en-US" dirty="0" smtClean="0">
                <a:latin typeface="Symbol" pitchFamily="18" charset="2"/>
                <a:sym typeface="Greek Symbols" pitchFamily="18" charset="2"/>
              </a:rPr>
              <a:t>a</a:t>
            </a:r>
            <a:r>
              <a:rPr lang="en-US" baseline="30000" dirty="0" smtClean="0">
                <a:sym typeface="Greek Symbols" pitchFamily="18" charset="2"/>
              </a:rPr>
              <a:t>+</a:t>
            </a:r>
            <a:r>
              <a:rPr lang="en-US" dirty="0" smtClean="0">
                <a:sym typeface="Greek Symbols" pitchFamily="18" charset="2"/>
              </a:rPr>
              <a:t>, the closure of </a:t>
            </a:r>
            <a:r>
              <a:rPr lang="en-US" dirty="0" smtClean="0">
                <a:latin typeface="Symbol" pitchFamily="18" charset="2"/>
                <a:sym typeface="Greek Symbols" pitchFamily="18" charset="2"/>
              </a:rPr>
              <a:t>a</a:t>
            </a:r>
            <a:r>
              <a:rPr lang="en-US" dirty="0" smtClean="0">
                <a:sym typeface="Greek Symbols" pitchFamily="18" charset="2"/>
              </a:rPr>
              <a:t> under </a:t>
            </a:r>
            <a:r>
              <a:rPr lang="en-US" i="1" dirty="0" smtClean="0">
                <a:sym typeface="Greek Symbols" pitchFamily="18" charset="2"/>
              </a:rPr>
              <a:t>F</a:t>
            </a:r>
            <a:br>
              <a:rPr lang="en-US" i="1" dirty="0" smtClean="0">
                <a:sym typeface="Greek Symbols" pitchFamily="18" charset="2"/>
              </a:rPr>
            </a:br>
            <a:r>
              <a:rPr lang="en-US" i="1" dirty="0" smtClean="0">
                <a:sym typeface="Greek Symbols" pitchFamily="18" charset="2"/>
              </a:rPr>
              <a:t>	result </a:t>
            </a:r>
            <a:r>
              <a:rPr lang="en-US" dirty="0" smtClean="0">
                <a:sym typeface="Greek Symbols" pitchFamily="18" charset="2"/>
              </a:rPr>
              <a:t>:= </a:t>
            </a:r>
            <a:r>
              <a:rPr lang="en-US" dirty="0" smtClean="0">
                <a:latin typeface="Symbol" pitchFamily="18" charset="2"/>
                <a:sym typeface="Greek Symbols" pitchFamily="18" charset="2"/>
              </a:rPr>
              <a:t>a</a:t>
            </a:r>
            <a:r>
              <a:rPr lang="en-US" dirty="0" smtClean="0">
                <a:sym typeface="Greek Symbols" pitchFamily="18" charset="2"/>
              </a:rPr>
              <a:t>;</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while</a:t>
            </a:r>
            <a:r>
              <a:rPr lang="en-US" dirty="0" smtClean="0">
                <a:sym typeface="Greek Symbols" pitchFamily="18" charset="2"/>
              </a:rPr>
              <a:t> (changes to </a:t>
            </a:r>
            <a:r>
              <a:rPr lang="en-US" i="1" dirty="0" smtClean="0">
                <a:sym typeface="Greek Symbols" pitchFamily="18" charset="2"/>
              </a:rPr>
              <a:t>result</a:t>
            </a:r>
            <a:r>
              <a:rPr lang="en-US" dirty="0" smtClean="0">
                <a:sym typeface="Greek Symbols" pitchFamily="18" charset="2"/>
              </a:rPr>
              <a:t>) </a:t>
            </a:r>
            <a:r>
              <a:rPr lang="en-US" b="1" dirty="0" smtClean="0">
                <a:sym typeface="Greek Symbols" pitchFamily="18" charset="2"/>
              </a:rPr>
              <a:t>do</a:t>
            </a:r>
            <a:br>
              <a:rPr lang="en-US" b="1" dirty="0" smtClean="0">
                <a:sym typeface="Greek Symbols" pitchFamily="18" charset="2"/>
              </a:rPr>
            </a:br>
            <a:r>
              <a:rPr lang="en-US" b="1" dirty="0" smtClean="0">
                <a:sym typeface="Greek Symbols" pitchFamily="18" charset="2"/>
              </a:rPr>
              <a:t>		for each </a:t>
            </a:r>
            <a:r>
              <a:rPr lang="en-US" dirty="0" smtClean="0">
                <a:sym typeface="Symbol" pitchFamily="18" charset="2"/>
              </a:rPr>
              <a:t></a:t>
            </a:r>
            <a:r>
              <a:rPr lang="en-US" i="1"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a:t>
            </a:r>
            <a:r>
              <a:rPr lang="en-US" b="1" dirty="0" smtClean="0">
                <a:sym typeface="Greek Symbols" pitchFamily="18" charset="2"/>
              </a:rPr>
              <a:t>in</a:t>
            </a:r>
            <a:r>
              <a:rPr lang="en-US" i="1" dirty="0" smtClean="0">
                <a:sym typeface="Greek Symbols" pitchFamily="18" charset="2"/>
              </a:rPr>
              <a:t> F</a:t>
            </a:r>
            <a:r>
              <a:rPr lang="en-US" b="1" dirty="0" smtClean="0">
                <a:sym typeface="Greek Symbols" pitchFamily="18" charset="2"/>
              </a:rPr>
              <a:t> do</a:t>
            </a:r>
            <a:br>
              <a:rPr lang="en-US" b="1" dirty="0" smtClean="0">
                <a:sym typeface="Greek Symbols" pitchFamily="18" charset="2"/>
              </a:rPr>
            </a:br>
            <a:r>
              <a:rPr lang="en-US" b="1" dirty="0" smtClean="0">
                <a:sym typeface="Greek Symbols" pitchFamily="18" charset="2"/>
              </a:rPr>
              <a:t>			begin</a:t>
            </a:r>
            <a:br>
              <a:rPr lang="en-US" b="1" dirty="0" smtClean="0">
                <a:sym typeface="Greek Symbols" pitchFamily="18" charset="2"/>
              </a:rPr>
            </a:br>
            <a:r>
              <a:rPr lang="en-US" b="1" dirty="0" smtClean="0">
                <a:sym typeface="Greek Symbols" pitchFamily="18" charset="2"/>
              </a:rPr>
              <a:t>				if </a:t>
            </a:r>
            <a:r>
              <a:rPr lang="en-US" dirty="0" smtClean="0">
                <a:sym typeface="Symbol" pitchFamily="18" charset="2"/>
              </a:rPr>
              <a:t></a:t>
            </a:r>
            <a:r>
              <a:rPr lang="en-US" i="1" dirty="0" smtClean="0">
                <a:sym typeface="Greek Symbols" pitchFamily="18" charset="2"/>
              </a:rPr>
              <a:t> </a:t>
            </a:r>
            <a:r>
              <a:rPr lang="en-US" dirty="0" smtClean="0">
                <a:sym typeface="Symbol" pitchFamily="18" charset="2"/>
              </a:rPr>
              <a:t> </a:t>
            </a:r>
            <a:r>
              <a:rPr lang="en-US" i="1" dirty="0" smtClean="0">
                <a:sym typeface="Symbol" pitchFamily="18" charset="2"/>
              </a:rPr>
              <a:t>result</a:t>
            </a:r>
            <a:r>
              <a:rPr lang="en-US" b="1" dirty="0" smtClean="0">
                <a:sym typeface="Symbol" pitchFamily="18" charset="2"/>
              </a:rPr>
              <a:t> then </a:t>
            </a:r>
            <a:r>
              <a:rPr lang="en-US" i="1" dirty="0" smtClean="0">
                <a:sym typeface="Symbol" pitchFamily="18" charset="2"/>
              </a:rPr>
              <a:t> result </a:t>
            </a:r>
            <a:r>
              <a:rPr lang="en-US" dirty="0" smtClean="0">
                <a:sym typeface="Symbol" pitchFamily="18" charset="2"/>
              </a:rPr>
              <a:t>:= </a:t>
            </a:r>
            <a:r>
              <a:rPr lang="en-US" i="1" dirty="0" smtClean="0">
                <a:sym typeface="Symbol" pitchFamily="18" charset="2"/>
              </a:rPr>
              <a:t>result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end</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a:xfrm>
            <a:off x="457200" y="274638"/>
            <a:ext cx="8229600" cy="715962"/>
          </a:xfrm>
        </p:spPr>
        <p:txBody>
          <a:bodyPr>
            <a:normAutofit fontScale="90000"/>
          </a:bodyPr>
          <a:lstStyle/>
          <a:p>
            <a:pPr>
              <a:defRPr/>
            </a:pPr>
            <a:r>
              <a:rPr lang="en-US" dirty="0" smtClean="0"/>
              <a:t>Example</a:t>
            </a:r>
          </a:p>
        </p:txBody>
      </p:sp>
      <p:sp>
        <p:nvSpPr>
          <p:cNvPr id="142339" name="Rectangle 1027"/>
          <p:cNvSpPr>
            <a:spLocks noGrp="1" noChangeArrowheads="1"/>
          </p:cNvSpPr>
          <p:nvPr>
            <p:ph type="body" idx="1"/>
          </p:nvPr>
        </p:nvSpPr>
        <p:spPr>
          <a:xfrm>
            <a:off x="596900" y="927100"/>
            <a:ext cx="8248650" cy="5600700"/>
          </a:xfrm>
        </p:spPr>
        <p:txBody>
          <a:bodyPr>
            <a:normAutofit lnSpcReduction="10000"/>
          </a:bodyPr>
          <a:lstStyle/>
          <a:p>
            <a:pPr>
              <a:lnSpc>
                <a:spcPct val="90000"/>
              </a:lnSpc>
              <a:tabLst>
                <a:tab pos="803275" algn="l"/>
              </a:tabLst>
            </a:pPr>
            <a:r>
              <a:rPr lang="en-US" i="1" dirty="0" smtClean="0"/>
              <a:t>R = (A, B, C, G, H, I)</a:t>
            </a:r>
            <a:br>
              <a:rPr lang="en-US" i="1" dirty="0" smtClean="0"/>
            </a:br>
            <a:r>
              <a:rPr lang="en-US" i="1" dirty="0" smtClean="0"/>
              <a:t>F = </a:t>
            </a:r>
            <a:r>
              <a:rPr lang="en-US" dirty="0" smtClean="0"/>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sz="2800" dirty="0" smtClean="0">
              <a:sym typeface="MS LineDraw" pitchFamily="49" charset="2"/>
            </a:endParaRPr>
          </a:p>
          <a:p>
            <a:pPr>
              <a:lnSpc>
                <a:spcPct val="90000"/>
              </a:lnSpc>
              <a:tabLst>
                <a:tab pos="803275" algn="l"/>
              </a:tabLst>
            </a:pPr>
            <a:r>
              <a:rPr lang="en-US" dirty="0" smtClean="0">
                <a:sym typeface="MS LineDraw" pitchFamily="49" charset="2"/>
              </a:rPr>
              <a:t>some members of </a:t>
            </a:r>
            <a:r>
              <a:rPr lang="en-US" i="1" dirty="0" smtClean="0">
                <a:sym typeface="MS LineDraw" pitchFamily="49" charset="2"/>
              </a:rPr>
              <a:t>F</a:t>
            </a:r>
            <a:r>
              <a:rPr lang="en-US" baseline="30000" dirty="0" smtClean="0">
                <a:sym typeface="MS LineDraw" pitchFamily="49" charset="2"/>
              </a:rPr>
              <a:t>+</a:t>
            </a:r>
            <a:endParaRPr lang="en-US" dirty="0" smtClean="0">
              <a:sym typeface="MS LineDraw" pitchFamily="49" charset="2"/>
            </a:endParaRPr>
          </a:p>
          <a:p>
            <a:pPr lvl="1">
              <a:lnSpc>
                <a:spcPct val="90000"/>
              </a:lnSpc>
              <a:tabLst>
                <a:tab pos="803275" algn="l"/>
              </a:tabLst>
            </a:pPr>
            <a:r>
              <a:rPr lang="en-US" sz="1800" i="1" dirty="0" smtClean="0">
                <a:sym typeface="Monotype Sorts"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        </a:t>
            </a:r>
          </a:p>
          <a:p>
            <a:pPr lvl="2">
              <a:lnSpc>
                <a:spcPct val="90000"/>
              </a:lnSpc>
              <a:tabLst>
                <a:tab pos="803275" algn="l"/>
              </a:tabLst>
            </a:pPr>
            <a:r>
              <a:rPr lang="en-US" sz="1800" dirty="0" smtClean="0">
                <a:sym typeface="Monotype Sorts" pitchFamily="2" charset="2"/>
              </a:rPr>
              <a:t>by transitivity from </a:t>
            </a:r>
            <a:r>
              <a:rPr lang="en-US" sz="1800" i="1" dirty="0" smtClean="0">
                <a:sym typeface="Iconic Symbols Ext"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 and </a:t>
            </a:r>
            <a:r>
              <a:rPr lang="en-US" sz="1800" i="1" dirty="0" smtClean="0">
                <a:sym typeface="Iconic Symbols Ext" pitchFamily="2" charset="2"/>
              </a:rPr>
              <a:t>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p>
          <a:p>
            <a:pPr lvl="1">
              <a:lnSpc>
                <a:spcPct val="90000"/>
              </a:lnSpc>
              <a:tabLst>
                <a:tab pos="803275" algn="l"/>
              </a:tabLst>
            </a:pPr>
            <a:r>
              <a:rPr lang="en-US" sz="1800" i="1" dirty="0" smtClean="0">
                <a:sym typeface="Monotype Sorts" pitchFamily="2" charset="2"/>
              </a:rPr>
              <a:t>AG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       </a:t>
            </a:r>
            <a:endParaRPr lang="en-US" sz="1800" dirty="0" smtClean="0">
              <a:sym typeface="Monotype Sorts" pitchFamily="2" charset="2"/>
            </a:endParaRPr>
          </a:p>
          <a:p>
            <a:pPr lvl="2">
              <a:lnSpc>
                <a:spcPct val="90000"/>
              </a:lnSpc>
              <a:tabLst>
                <a:tab pos="803275" algn="l"/>
              </a:tabLst>
            </a:pPr>
            <a:r>
              <a:rPr lang="en-US" sz="1800" dirty="0" smtClean="0">
                <a:sym typeface="Monotype Sorts" pitchFamily="2" charset="2"/>
              </a:rPr>
              <a:t>by augmenting </a:t>
            </a:r>
            <a:r>
              <a:rPr lang="en-US" sz="1800" i="1" dirty="0" smtClean="0">
                <a:sym typeface="Iconic Symbols Ext"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t>
            </a:r>
            <a:r>
              <a:rPr lang="en-US" sz="1800" dirty="0" smtClean="0">
                <a:sym typeface="Monotype Sorts" pitchFamily="2" charset="2"/>
              </a:rPr>
              <a:t>with G, to get </a:t>
            </a:r>
            <a:r>
              <a:rPr lang="en-US" sz="1800" i="1" dirty="0" smtClean="0">
                <a:sym typeface="Iconic Symbols Ext" pitchFamily="2" charset="2"/>
              </a:rPr>
              <a:t>AG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CG </a:t>
            </a:r>
            <a:br>
              <a:rPr lang="en-US" sz="1800" i="1" dirty="0" smtClean="0">
                <a:sym typeface="Monotype Sorts" pitchFamily="2" charset="2"/>
              </a:rPr>
            </a:br>
            <a:r>
              <a:rPr lang="en-US" sz="1800" i="1" dirty="0" smtClean="0">
                <a:sym typeface="Monotype Sorts" pitchFamily="2" charset="2"/>
              </a:rPr>
              <a:t>                   </a:t>
            </a:r>
            <a:r>
              <a:rPr lang="en-US" sz="1800" dirty="0" smtClean="0">
                <a:sym typeface="Monotype Sorts" pitchFamily="2" charset="2"/>
              </a:rPr>
              <a:t>and then transitivity with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 </a:t>
            </a:r>
          </a:p>
          <a:p>
            <a:pPr lvl="1">
              <a:lnSpc>
                <a:spcPct val="90000"/>
              </a:lnSpc>
              <a:tabLst>
                <a:tab pos="803275" algn="l"/>
              </a:tabLst>
            </a:pPr>
            <a:r>
              <a:rPr lang="en-US" sz="1800" i="1" dirty="0" smtClean="0">
                <a:sym typeface="Monotype Sorts"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HI     </a:t>
            </a:r>
            <a:endParaRPr lang="en-US" sz="1800" dirty="0" smtClean="0">
              <a:sym typeface="Monotype Sorts" pitchFamily="2" charset="2"/>
            </a:endParaRPr>
          </a:p>
          <a:p>
            <a:pPr lvl="2">
              <a:lnSpc>
                <a:spcPct val="90000"/>
              </a:lnSpc>
              <a:tabLst>
                <a:tab pos="803275" algn="l"/>
              </a:tabLst>
            </a:pPr>
            <a:r>
              <a:rPr lang="en-US" sz="1800" dirty="0" smtClean="0">
                <a:sym typeface="Monotype Sorts" pitchFamily="2" charset="2"/>
              </a:rPr>
              <a:t>from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 and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 :   </a:t>
            </a:r>
            <a:r>
              <a:rPr lang="en-US" sz="1800" dirty="0" smtClean="0">
                <a:sym typeface="Monotype Sorts" pitchFamily="2" charset="2"/>
              </a:rPr>
              <a:t>“union rule” can be inferred from</a:t>
            </a:r>
          </a:p>
          <a:p>
            <a:pPr lvl="3">
              <a:lnSpc>
                <a:spcPct val="90000"/>
              </a:lnSpc>
              <a:tabLst>
                <a:tab pos="803275" algn="l"/>
              </a:tabLst>
            </a:pPr>
            <a:r>
              <a:rPr lang="en-US" sz="1800" dirty="0" smtClean="0">
                <a:sym typeface="Monotype Sorts" pitchFamily="2" charset="2"/>
              </a:rPr>
              <a:t>definition of functional dependencies, or </a:t>
            </a:r>
          </a:p>
          <a:p>
            <a:pPr lvl="3">
              <a:lnSpc>
                <a:spcPct val="90000"/>
              </a:lnSpc>
              <a:tabLst>
                <a:tab pos="803275" algn="l"/>
              </a:tabLst>
            </a:pPr>
            <a:r>
              <a:rPr lang="en-US" sz="1800" dirty="0" smtClean="0">
                <a:sym typeface="Monotype Sorts" pitchFamily="2" charset="2"/>
              </a:rPr>
              <a:t>Augmentation of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 </a:t>
            </a:r>
            <a:r>
              <a:rPr lang="en-US" sz="1800" dirty="0" smtClean="0">
                <a:sym typeface="Monotype Sorts" pitchFamily="2" charset="2"/>
              </a:rPr>
              <a:t>to infer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CG</a:t>
            </a:r>
            <a:r>
              <a:rPr lang="en-US" sz="1800" i="1" dirty="0" smtClean="0">
                <a:sym typeface="Monotype Sorts" pitchFamily="2" charset="2"/>
              </a:rPr>
              <a:t>I, </a:t>
            </a:r>
            <a:r>
              <a:rPr lang="en-US" sz="1800" dirty="0" smtClean="0">
                <a:sym typeface="Monotype Sorts" pitchFamily="2" charset="2"/>
              </a:rPr>
              <a:t>augmentation of</a:t>
            </a:r>
            <a:br>
              <a:rPr lang="en-US" sz="1800" dirty="0" smtClean="0">
                <a:sym typeface="Monotype Sorts" pitchFamily="2" charset="2"/>
              </a:rPr>
            </a:b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 </a:t>
            </a:r>
            <a:r>
              <a:rPr lang="en-US" sz="1800" dirty="0" smtClean="0">
                <a:sym typeface="Monotype Sorts" pitchFamily="2" charset="2"/>
              </a:rPr>
              <a:t>to infer</a:t>
            </a:r>
            <a:r>
              <a:rPr lang="en-US" sz="1800" i="1" dirty="0" smtClean="0">
                <a:sym typeface="Monotype Sorts" pitchFamily="2" charset="2"/>
              </a:rPr>
              <a:t> </a:t>
            </a:r>
            <a:r>
              <a:rPr lang="en-US" sz="1800" i="1" dirty="0" smtClean="0">
                <a:sym typeface="Iconic Symbols Ext" pitchFamily="2" charset="2"/>
              </a:rPr>
              <a:t>CGI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HI, </a:t>
            </a:r>
            <a:r>
              <a:rPr lang="en-US" sz="1800" dirty="0" smtClean="0">
                <a:sym typeface="Monotype Sorts" pitchFamily="2" charset="2"/>
              </a:rPr>
              <a:t>and then transitivity</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233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304800" y="304800"/>
            <a:ext cx="8458200" cy="4955203"/>
          </a:xfrm>
          <a:prstGeom prst="rect">
            <a:avLst/>
          </a:prstGeom>
        </p:spPr>
        <p:txBody>
          <a:bodyPr wrap="square">
            <a:spAutoFit/>
          </a:bodyPr>
          <a:lstStyle/>
          <a:p>
            <a:r>
              <a:rPr lang="en-US" b="1" dirty="0" smtClean="0"/>
              <a:t>Why Normalize Tables/Objective</a:t>
            </a:r>
            <a:endParaRPr lang="en-US" dirty="0" smtClean="0"/>
          </a:p>
          <a:p>
            <a:endParaRPr lang="en-US" dirty="0" smtClean="0"/>
          </a:p>
          <a:p>
            <a:pPr>
              <a:buFont typeface="Wingdings" pitchFamily="2" charset="2"/>
              <a:buChar char="§"/>
            </a:pPr>
            <a:r>
              <a:rPr lang="en-US" sz="2000" dirty="0" smtClean="0"/>
              <a:t>To create a formal framework for analyzing relation schemas based on their keys and on the functional dependencies among their attributes.</a:t>
            </a:r>
          </a:p>
          <a:p>
            <a:pPr>
              <a:buFont typeface="Wingdings" pitchFamily="2" charset="2"/>
              <a:buChar char="§"/>
            </a:pPr>
            <a:endParaRPr lang="en-US" sz="2000" dirty="0" smtClean="0"/>
          </a:p>
          <a:p>
            <a:pPr>
              <a:buFont typeface="Wingdings" pitchFamily="2" charset="2"/>
              <a:buChar char="§"/>
            </a:pPr>
            <a:r>
              <a:rPr lang="en-US" sz="2000" dirty="0" smtClean="0"/>
              <a:t>To obtain powerful relational retrieval algorithms based on a</a:t>
            </a:r>
          </a:p>
          <a:p>
            <a:r>
              <a:rPr lang="en-US" sz="2000" dirty="0" smtClean="0"/>
              <a:t>   collection of primitive relational operators.</a:t>
            </a:r>
          </a:p>
          <a:p>
            <a:endParaRPr lang="en-US" sz="2000" dirty="0" smtClean="0"/>
          </a:p>
          <a:p>
            <a:pPr>
              <a:buFont typeface="Wingdings" pitchFamily="2" charset="2"/>
              <a:buChar char="§"/>
            </a:pPr>
            <a:r>
              <a:rPr lang="en-US" sz="2000" dirty="0" smtClean="0"/>
              <a:t>To free relations from undesirable insertion, update and deletion</a:t>
            </a:r>
          </a:p>
          <a:p>
            <a:r>
              <a:rPr lang="en-US" sz="2000" dirty="0" smtClean="0"/>
              <a:t>   anomalies.</a:t>
            </a:r>
          </a:p>
          <a:p>
            <a:pPr marL="533400" lvl="0" indent="-533400">
              <a:spcBef>
                <a:spcPct val="20000"/>
              </a:spcBef>
              <a:buFont typeface="Arial" pitchFamily="34" charset="0"/>
              <a:buChar char="•"/>
              <a:defRPr/>
            </a:pPr>
            <a:r>
              <a:rPr lang="en-US" sz="2000" dirty="0" smtClean="0"/>
              <a:t>A properly normalized database should have the following characteristics</a:t>
            </a:r>
          </a:p>
          <a:p>
            <a:pPr marL="1023938" lvl="1" indent="-457200">
              <a:spcBef>
                <a:spcPct val="20000"/>
              </a:spcBef>
              <a:buFont typeface="Arial" pitchFamily="34" charset="0"/>
              <a:buChar char="–"/>
              <a:defRPr/>
            </a:pPr>
            <a:r>
              <a:rPr lang="en-US" sz="2000" dirty="0" smtClean="0"/>
              <a:t>Scalar values in each fields</a:t>
            </a:r>
          </a:p>
          <a:p>
            <a:pPr marL="1023938" lvl="1" indent="-457200">
              <a:spcBef>
                <a:spcPct val="20000"/>
              </a:spcBef>
              <a:buFont typeface="Arial" pitchFamily="34" charset="0"/>
              <a:buChar char="–"/>
              <a:defRPr/>
            </a:pPr>
            <a:r>
              <a:rPr lang="en-US" sz="2000" dirty="0" smtClean="0"/>
              <a:t>Absence of redundancy.</a:t>
            </a:r>
          </a:p>
          <a:p>
            <a:pPr marL="1023938" lvl="1" indent="-457200">
              <a:spcBef>
                <a:spcPct val="20000"/>
              </a:spcBef>
              <a:buFont typeface="Arial" pitchFamily="34" charset="0"/>
              <a:buChar char="–"/>
              <a:defRPr/>
            </a:pPr>
            <a:r>
              <a:rPr lang="en-US" sz="2000" dirty="0" smtClean="0"/>
              <a:t>Minimal use of null values.</a:t>
            </a:r>
            <a:endParaRPr lang="en-US" sz="2000" dirty="0" smtClean="0">
              <a:cs typeface="Times New Roman" pitchFamily="18" charset="0"/>
            </a:endParaRPr>
          </a:p>
          <a:p>
            <a:pPr marL="1023938" lvl="1" indent="-457200">
              <a:spcBef>
                <a:spcPct val="20000"/>
              </a:spcBef>
              <a:buFont typeface="Arial" pitchFamily="34" charset="0"/>
              <a:buChar char="–"/>
              <a:defRPr/>
            </a:pPr>
            <a:r>
              <a:rPr lang="en-US" sz="2000" dirty="0" smtClean="0">
                <a:cs typeface="Times New Roman" pitchFamily="18" charset="0"/>
              </a:rPr>
              <a:t>Minimal loss of information.</a:t>
            </a:r>
            <a:r>
              <a:rPr lang="en-US" sz="2000" dirty="0" smtClean="0"/>
              <a:t> </a:t>
            </a:r>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ubtitle 2"/>
          <p:cNvSpPr>
            <a:spLocks noGrp="1"/>
          </p:cNvSpPr>
          <p:nvPr>
            <p:ph type="subTitle" idx="1"/>
          </p:nvPr>
        </p:nvSpPr>
        <p:spPr>
          <a:xfrm>
            <a:off x="261938" y="304800"/>
            <a:ext cx="8693150" cy="6313488"/>
          </a:xfrm>
        </p:spPr>
        <p:txBody>
          <a:bodyPr>
            <a:normAutofit/>
          </a:bodyPr>
          <a:lstStyle/>
          <a:p>
            <a:pPr algn="l"/>
            <a:r>
              <a:rPr lang="en-GB" sz="2900" dirty="0" smtClean="0">
                <a:solidFill>
                  <a:schemeClr val="tx1"/>
                </a:solidFill>
              </a:rPr>
              <a:t>Provided a relation R {A,B, C,D,E,H} Find F +</a:t>
            </a:r>
          </a:p>
          <a:p>
            <a:pPr algn="l"/>
            <a:r>
              <a:rPr lang="en-GB" sz="2900" dirty="0" smtClean="0">
                <a:solidFill>
                  <a:schemeClr val="tx1"/>
                </a:solidFill>
              </a:rPr>
              <a:t>F = { A → C, AC → D, E → AD, E → H}</a:t>
            </a:r>
            <a:endParaRPr lang="en-US" sz="2900" dirty="0" smtClean="0">
              <a:solidFill>
                <a:schemeClr val="tx1"/>
              </a:solidFill>
            </a:endParaRPr>
          </a:p>
          <a:p>
            <a:pPr algn="l"/>
            <a:r>
              <a:rPr lang="en-GB" sz="2400" dirty="0" smtClean="0">
                <a:solidFill>
                  <a:schemeClr val="tx1"/>
                </a:solidFill>
              </a:rPr>
              <a:t>F + = { A → C, AC → D, E → AD, E → H         </a:t>
            </a:r>
            <a:endParaRPr lang="en-US" sz="2400" dirty="0" smtClean="0">
              <a:solidFill>
                <a:schemeClr val="tx1"/>
              </a:solidFill>
            </a:endParaRPr>
          </a:p>
          <a:p>
            <a:pPr algn="l"/>
            <a:r>
              <a:rPr lang="en-GB" sz="2400" dirty="0" smtClean="0">
                <a:solidFill>
                  <a:schemeClr val="tx1"/>
                </a:solidFill>
              </a:rPr>
              <a:t> </a:t>
            </a:r>
          </a:p>
          <a:p>
            <a:pPr algn="l"/>
            <a:r>
              <a:rPr lang="en-GB" sz="2400" dirty="0" smtClean="0">
                <a:solidFill>
                  <a:schemeClr val="tx1"/>
                </a:solidFill>
              </a:rPr>
              <a:t>E → A, E → D  :DECOMPOSITION OF E → AD</a:t>
            </a:r>
            <a:endParaRPr lang="en-US" sz="2400" dirty="0" smtClean="0">
              <a:solidFill>
                <a:schemeClr val="tx1"/>
              </a:solidFill>
            </a:endParaRPr>
          </a:p>
          <a:p>
            <a:pPr algn="l"/>
            <a:endParaRPr lang="en-GB" sz="2400" dirty="0" smtClean="0">
              <a:solidFill>
                <a:schemeClr val="tx1"/>
              </a:solidFill>
            </a:endParaRPr>
          </a:p>
          <a:p>
            <a:pPr algn="l"/>
            <a:r>
              <a:rPr lang="en-GB" sz="2400" dirty="0" smtClean="0">
                <a:solidFill>
                  <a:schemeClr val="tx1"/>
                </a:solidFill>
              </a:rPr>
              <a:t>E → ADH	      :UNION OF E → AD &amp; E → H </a:t>
            </a:r>
          </a:p>
          <a:p>
            <a:pPr algn="l"/>
            <a:endParaRPr lang="en-GB" sz="2400" dirty="0" smtClean="0">
              <a:solidFill>
                <a:schemeClr val="tx1"/>
              </a:solidFill>
            </a:endParaRPr>
          </a:p>
          <a:p>
            <a:pPr algn="l"/>
            <a:r>
              <a:rPr lang="en-GB" sz="2400" dirty="0" smtClean="0">
                <a:solidFill>
                  <a:schemeClr val="tx1"/>
                </a:solidFill>
              </a:rPr>
              <a:t>A → D :PSEUDOTRANSITIVITY, A → C &amp; AC → D  |=  AA → D	|=  A → D	</a:t>
            </a:r>
            <a:endParaRPr lang="en-US" sz="2400" dirty="0" smtClean="0">
              <a:solidFill>
                <a:schemeClr val="tx1"/>
              </a:solidFill>
            </a:endParaRPr>
          </a:p>
          <a:p>
            <a:pPr algn="l"/>
            <a:r>
              <a:rPr lang="en-GB" sz="2400" dirty="0" smtClean="0">
                <a:solidFill>
                  <a:schemeClr val="tx1"/>
                </a:solidFill>
              </a:rPr>
              <a:t>E → C 	    : TRANSITIVITY, E → A &amp; A → C</a:t>
            </a:r>
            <a:endParaRPr lang="en-US" sz="2400" dirty="0" smtClean="0">
              <a:solidFill>
                <a:schemeClr val="tx1"/>
              </a:solidFill>
            </a:endParaRPr>
          </a:p>
          <a:p>
            <a:pPr algn="l"/>
            <a:r>
              <a:rPr lang="en-US" sz="2400" dirty="0" smtClean="0">
                <a:solidFill>
                  <a:schemeClr val="tx1"/>
                </a:solidFill>
              </a:rPr>
              <a:t>        }</a:t>
            </a:r>
          </a:p>
          <a:p>
            <a:endParaRPr lang="en-US" dirty="0" smtClean="0"/>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ubtitle 2"/>
          <p:cNvSpPr>
            <a:spLocks noGrp="1"/>
          </p:cNvSpPr>
          <p:nvPr>
            <p:ph type="subTitle" idx="1"/>
          </p:nvPr>
        </p:nvSpPr>
        <p:spPr>
          <a:xfrm>
            <a:off x="261938" y="217488"/>
            <a:ext cx="8693150" cy="6459537"/>
          </a:xfrm>
        </p:spPr>
        <p:txBody>
          <a:bodyPr/>
          <a:lstStyle/>
          <a:p>
            <a:pPr algn="l"/>
            <a:r>
              <a:rPr lang="en-GB" sz="2900" dirty="0" smtClean="0">
                <a:solidFill>
                  <a:schemeClr val="tx1"/>
                </a:solidFill>
              </a:rPr>
              <a:t>Provided a relation G {A,C,D,E,H} Find G +</a:t>
            </a:r>
          </a:p>
          <a:p>
            <a:pPr algn="l"/>
            <a:r>
              <a:rPr lang="en-GB" sz="2900" dirty="0" smtClean="0">
                <a:solidFill>
                  <a:schemeClr val="tx1"/>
                </a:solidFill>
              </a:rPr>
              <a:t>G = { A → CD, E → AH }</a:t>
            </a:r>
            <a:endParaRPr lang="en-US" sz="2900" dirty="0" smtClean="0">
              <a:solidFill>
                <a:schemeClr val="tx1"/>
              </a:solidFill>
            </a:endParaRPr>
          </a:p>
          <a:p>
            <a:pPr algn="l"/>
            <a:endParaRPr lang="en-US" sz="2900" dirty="0" smtClean="0">
              <a:solidFill>
                <a:schemeClr val="tx1"/>
              </a:solidFill>
            </a:endParaRPr>
          </a:p>
          <a:p>
            <a:pPr algn="l"/>
            <a:endParaRPr lang="en-US" sz="2900" dirty="0" smtClean="0">
              <a:solidFill>
                <a:schemeClr val="tx1"/>
              </a:solidFill>
            </a:endParaRPr>
          </a:p>
          <a:p>
            <a:pPr algn="l"/>
            <a:r>
              <a:rPr lang="en-US" sz="2900" dirty="0" smtClean="0">
                <a:solidFill>
                  <a:schemeClr val="tx1"/>
                </a:solidFill>
              </a:rPr>
              <a:t>SOLN?</a:t>
            </a: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ubtitle 2"/>
          <p:cNvSpPr>
            <a:spLocks noGrp="1"/>
          </p:cNvSpPr>
          <p:nvPr>
            <p:ph type="subTitle" idx="1"/>
          </p:nvPr>
        </p:nvSpPr>
        <p:spPr>
          <a:xfrm>
            <a:off x="406400" y="290513"/>
            <a:ext cx="8302625" cy="5949950"/>
          </a:xfrm>
        </p:spPr>
        <p:txBody>
          <a:bodyPr>
            <a:normAutofit fontScale="92500" lnSpcReduction="20000"/>
          </a:bodyPr>
          <a:lstStyle/>
          <a:p>
            <a:pPr algn="l"/>
            <a:r>
              <a:rPr lang="en-GB" sz="3400" dirty="0" smtClean="0">
                <a:solidFill>
                  <a:schemeClr val="tx1"/>
                </a:solidFill>
              </a:rPr>
              <a:t>G+ = { A → CD, E → AH</a:t>
            </a:r>
            <a:endParaRPr lang="en-US" sz="3400" dirty="0" smtClean="0">
              <a:solidFill>
                <a:schemeClr val="tx1"/>
              </a:solidFill>
            </a:endParaRPr>
          </a:p>
          <a:p>
            <a:pPr algn="l"/>
            <a:r>
              <a:rPr lang="en-GB" sz="2600" dirty="0" smtClean="0">
                <a:solidFill>
                  <a:schemeClr val="tx1"/>
                </a:solidFill>
              </a:rPr>
              <a:t>A → C, A → D 		:DECOMPOSITION, A → CD</a:t>
            </a:r>
            <a:endParaRPr lang="en-US" sz="2600" dirty="0" smtClean="0">
              <a:solidFill>
                <a:schemeClr val="tx1"/>
              </a:solidFill>
            </a:endParaRPr>
          </a:p>
          <a:p>
            <a:pPr algn="l"/>
            <a:endParaRPr lang="de-DE" sz="2600" dirty="0" smtClean="0">
              <a:solidFill>
                <a:schemeClr val="tx1"/>
              </a:solidFill>
            </a:endParaRPr>
          </a:p>
          <a:p>
            <a:pPr algn="l"/>
            <a:r>
              <a:rPr lang="de-DE" sz="2600" dirty="0" smtClean="0">
                <a:solidFill>
                  <a:schemeClr val="tx1"/>
                </a:solidFill>
              </a:rPr>
              <a:t>E → A, E → H 		:DECOMPOSITION , E → AH</a:t>
            </a:r>
            <a:endParaRPr lang="en-US" sz="2600" dirty="0" smtClean="0">
              <a:solidFill>
                <a:schemeClr val="tx1"/>
              </a:solidFill>
            </a:endParaRPr>
          </a:p>
          <a:p>
            <a:pPr algn="l"/>
            <a:endParaRPr lang="de-DE" sz="2600" dirty="0" smtClean="0">
              <a:solidFill>
                <a:schemeClr val="tx1"/>
              </a:solidFill>
            </a:endParaRPr>
          </a:p>
          <a:p>
            <a:pPr algn="l"/>
            <a:r>
              <a:rPr lang="de-DE" sz="2600" dirty="0" smtClean="0">
                <a:solidFill>
                  <a:schemeClr val="tx1"/>
                </a:solidFill>
              </a:rPr>
              <a:t>E → C				:TRANSITIVITY E → A &amp; A→ C</a:t>
            </a:r>
            <a:endParaRPr lang="en-US" sz="2600" dirty="0" smtClean="0">
              <a:solidFill>
                <a:schemeClr val="tx1"/>
              </a:solidFill>
            </a:endParaRPr>
          </a:p>
          <a:p>
            <a:pPr algn="l"/>
            <a:endParaRPr lang="en-US" sz="2600" dirty="0" smtClean="0">
              <a:solidFill>
                <a:schemeClr val="tx1"/>
              </a:solidFill>
            </a:endParaRPr>
          </a:p>
          <a:p>
            <a:pPr algn="l"/>
            <a:r>
              <a:rPr lang="en-US" sz="2600" dirty="0" smtClean="0">
                <a:solidFill>
                  <a:schemeClr val="tx1"/>
                </a:solidFill>
              </a:rPr>
              <a:t>E → D				: TRANSITIVITY E → A &amp; A </a:t>
            </a:r>
            <a:r>
              <a:rPr lang="en-GB" sz="2600" dirty="0" smtClean="0">
                <a:solidFill>
                  <a:schemeClr val="tx1"/>
                </a:solidFill>
              </a:rPr>
              <a:t>→ D</a:t>
            </a:r>
            <a:endParaRPr lang="en-US" sz="2600" dirty="0" smtClean="0">
              <a:solidFill>
                <a:schemeClr val="tx1"/>
              </a:solidFill>
            </a:endParaRPr>
          </a:p>
          <a:p>
            <a:pPr algn="l"/>
            <a:endParaRPr lang="de-DE" sz="2600" dirty="0" smtClean="0">
              <a:solidFill>
                <a:schemeClr val="tx1"/>
              </a:solidFill>
            </a:endParaRPr>
          </a:p>
          <a:p>
            <a:pPr algn="l"/>
            <a:r>
              <a:rPr lang="de-DE" sz="2600" dirty="0" smtClean="0">
                <a:solidFill>
                  <a:schemeClr val="tx1"/>
                </a:solidFill>
              </a:rPr>
              <a:t>E → ADH			:UNION E → A, E → D AND E → H</a:t>
            </a:r>
            <a:endParaRPr lang="en-US" sz="2600" dirty="0" smtClean="0">
              <a:solidFill>
                <a:schemeClr val="tx1"/>
              </a:solidFill>
            </a:endParaRPr>
          </a:p>
          <a:p>
            <a:pPr algn="l"/>
            <a:r>
              <a:rPr lang="de-DE" sz="2600" dirty="0" smtClean="0">
                <a:solidFill>
                  <a:schemeClr val="tx1"/>
                </a:solidFill>
              </a:rPr>
              <a:t>                  </a:t>
            </a:r>
          </a:p>
          <a:p>
            <a:pPr algn="l"/>
            <a:r>
              <a:rPr lang="de-DE" sz="2600" dirty="0" smtClean="0">
                <a:solidFill>
                  <a:schemeClr val="tx1"/>
                </a:solidFill>
              </a:rPr>
              <a:t>E </a:t>
            </a:r>
            <a:r>
              <a:rPr lang="en-GB" sz="2600" dirty="0" smtClean="0">
                <a:solidFill>
                  <a:schemeClr val="tx1"/>
                </a:solidFill>
              </a:rPr>
              <a:t>→ AD			:</a:t>
            </a:r>
            <a:r>
              <a:rPr lang="de-DE" sz="2600" dirty="0" smtClean="0">
                <a:solidFill>
                  <a:schemeClr val="tx1"/>
                </a:solidFill>
              </a:rPr>
              <a:t>UNION E → A, E → D</a:t>
            </a:r>
            <a:endParaRPr lang="en-US" sz="2600" dirty="0" smtClean="0">
              <a:solidFill>
                <a:schemeClr val="tx1"/>
              </a:solidFill>
            </a:endParaRPr>
          </a:p>
          <a:p>
            <a:pPr algn="l"/>
            <a:endParaRPr lang="en-US" sz="2600" dirty="0" smtClean="0">
              <a:solidFill>
                <a:schemeClr val="tx1"/>
              </a:solidFill>
            </a:endParaRPr>
          </a:p>
          <a:p>
            <a:pPr algn="l"/>
            <a:r>
              <a:rPr lang="en-US" sz="2600" dirty="0" smtClean="0">
                <a:solidFill>
                  <a:schemeClr val="tx1"/>
                </a:solidFill>
              </a:rPr>
              <a:t>AC → D			:AGUMENTATION OF A → D </a:t>
            </a:r>
          </a:p>
          <a:p>
            <a:pPr algn="l"/>
            <a:r>
              <a:rPr lang="en-US" sz="2600" dirty="0" smtClean="0">
                <a:solidFill>
                  <a:schemeClr val="tx1"/>
                </a:solidFill>
              </a:rPr>
              <a:t>           } </a:t>
            </a:r>
            <a:endParaRPr lang="en-GB" sz="2600" dirty="0" smtClean="0">
              <a:solidFill>
                <a:schemeClr val="tx1"/>
              </a:solidFill>
            </a:endParaRPr>
          </a:p>
          <a:p>
            <a:pPr algn="l"/>
            <a:endParaRPr lang="en-US" dirty="0" smtClean="0"/>
          </a:p>
          <a:p>
            <a:endParaRPr lang="en-US" dirty="0" smtClean="0"/>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ubtitle 2"/>
          <p:cNvSpPr>
            <a:spLocks noGrp="1"/>
          </p:cNvSpPr>
          <p:nvPr>
            <p:ph type="subTitle" idx="1"/>
          </p:nvPr>
        </p:nvSpPr>
        <p:spPr>
          <a:xfrm>
            <a:off x="449263" y="566738"/>
            <a:ext cx="8361362" cy="5921375"/>
          </a:xfrm>
        </p:spPr>
        <p:txBody>
          <a:bodyPr/>
          <a:lstStyle/>
          <a:p>
            <a:pPr algn="l"/>
            <a:r>
              <a:rPr lang="en-GB" sz="2600" dirty="0" smtClean="0">
                <a:solidFill>
                  <a:schemeClr val="tx1"/>
                </a:solidFill>
              </a:rPr>
              <a:t>Given the relation schema R(A,B,C,D) and </a:t>
            </a:r>
          </a:p>
          <a:p>
            <a:pPr algn="l"/>
            <a:r>
              <a:rPr lang="en-GB" sz="2600" dirty="0" smtClean="0">
                <a:solidFill>
                  <a:schemeClr val="tx1"/>
                </a:solidFill>
              </a:rPr>
              <a:t>the FDs </a:t>
            </a:r>
          </a:p>
          <a:p>
            <a:pPr algn="l"/>
            <a:endParaRPr lang="en-GB" sz="2600" dirty="0" smtClean="0">
              <a:solidFill>
                <a:schemeClr val="tx1"/>
              </a:solidFill>
            </a:endParaRPr>
          </a:p>
          <a:p>
            <a:pPr algn="l"/>
            <a:r>
              <a:rPr lang="en-GB" sz="2600" dirty="0" smtClean="0">
                <a:solidFill>
                  <a:schemeClr val="tx1"/>
                </a:solidFill>
              </a:rPr>
              <a:t>F = ( A → B, BC → D). </a:t>
            </a:r>
          </a:p>
          <a:p>
            <a:pPr algn="l"/>
            <a:endParaRPr lang="en-GB" sz="2600" dirty="0" smtClean="0">
              <a:solidFill>
                <a:schemeClr val="tx1"/>
              </a:solidFill>
            </a:endParaRPr>
          </a:p>
          <a:p>
            <a:pPr algn="l"/>
            <a:r>
              <a:rPr lang="en-GB" sz="2600" dirty="0" smtClean="0">
                <a:solidFill>
                  <a:schemeClr val="tx1"/>
                </a:solidFill>
              </a:rPr>
              <a:t>Find the closure of F</a:t>
            </a:r>
          </a:p>
          <a:p>
            <a:pPr algn="l"/>
            <a:endParaRPr lang="en-GB" sz="2600" dirty="0" smtClean="0">
              <a:solidFill>
                <a:schemeClr val="tx1"/>
              </a:solidFill>
            </a:endParaRPr>
          </a:p>
          <a:p>
            <a:pPr algn="l"/>
            <a:r>
              <a:rPr lang="en-GB" sz="2600" dirty="0" smtClean="0">
                <a:solidFill>
                  <a:schemeClr val="tx1"/>
                </a:solidFill>
              </a:rPr>
              <a:t>SOLUTION ?</a:t>
            </a:r>
            <a:endParaRPr lang="en-US" sz="2600" dirty="0" smtClean="0">
              <a:solidFill>
                <a:schemeClr val="tx1"/>
              </a:solidFill>
            </a:endParaRP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ubtitle 2"/>
          <p:cNvSpPr>
            <a:spLocks noGrp="1"/>
          </p:cNvSpPr>
          <p:nvPr>
            <p:ph type="subTitle" idx="1"/>
          </p:nvPr>
        </p:nvSpPr>
        <p:spPr>
          <a:xfrm>
            <a:off x="550863" y="522288"/>
            <a:ext cx="7969250" cy="5116512"/>
          </a:xfrm>
        </p:spPr>
        <p:txBody>
          <a:bodyPr/>
          <a:lstStyle/>
          <a:p>
            <a:pPr algn="l"/>
            <a:r>
              <a:rPr lang="en-US" sz="2600" dirty="0" smtClean="0">
                <a:solidFill>
                  <a:schemeClr val="tx1"/>
                </a:solidFill>
              </a:rPr>
              <a:t>Solution: </a:t>
            </a:r>
          </a:p>
          <a:p>
            <a:pPr algn="l"/>
            <a:endParaRPr lang="en-US" sz="2600" dirty="0" smtClean="0">
              <a:solidFill>
                <a:schemeClr val="tx1"/>
              </a:solidFill>
            </a:endParaRPr>
          </a:p>
          <a:p>
            <a:pPr algn="l"/>
            <a:r>
              <a:rPr lang="en-US" sz="2600" dirty="0" smtClean="0">
                <a:solidFill>
                  <a:schemeClr val="tx1"/>
                </a:solidFill>
              </a:rPr>
              <a:t>F+ = { A → B, BC → D</a:t>
            </a:r>
          </a:p>
          <a:p>
            <a:pPr algn="l"/>
            <a:r>
              <a:rPr lang="en-US" sz="2600" dirty="0" smtClean="0">
                <a:solidFill>
                  <a:schemeClr val="tx1"/>
                </a:solidFill>
              </a:rPr>
              <a:t>			</a:t>
            </a:r>
          </a:p>
          <a:p>
            <a:pPr algn="l"/>
            <a:r>
              <a:rPr lang="en-US" sz="2600" dirty="0" smtClean="0">
                <a:solidFill>
                  <a:schemeClr val="tx1"/>
                </a:solidFill>
              </a:rPr>
              <a:t>AC → D	:  PSEUDOTRANSITIVITY </a:t>
            </a:r>
          </a:p>
          <a:p>
            <a:pPr algn="l"/>
            <a:r>
              <a:rPr lang="en-US" sz="2600" dirty="0" smtClean="0">
                <a:solidFill>
                  <a:schemeClr val="tx1"/>
                </a:solidFill>
              </a:rPr>
              <a:t>		          </a:t>
            </a:r>
          </a:p>
          <a:p>
            <a:pPr algn="l"/>
            <a:endParaRPr lang="en-US" sz="2600" dirty="0" smtClean="0">
              <a:solidFill>
                <a:schemeClr val="tx1"/>
              </a:solidFill>
            </a:endParaRPr>
          </a:p>
          <a:p>
            <a:pPr algn="l"/>
            <a:r>
              <a:rPr lang="en-US" sz="2600" dirty="0" smtClean="0">
                <a:solidFill>
                  <a:schemeClr val="tx1"/>
                </a:solidFill>
              </a:rPr>
              <a:t>}	</a:t>
            </a: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375" y="392113"/>
            <a:ext cx="8578850" cy="6226175"/>
          </a:xfrm>
        </p:spPr>
        <p:txBody>
          <a:bodyPr>
            <a:normAutofit/>
          </a:bodyPr>
          <a:lstStyle/>
          <a:p>
            <a:pPr algn="l">
              <a:defRPr/>
            </a:pPr>
            <a:r>
              <a:rPr lang="en-US" sz="2600" dirty="0" smtClean="0">
                <a:solidFill>
                  <a:schemeClr val="tx1"/>
                </a:solidFill>
              </a:rPr>
              <a:t>Show that F |=  XY </a:t>
            </a:r>
            <a:r>
              <a:rPr lang="en-GB" sz="2600" dirty="0" smtClean="0">
                <a:solidFill>
                  <a:schemeClr val="tx1"/>
                </a:solidFill>
              </a:rPr>
              <a:t>→ Q where F = { XY → W, Y → Z, WZ → P, WP → QR, Q → X } </a:t>
            </a:r>
          </a:p>
          <a:p>
            <a:pPr marL="457200" indent="-457200" algn="l">
              <a:buFont typeface="Monotype Sorts" pitchFamily="2" charset="2"/>
              <a:buAutoNum type="alphaLcPeriod"/>
              <a:defRPr/>
            </a:pPr>
            <a:r>
              <a:rPr lang="en-GB" sz="2600" dirty="0" smtClean="0">
                <a:solidFill>
                  <a:schemeClr val="tx1"/>
                </a:solidFill>
              </a:rPr>
              <a:t>by using inference rules</a:t>
            </a:r>
            <a:endParaRPr lang="en-US" sz="2600" dirty="0" smtClean="0">
              <a:solidFill>
                <a:schemeClr val="tx1"/>
              </a:solidFill>
            </a:endParaRPr>
          </a:p>
          <a:p>
            <a:pPr algn="l">
              <a:defRPr/>
            </a:pPr>
            <a:endParaRPr lang="en-US" sz="2600" dirty="0" smtClean="0">
              <a:solidFill>
                <a:schemeClr val="tx1"/>
              </a:solidFill>
            </a:endParaRPr>
          </a:p>
          <a:p>
            <a:pPr algn="l">
              <a:defRPr/>
            </a:pPr>
            <a:r>
              <a:rPr lang="en-US" sz="2600" dirty="0" smtClean="0">
                <a:solidFill>
                  <a:schemeClr val="tx1"/>
                </a:solidFill>
              </a:rPr>
              <a:t>SOLUTION?</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533400"/>
            <a:ext cx="8432800" cy="5334000"/>
          </a:xfrm>
        </p:spPr>
        <p:txBody>
          <a:bodyPr>
            <a:normAutofit lnSpcReduction="10000"/>
          </a:bodyPr>
          <a:lstStyle/>
          <a:p>
            <a:pPr algn="l">
              <a:defRPr/>
            </a:pPr>
            <a:endParaRPr lang="en-GB" sz="2000" dirty="0" smtClean="0">
              <a:solidFill>
                <a:schemeClr val="tx1"/>
              </a:solidFill>
            </a:endParaRPr>
          </a:p>
          <a:p>
            <a:pPr algn="l">
              <a:buFont typeface="Wingdings" pitchFamily="2" charset="2"/>
              <a:buChar char="Ø"/>
              <a:defRPr/>
            </a:pPr>
            <a:r>
              <a:rPr lang="en-GB" sz="2000" dirty="0" smtClean="0">
                <a:solidFill>
                  <a:schemeClr val="tx1"/>
                </a:solidFill>
              </a:rPr>
              <a:t> XY → W, WZ → P  |=   XYZ → P     by </a:t>
            </a:r>
            <a:r>
              <a:rPr lang="en-GB" sz="2000" dirty="0" err="1" smtClean="0">
                <a:solidFill>
                  <a:schemeClr val="tx1"/>
                </a:solidFill>
              </a:rPr>
              <a:t>Pseudotransitivity</a:t>
            </a:r>
            <a:r>
              <a:rPr lang="en-GB" sz="2000" dirty="0" smtClean="0">
                <a:solidFill>
                  <a:schemeClr val="tx1"/>
                </a:solidFill>
              </a:rPr>
              <a:t>	</a:t>
            </a:r>
            <a:endParaRPr lang="en-US" sz="2000" dirty="0" smtClean="0">
              <a:solidFill>
                <a:schemeClr val="tx1"/>
              </a:solidFill>
            </a:endParaRPr>
          </a:p>
          <a:p>
            <a:pPr marL="457200" indent="-457200" algn="l">
              <a:buFont typeface="Wingdings" pitchFamily="2" charset="2"/>
              <a:buChar char="Ø"/>
              <a:defRPr/>
            </a:pPr>
            <a:endParaRPr lang="en-GB" sz="2000" dirty="0" smtClean="0">
              <a:solidFill>
                <a:schemeClr val="tx1"/>
              </a:solidFill>
            </a:endParaRPr>
          </a:p>
          <a:p>
            <a:pPr marL="457200" indent="-457200" algn="l">
              <a:buFont typeface="Wingdings" pitchFamily="2" charset="2"/>
              <a:buChar char="Ø"/>
              <a:defRPr/>
            </a:pPr>
            <a:endParaRPr lang="en-GB" sz="2000" dirty="0" smtClean="0">
              <a:solidFill>
                <a:schemeClr val="tx1"/>
              </a:solidFill>
            </a:endParaRPr>
          </a:p>
          <a:p>
            <a:pPr marL="457200" indent="-457200" algn="l">
              <a:buFont typeface="Wingdings" pitchFamily="2" charset="2"/>
              <a:buChar char="Ø"/>
              <a:defRPr/>
            </a:pPr>
            <a:r>
              <a:rPr lang="en-GB" sz="2000" dirty="0" smtClean="0">
                <a:solidFill>
                  <a:schemeClr val="tx1"/>
                </a:solidFill>
              </a:rPr>
              <a:t>Y → Z, XYZ → P    |=   XY → P        by </a:t>
            </a:r>
            <a:r>
              <a:rPr lang="en-GB" sz="2000" dirty="0" err="1" smtClean="0">
                <a:solidFill>
                  <a:schemeClr val="tx1"/>
                </a:solidFill>
              </a:rPr>
              <a:t>Pseudotransitivity</a:t>
            </a:r>
            <a:r>
              <a:rPr lang="en-GB" sz="2000" dirty="0" smtClean="0">
                <a:solidFill>
                  <a:schemeClr val="tx1"/>
                </a:solidFill>
              </a:rPr>
              <a:t>      (reduce YY to Y)	  </a:t>
            </a:r>
            <a:endParaRPr lang="en-US" sz="2000" dirty="0" smtClean="0">
              <a:solidFill>
                <a:schemeClr val="tx1"/>
              </a:solidFill>
            </a:endParaRPr>
          </a:p>
          <a:p>
            <a:pPr marL="457200" indent="-457200" algn="l">
              <a:buFont typeface="Wingdings" pitchFamily="2" charset="2"/>
              <a:buChar char="Ø"/>
              <a:defRPr/>
            </a:pPr>
            <a:endParaRPr lang="en-GB" sz="2000" dirty="0" smtClean="0">
              <a:solidFill>
                <a:schemeClr val="tx1"/>
              </a:solidFill>
            </a:endParaRPr>
          </a:p>
          <a:p>
            <a:pPr marL="457200" indent="-457200" algn="l">
              <a:buFont typeface="Wingdings" pitchFamily="2" charset="2"/>
              <a:buChar char="Ø"/>
              <a:defRPr/>
            </a:pPr>
            <a:endParaRPr lang="en-GB" sz="2000" dirty="0" smtClean="0">
              <a:solidFill>
                <a:schemeClr val="tx1"/>
              </a:solidFill>
            </a:endParaRPr>
          </a:p>
          <a:p>
            <a:pPr marL="457200" indent="-457200" algn="l">
              <a:buFont typeface="Wingdings" pitchFamily="2" charset="2"/>
              <a:buChar char="Ø"/>
              <a:defRPr/>
            </a:pPr>
            <a:r>
              <a:rPr lang="en-GB" sz="2000" dirty="0" smtClean="0">
                <a:solidFill>
                  <a:schemeClr val="tx1"/>
                </a:solidFill>
              </a:rPr>
              <a:t>WP → QR	 |=   WP → Q, WP → R    by decomposition</a:t>
            </a:r>
            <a:endParaRPr lang="en-US" sz="2000" dirty="0" smtClean="0">
              <a:solidFill>
                <a:schemeClr val="tx1"/>
              </a:solidFill>
            </a:endParaRPr>
          </a:p>
          <a:p>
            <a:pPr algn="l">
              <a:buFont typeface="Wingdings" pitchFamily="2" charset="2"/>
              <a:buChar char="Ø"/>
              <a:defRPr/>
            </a:pPr>
            <a:endParaRPr lang="en-GB" sz="2000" dirty="0" smtClean="0">
              <a:solidFill>
                <a:schemeClr val="tx1"/>
              </a:solidFill>
            </a:endParaRPr>
          </a:p>
          <a:p>
            <a:pPr algn="l">
              <a:buFont typeface="Wingdings" pitchFamily="2" charset="2"/>
              <a:buChar char="Ø"/>
              <a:defRPr/>
            </a:pPr>
            <a:endParaRPr lang="en-GB" sz="2000" dirty="0" smtClean="0">
              <a:solidFill>
                <a:schemeClr val="tx1"/>
              </a:solidFill>
            </a:endParaRPr>
          </a:p>
          <a:p>
            <a:pPr algn="l">
              <a:buFont typeface="Wingdings" pitchFamily="2" charset="2"/>
              <a:buChar char="Ø"/>
              <a:defRPr/>
            </a:pPr>
            <a:r>
              <a:rPr lang="en-GB" sz="2000" dirty="0" smtClean="0">
                <a:solidFill>
                  <a:schemeClr val="tx1"/>
                </a:solidFill>
              </a:rPr>
              <a:t>  WP → Q, XY → W  |=   XYP → Q    by </a:t>
            </a:r>
            <a:r>
              <a:rPr lang="en-GB" sz="2000" dirty="0" err="1" smtClean="0">
                <a:solidFill>
                  <a:schemeClr val="tx1"/>
                </a:solidFill>
              </a:rPr>
              <a:t>Pseudotransitivity</a:t>
            </a:r>
            <a:r>
              <a:rPr lang="en-GB" sz="2000" dirty="0" smtClean="0">
                <a:solidFill>
                  <a:schemeClr val="tx1"/>
                </a:solidFill>
              </a:rPr>
              <a:t>	</a:t>
            </a:r>
            <a:endParaRPr lang="en-US" sz="2000" dirty="0" smtClean="0">
              <a:solidFill>
                <a:schemeClr val="tx1"/>
              </a:solidFill>
            </a:endParaRPr>
          </a:p>
          <a:p>
            <a:pPr algn="l">
              <a:buFont typeface="Wingdings" pitchFamily="2" charset="2"/>
              <a:buChar char="Ø"/>
              <a:defRPr/>
            </a:pPr>
            <a:endParaRPr lang="en-GB" sz="2000" dirty="0" smtClean="0">
              <a:solidFill>
                <a:schemeClr val="tx1"/>
              </a:solidFill>
            </a:endParaRPr>
          </a:p>
          <a:p>
            <a:pPr algn="l">
              <a:buFont typeface="Wingdings" pitchFamily="2" charset="2"/>
              <a:buChar char="Ø"/>
              <a:defRPr/>
            </a:pPr>
            <a:endParaRPr lang="en-GB" sz="2000" dirty="0" smtClean="0">
              <a:solidFill>
                <a:schemeClr val="tx1"/>
              </a:solidFill>
            </a:endParaRPr>
          </a:p>
          <a:p>
            <a:pPr algn="l">
              <a:buFont typeface="Wingdings" pitchFamily="2" charset="2"/>
              <a:buChar char="Ø"/>
              <a:defRPr/>
            </a:pPr>
            <a:r>
              <a:rPr lang="en-GB" sz="2000" smtClean="0">
                <a:solidFill>
                  <a:schemeClr val="tx1"/>
                </a:solidFill>
              </a:rPr>
              <a:t>  XY </a:t>
            </a:r>
            <a:r>
              <a:rPr lang="en-GB" sz="2000" dirty="0" smtClean="0">
                <a:solidFill>
                  <a:schemeClr val="tx1"/>
                </a:solidFill>
              </a:rPr>
              <a:t>→ P, XYP → Q  |=   XY → Q       by </a:t>
            </a:r>
            <a:r>
              <a:rPr lang="en-GB" sz="2000" dirty="0" err="1" smtClean="0">
                <a:solidFill>
                  <a:schemeClr val="tx1"/>
                </a:solidFill>
              </a:rPr>
              <a:t>Pseudotransitivity</a:t>
            </a:r>
            <a:r>
              <a:rPr lang="en-GB" sz="2000" dirty="0" smtClean="0">
                <a:solidFill>
                  <a:schemeClr val="tx1"/>
                </a:solidFill>
              </a:rPr>
              <a:t>      (reduce XY </a:t>
            </a:r>
            <a:r>
              <a:rPr lang="en-GB" sz="2000" dirty="0" err="1" smtClean="0">
                <a:solidFill>
                  <a:schemeClr val="tx1"/>
                </a:solidFill>
              </a:rPr>
              <a:t>XY</a:t>
            </a:r>
            <a:r>
              <a:rPr lang="en-GB" sz="2000" dirty="0" smtClean="0">
                <a:solidFill>
                  <a:schemeClr val="tx1"/>
                </a:solidFill>
              </a:rPr>
              <a:t>  to XY)</a:t>
            </a:r>
          </a:p>
          <a:p>
            <a:pPr>
              <a:defRPr/>
            </a:pPr>
            <a:endParaRPr lang="en-US" dirty="0"/>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274638"/>
            <a:ext cx="8229600" cy="639762"/>
          </a:xfrm>
        </p:spPr>
        <p:txBody>
          <a:bodyPr>
            <a:normAutofit fontScale="90000"/>
          </a:bodyPr>
          <a:lstStyle/>
          <a:p>
            <a:pPr>
              <a:defRPr/>
            </a:pPr>
            <a:r>
              <a:rPr lang="en-US" sz="3600" dirty="0" smtClean="0"/>
              <a:t>Example of Attribute Set Closure</a:t>
            </a:r>
          </a:p>
        </p:txBody>
      </p:sp>
      <p:sp>
        <p:nvSpPr>
          <p:cNvPr id="144387" name="Rectangle 3"/>
          <p:cNvSpPr>
            <a:spLocks noGrp="1" noChangeArrowheads="1"/>
          </p:cNvSpPr>
          <p:nvPr>
            <p:ph type="body" idx="1"/>
          </p:nvPr>
        </p:nvSpPr>
        <p:spPr>
          <a:xfrm>
            <a:off x="1098550" y="1185862"/>
            <a:ext cx="7131050" cy="5291138"/>
          </a:xfrm>
        </p:spPr>
        <p:txBody>
          <a:bodyPr/>
          <a:lstStyle/>
          <a:p>
            <a:pPr>
              <a:lnSpc>
                <a:spcPct val="90000"/>
              </a:lnSpc>
              <a:tabLst>
                <a:tab pos="803275" algn="l"/>
                <a:tab pos="2633663" algn="l"/>
                <a:tab pos="3140075" algn="l"/>
              </a:tabLst>
            </a:pPr>
            <a:r>
              <a:rPr lang="en-US" sz="1800" i="1" dirty="0" smtClean="0"/>
              <a:t>R = (A, B, C, G, H, I)</a:t>
            </a:r>
          </a:p>
          <a:p>
            <a:pPr>
              <a:lnSpc>
                <a:spcPct val="90000"/>
              </a:lnSpc>
              <a:tabLst>
                <a:tab pos="803275" algn="l"/>
                <a:tab pos="2633663" algn="l"/>
                <a:tab pos="3140075" algn="l"/>
              </a:tabLst>
            </a:pPr>
            <a:r>
              <a:rPr lang="en-US" sz="1800" i="1" dirty="0" smtClean="0"/>
              <a:t>F = </a:t>
            </a:r>
            <a:r>
              <a:rPr lang="en-US" sz="1800" dirty="0" smtClean="0"/>
              <a:t>{</a:t>
            </a:r>
            <a:r>
              <a:rPr lang="en-US" sz="1800" i="1" dirty="0" smtClean="0">
                <a:sym typeface="Iconic Symbols Ext"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br>
              <a:rPr lang="en-US" sz="1800" i="1" dirty="0" smtClean="0">
                <a:sym typeface="Monotype Sorts" pitchFamily="2" charset="2"/>
              </a:rPr>
            </a:br>
            <a:r>
              <a:rPr lang="en-US" sz="1800" i="1" dirty="0" smtClean="0">
                <a:sym typeface="Monotype Sorts" pitchFamily="2" charset="2"/>
              </a:rPr>
              <a:t>	</a:t>
            </a:r>
            <a:r>
              <a:rPr lang="en-US" sz="1800" i="1" dirty="0" smtClean="0">
                <a:sym typeface="Iconic Symbols Ext" pitchFamily="2" charset="2"/>
              </a:rPr>
              <a:t>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a:t>
            </a:r>
            <a:endParaRPr lang="en-US" sz="1800" dirty="0" smtClean="0">
              <a:sym typeface="MS LineDraw" pitchFamily="49" charset="2"/>
            </a:endParaRPr>
          </a:p>
          <a:p>
            <a:pPr>
              <a:lnSpc>
                <a:spcPct val="90000"/>
              </a:lnSpc>
              <a:tabLst>
                <a:tab pos="803275" algn="l"/>
                <a:tab pos="2633663" algn="l"/>
                <a:tab pos="3140075" algn="l"/>
              </a:tabLst>
            </a:pPr>
            <a:r>
              <a:rPr lang="en-US" sz="1800" dirty="0" smtClean="0">
                <a:sym typeface="MS LineDraw" pitchFamily="49" charset="2"/>
              </a:rPr>
              <a:t>(</a:t>
            </a:r>
            <a:r>
              <a:rPr lang="en-US" sz="1800" i="1" dirty="0" smtClean="0">
                <a:sym typeface="MS LineDraw" pitchFamily="49" charset="2"/>
              </a:rPr>
              <a:t>AG)</a:t>
            </a:r>
            <a:r>
              <a:rPr lang="en-US" sz="1800" baseline="30000" dirty="0" smtClean="0">
                <a:sym typeface="MS LineDraw" pitchFamily="49" charset="2"/>
              </a:rPr>
              <a:t>+</a:t>
            </a:r>
            <a:endParaRPr lang="en-US" sz="1800"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sz="1600" dirty="0" smtClean="0">
                <a:sym typeface="MS LineDraw" pitchFamily="49" charset="2"/>
              </a:rPr>
              <a:t>1.	</a:t>
            </a:r>
            <a:r>
              <a:rPr lang="en-US" sz="1600" i="1" dirty="0" smtClean="0">
                <a:sym typeface="MS LineDraw" pitchFamily="49" charset="2"/>
              </a:rPr>
              <a:t>result = AG</a:t>
            </a:r>
            <a:endParaRPr lang="en-US" sz="1600" dirty="0" smtClean="0">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sz="1600" dirty="0" smtClean="0">
                <a:sym typeface="MS LineDraw" pitchFamily="49" charset="2"/>
              </a:rPr>
              <a:t>2.	</a:t>
            </a:r>
            <a:r>
              <a:rPr lang="en-US" sz="1600" i="1" dirty="0" smtClean="0">
                <a:sym typeface="MS LineDraw" pitchFamily="49" charset="2"/>
              </a:rPr>
              <a:t>result = ABCG	(A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C </a:t>
            </a:r>
            <a:r>
              <a:rPr lang="en-US" sz="1600" dirty="0" smtClean="0">
                <a:sym typeface="Monotype Sorts" pitchFamily="2" charset="2"/>
              </a:rPr>
              <a:t>and </a:t>
            </a:r>
            <a:r>
              <a:rPr lang="en-US" sz="1600" i="1" dirty="0" smtClean="0">
                <a:sym typeface="Monotype Sorts" pitchFamily="2" charset="2"/>
              </a:rPr>
              <a:t>A </a:t>
            </a:r>
            <a:r>
              <a:rPr lang="en-US" sz="1600" dirty="0" smtClean="0">
                <a:sym typeface="Symbol" pitchFamily="18" charset="2"/>
              </a:rPr>
              <a:t></a:t>
            </a:r>
            <a:r>
              <a:rPr lang="en-US" sz="1600" i="1" dirty="0" smtClean="0">
                <a:sym typeface="Symbol" pitchFamily="18" charset="2"/>
              </a:rPr>
              <a:t> B </a:t>
            </a:r>
            <a:r>
              <a:rPr lang="en-US" sz="1600" dirty="0" smtClean="0">
                <a:sym typeface="Monotype Sorts" pitchFamily="2" charset="2"/>
              </a:rPr>
              <a:t>and </a:t>
            </a:r>
            <a:r>
              <a:rPr lang="en-US" sz="1600" i="1" dirty="0" smtClean="0">
                <a:sym typeface="Monotype Sorts" pitchFamily="2" charset="2"/>
              </a:rPr>
              <a:t>A </a:t>
            </a:r>
            <a:r>
              <a:rPr lang="en-US" sz="1600" dirty="0" smtClean="0">
                <a:sym typeface="Symbol" pitchFamily="18" charset="2"/>
              </a:rPr>
              <a:t> </a:t>
            </a:r>
            <a:r>
              <a:rPr lang="en-US" sz="1600" i="1" dirty="0" smtClean="0">
                <a:sym typeface="Symbol" pitchFamily="18" charset="2"/>
              </a:rPr>
              <a:t>AG)</a:t>
            </a:r>
            <a:endParaRPr lang="en-US" sz="1600" dirty="0" smtClean="0">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sz="1600" dirty="0" smtClean="0">
                <a:sym typeface="Symbol" pitchFamily="18" charset="2"/>
              </a:rPr>
              <a:t>3.	</a:t>
            </a:r>
            <a:r>
              <a:rPr lang="en-US" sz="1600" i="1" dirty="0" smtClean="0">
                <a:sym typeface="MS LineDraw" pitchFamily="49" charset="2"/>
              </a:rPr>
              <a:t>result = ABCG</a:t>
            </a:r>
            <a:r>
              <a:rPr lang="en-US" sz="1600" i="1" dirty="0" smtClean="0">
                <a:sym typeface="Monotype Sorts" pitchFamily="2" charset="2"/>
              </a:rPr>
              <a:t>H	(CG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H</a:t>
            </a:r>
            <a:r>
              <a:rPr lang="en-US" sz="1600" dirty="0" smtClean="0">
                <a:sym typeface="Monotype Sorts" pitchFamily="2" charset="2"/>
              </a:rPr>
              <a:t> and </a:t>
            </a:r>
            <a:r>
              <a:rPr lang="en-US" sz="1600" i="1" dirty="0" smtClean="0">
                <a:sym typeface="Monotype Sorts" pitchFamily="2" charset="2"/>
              </a:rPr>
              <a:t>CG </a:t>
            </a:r>
            <a:r>
              <a:rPr lang="en-US" sz="1600" dirty="0" smtClean="0">
                <a:sym typeface="Symbol" pitchFamily="18" charset="2"/>
              </a:rPr>
              <a:t> </a:t>
            </a:r>
            <a:r>
              <a:rPr lang="en-US" sz="1600" i="1" dirty="0" smtClean="0">
                <a:sym typeface="Symbol" pitchFamily="18" charset="2"/>
              </a:rPr>
              <a:t>AGBC)</a:t>
            </a:r>
          </a:p>
          <a:p>
            <a:pPr marL="762000" lvl="1" indent="-304800">
              <a:lnSpc>
                <a:spcPct val="90000"/>
              </a:lnSpc>
              <a:buFont typeface="Monotype Sorts" pitchFamily="2" charset="2"/>
              <a:buNone/>
              <a:tabLst>
                <a:tab pos="803275" algn="l"/>
                <a:tab pos="2633663" algn="l"/>
                <a:tab pos="3140075" algn="l"/>
              </a:tabLst>
            </a:pPr>
            <a:r>
              <a:rPr lang="en-US" sz="1600" dirty="0" smtClean="0">
                <a:sym typeface="Symbol" pitchFamily="18" charset="2"/>
              </a:rPr>
              <a:t>4.	</a:t>
            </a:r>
            <a:r>
              <a:rPr lang="en-US" sz="1600" i="1" dirty="0" smtClean="0">
                <a:sym typeface="MS LineDraw" pitchFamily="49" charset="2"/>
              </a:rPr>
              <a:t>result = ABCG</a:t>
            </a:r>
            <a:r>
              <a:rPr lang="en-US" sz="1600" i="1" dirty="0" smtClean="0">
                <a:sym typeface="Monotype Sorts" pitchFamily="2" charset="2"/>
              </a:rPr>
              <a:t>HI	(CG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I</a:t>
            </a:r>
            <a:r>
              <a:rPr lang="en-US" sz="1600" dirty="0" smtClean="0">
                <a:sym typeface="Monotype Sorts" pitchFamily="2" charset="2"/>
              </a:rPr>
              <a:t> and </a:t>
            </a:r>
            <a:r>
              <a:rPr lang="en-US" sz="1600" i="1" dirty="0" smtClean="0">
                <a:sym typeface="Monotype Sorts" pitchFamily="2" charset="2"/>
              </a:rPr>
              <a:t>CG </a:t>
            </a:r>
            <a:r>
              <a:rPr lang="en-US" sz="1600" dirty="0" smtClean="0">
                <a:sym typeface="Symbol" pitchFamily="18" charset="2"/>
              </a:rPr>
              <a:t> </a:t>
            </a:r>
            <a:r>
              <a:rPr lang="en-US" sz="1600" i="1" dirty="0" smtClean="0">
                <a:sym typeface="Symbol" pitchFamily="18" charset="2"/>
              </a:rPr>
              <a:t>AGBCH)</a:t>
            </a:r>
          </a:p>
          <a:p>
            <a:pPr>
              <a:lnSpc>
                <a:spcPct val="90000"/>
              </a:lnSpc>
              <a:tabLst>
                <a:tab pos="803275" algn="l"/>
                <a:tab pos="2633663" algn="l"/>
                <a:tab pos="3140075" algn="l"/>
              </a:tabLst>
            </a:pPr>
            <a:r>
              <a:rPr lang="en-US" sz="1800" dirty="0" smtClean="0">
                <a:sym typeface="Symbol" pitchFamily="18" charset="2"/>
              </a:rPr>
              <a:t>Is </a:t>
            </a:r>
            <a:r>
              <a:rPr lang="en-US" sz="1800" i="1" dirty="0" smtClean="0">
                <a:sym typeface="Symbol" pitchFamily="18" charset="2"/>
              </a:rPr>
              <a:t>AG</a:t>
            </a:r>
            <a:r>
              <a:rPr lang="en-US" sz="1800" dirty="0" smtClean="0">
                <a:sym typeface="Symbol"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sz="1600" dirty="0" smtClean="0">
                <a:sym typeface="Symbol"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sz="1600" dirty="0" smtClean="0">
                <a:sym typeface="Symbol" pitchFamily="18" charset="2"/>
              </a:rPr>
              <a:t>Does </a:t>
            </a:r>
            <a:r>
              <a:rPr lang="en-US" sz="1600" i="1" dirty="0" smtClean="0">
                <a:sym typeface="Symbol" pitchFamily="18" charset="2"/>
              </a:rPr>
              <a:t>AG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R? == </a:t>
            </a:r>
            <a:r>
              <a:rPr lang="en-US" sz="1600" dirty="0" smtClean="0">
                <a:sym typeface="Monotype Sorts" pitchFamily="2" charset="2"/>
              </a:rPr>
              <a:t>Is (AG)</a:t>
            </a:r>
            <a:r>
              <a:rPr lang="en-US" sz="2000" baseline="30000" dirty="0" smtClean="0">
                <a:sym typeface="Monotype Sorts" pitchFamily="2" charset="2"/>
              </a:rPr>
              <a:t>+ </a:t>
            </a:r>
            <a:r>
              <a:rPr lang="en-US" sz="1600" dirty="0" smtClean="0">
                <a:sym typeface="Symbol" pitchFamily="18" charset="2"/>
              </a:rPr>
              <a:t> R</a:t>
            </a:r>
            <a:endParaRPr lang="en-US" sz="1600" i="1" dirty="0" smtClean="0">
              <a:sym typeface="Monotype Sorts" pitchFamily="2" charset="2"/>
            </a:endParaRPr>
          </a:p>
          <a:p>
            <a:pPr marL="762000" lvl="1" indent="-304800">
              <a:lnSpc>
                <a:spcPct val="90000"/>
              </a:lnSpc>
              <a:buFont typeface="Monotype Sorts" pitchFamily="2" charset="2"/>
              <a:buAutoNum type="arabicPeriod" startAt="2"/>
              <a:tabLst>
                <a:tab pos="803275" algn="l"/>
                <a:tab pos="2633663" algn="l"/>
                <a:tab pos="3140075" algn="l"/>
              </a:tabLst>
            </a:pPr>
            <a:r>
              <a:rPr lang="en-US" sz="1600" dirty="0" smtClean="0">
                <a:sym typeface="Monotype Sorts" pitchFamily="2" charset="2"/>
              </a:rPr>
              <a:t>Is any subset of AG a </a:t>
            </a:r>
            <a:r>
              <a:rPr lang="en-US" sz="1600" dirty="0" err="1" smtClean="0">
                <a:sym typeface="Monotype Sorts" pitchFamily="2" charset="2"/>
              </a:rPr>
              <a:t>superkey</a:t>
            </a:r>
            <a:r>
              <a:rPr lang="en-US" sz="1600" dirty="0" smtClean="0">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sz="1600" dirty="0" smtClean="0">
                <a:sym typeface="Monotype Sorts" pitchFamily="2" charset="2"/>
              </a:rPr>
              <a:t>Does </a:t>
            </a:r>
            <a:r>
              <a:rPr lang="en-US" sz="1600" i="1" dirty="0" smtClean="0">
                <a:sym typeface="Monotype Sorts" pitchFamily="2" charset="2"/>
              </a:rPr>
              <a:t>A</a:t>
            </a:r>
            <a:r>
              <a:rPr lang="en-US" sz="1600" dirty="0" smtClean="0">
                <a:sym typeface="Monotype Sorts" pitchFamily="2" charset="2"/>
              </a:rPr>
              <a:t>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R</a:t>
            </a:r>
            <a:r>
              <a:rPr lang="en-US" sz="1600" dirty="0" smtClean="0">
                <a:sym typeface="Monotype Sorts" pitchFamily="2" charset="2"/>
              </a:rPr>
              <a:t>? </a:t>
            </a:r>
            <a:r>
              <a:rPr lang="en-US" sz="1600" i="1" dirty="0" smtClean="0">
                <a:sym typeface="Monotype Sorts" pitchFamily="2" charset="2"/>
              </a:rPr>
              <a:t>== </a:t>
            </a:r>
            <a:r>
              <a:rPr lang="en-US" sz="1600" dirty="0" smtClean="0">
                <a:sym typeface="Monotype Sorts" pitchFamily="2" charset="2"/>
              </a:rPr>
              <a:t>Is (A)</a:t>
            </a:r>
            <a:r>
              <a:rPr lang="en-US" sz="2000" baseline="30000" dirty="0" smtClean="0">
                <a:sym typeface="Monotype Sorts" pitchFamily="2" charset="2"/>
              </a:rPr>
              <a:t>+ </a:t>
            </a:r>
            <a:r>
              <a:rPr lang="en-US" sz="1600" dirty="0" smtClean="0">
                <a:sym typeface="Symbol" pitchFamily="18" charset="2"/>
              </a:rPr>
              <a:t> R</a:t>
            </a:r>
            <a:endParaRPr lang="en-US" sz="1600" dirty="0" smtClean="0">
              <a:sym typeface="Monotype Sorts" pitchFamily="2" charset="2"/>
            </a:endParaRPr>
          </a:p>
          <a:p>
            <a:pPr marL="1163638" lvl="2" indent="-304800">
              <a:lnSpc>
                <a:spcPct val="90000"/>
              </a:lnSpc>
              <a:buFont typeface="Monotype Sorts" pitchFamily="2" charset="2"/>
              <a:buAutoNum type="arabicPeriod"/>
              <a:tabLst>
                <a:tab pos="803275" algn="l"/>
                <a:tab pos="2633663" algn="l"/>
                <a:tab pos="3140075" algn="l"/>
              </a:tabLst>
            </a:pPr>
            <a:r>
              <a:rPr lang="en-US" sz="1600" dirty="0" smtClean="0">
                <a:sym typeface="Monotype Sorts" pitchFamily="2" charset="2"/>
              </a:rPr>
              <a:t>Does </a:t>
            </a:r>
            <a:r>
              <a:rPr lang="en-US" sz="1600" i="1" dirty="0" smtClean="0">
                <a:sym typeface="Monotype Sorts" pitchFamily="2" charset="2"/>
              </a:rPr>
              <a:t>G</a:t>
            </a:r>
            <a:r>
              <a:rPr lang="en-US" sz="1600" dirty="0" smtClean="0">
                <a:sym typeface="Monotype Sorts" pitchFamily="2" charset="2"/>
              </a:rPr>
              <a:t> </a:t>
            </a:r>
            <a:r>
              <a:rPr lang="en-US" sz="1600" dirty="0" smtClean="0">
                <a:sym typeface="Symbol" pitchFamily="18" charset="2"/>
              </a:rPr>
              <a:t></a:t>
            </a:r>
            <a:r>
              <a:rPr lang="en-US" sz="1600" dirty="0" smtClean="0">
                <a:sym typeface="Monotype Sorts" pitchFamily="2" charset="2"/>
              </a:rPr>
              <a:t> </a:t>
            </a:r>
            <a:r>
              <a:rPr lang="en-US" sz="1600" i="1" dirty="0" smtClean="0">
                <a:sym typeface="Monotype Sorts" pitchFamily="2" charset="2"/>
              </a:rPr>
              <a:t>R</a:t>
            </a:r>
            <a:r>
              <a:rPr lang="en-US" sz="1600" dirty="0" smtClean="0">
                <a:sym typeface="Monotype Sorts" pitchFamily="2" charset="2"/>
              </a:rPr>
              <a:t>? == Is (G)</a:t>
            </a:r>
            <a:r>
              <a:rPr lang="en-US" sz="2000" baseline="30000" dirty="0" smtClean="0">
                <a:sym typeface="Monotype Sorts" pitchFamily="2" charset="2"/>
              </a:rPr>
              <a:t>+ </a:t>
            </a:r>
            <a:r>
              <a:rPr lang="en-US" sz="1600" dirty="0" smtClean="0">
                <a:sym typeface="Symbol" pitchFamily="18" charset="2"/>
              </a:rPr>
              <a:t> R</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3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3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38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438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4387">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44387">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443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1026"/>
          <p:cNvSpPr>
            <a:spLocks noGrp="1" noChangeArrowheads="1"/>
          </p:cNvSpPr>
          <p:nvPr>
            <p:ph type="title"/>
          </p:nvPr>
        </p:nvSpPr>
        <p:spPr>
          <a:xfrm>
            <a:off x="952500" y="201613"/>
            <a:ext cx="8077200" cy="609600"/>
          </a:xfrm>
        </p:spPr>
        <p:txBody>
          <a:bodyPr>
            <a:normAutofit fontScale="90000"/>
          </a:bodyPr>
          <a:lstStyle/>
          <a:p>
            <a:pPr>
              <a:defRPr/>
            </a:pPr>
            <a:r>
              <a:rPr lang="en-US" smtClean="0"/>
              <a:t>Uses of Attribute Closure</a:t>
            </a:r>
          </a:p>
        </p:txBody>
      </p:sp>
      <p:sp>
        <p:nvSpPr>
          <p:cNvPr id="152579" name="Rectangle 1027"/>
          <p:cNvSpPr>
            <a:spLocks noGrp="1" noChangeArrowheads="1"/>
          </p:cNvSpPr>
          <p:nvPr>
            <p:ph type="body" idx="4294967295"/>
          </p:nvPr>
        </p:nvSpPr>
        <p:spPr/>
        <p:txBody>
          <a:bodyPr>
            <a:normAutofit fontScale="92500" lnSpcReduction="20000"/>
          </a:bodyPr>
          <a:lstStyle/>
          <a:p>
            <a:pPr>
              <a:buFont typeface="Monotype Sorts" pitchFamily="2" charset="2"/>
              <a:buNone/>
            </a:pPr>
            <a:r>
              <a:rPr lang="en-US" smtClean="0"/>
              <a:t>There are several uses of the attribute closure algorithm:</a:t>
            </a:r>
          </a:p>
          <a:p>
            <a:r>
              <a:rPr lang="en-US" smtClean="0"/>
              <a:t>Testing for superkey:</a:t>
            </a:r>
          </a:p>
          <a:p>
            <a:pPr lvl="1"/>
            <a:r>
              <a:rPr lang="en-US" sz="1800" smtClean="0"/>
              <a:t>To test if </a:t>
            </a:r>
            <a:r>
              <a:rPr lang="en-US" sz="1800" smtClean="0">
                <a:sym typeface="Symbol" pitchFamily="18" charset="2"/>
              </a:rPr>
              <a:t> is a superkey, we compute </a:t>
            </a:r>
            <a:r>
              <a:rPr lang="en-US" sz="2000" baseline="30000" smtClean="0">
                <a:sym typeface="Symbol" pitchFamily="18" charset="2"/>
              </a:rPr>
              <a:t>+</a:t>
            </a:r>
            <a:r>
              <a:rPr lang="en-US" sz="1800" baseline="30000" smtClean="0">
                <a:sym typeface="Symbol" pitchFamily="18" charset="2"/>
              </a:rPr>
              <a:t>,</a:t>
            </a:r>
            <a:r>
              <a:rPr lang="en-US" sz="1800" smtClean="0">
                <a:sym typeface="Symbol" pitchFamily="18" charset="2"/>
              </a:rPr>
              <a:t> and check if </a:t>
            </a:r>
            <a:r>
              <a:rPr lang="en-US" sz="2000" baseline="30000" smtClean="0">
                <a:sym typeface="Symbol" pitchFamily="18" charset="2"/>
              </a:rPr>
              <a:t>+</a:t>
            </a:r>
            <a:r>
              <a:rPr lang="en-US" sz="1800" baseline="30000" smtClean="0">
                <a:sym typeface="Symbol" pitchFamily="18" charset="2"/>
              </a:rPr>
              <a:t> </a:t>
            </a:r>
            <a:r>
              <a:rPr lang="en-US" sz="1800" smtClean="0">
                <a:sym typeface="Symbol" pitchFamily="18" charset="2"/>
              </a:rPr>
              <a:t>contains all attributes of </a:t>
            </a:r>
            <a:r>
              <a:rPr lang="en-US" sz="1800" i="1" smtClean="0">
                <a:sym typeface="Symbol" pitchFamily="18" charset="2"/>
              </a:rPr>
              <a:t>R</a:t>
            </a:r>
            <a:r>
              <a:rPr lang="en-US" sz="1800" smtClean="0">
                <a:sym typeface="Symbol" pitchFamily="18" charset="2"/>
              </a:rPr>
              <a:t>.</a:t>
            </a:r>
          </a:p>
          <a:p>
            <a:r>
              <a:rPr lang="en-US" smtClean="0">
                <a:sym typeface="Symbol" pitchFamily="18" charset="2"/>
              </a:rPr>
              <a:t>Testing functional dependencies</a:t>
            </a:r>
          </a:p>
          <a:p>
            <a:pPr lvl="1"/>
            <a:r>
              <a:rPr lang="en-US" sz="1800" smtClean="0">
                <a:sym typeface="Symbol" pitchFamily="18" charset="2"/>
              </a:rPr>
              <a:t>To check if a functional dependency    holds (or, in other words, is in </a:t>
            </a:r>
            <a:r>
              <a:rPr lang="en-US" sz="1800" i="1" smtClean="0">
                <a:sym typeface="Symbol" pitchFamily="18" charset="2"/>
              </a:rPr>
              <a:t>F</a:t>
            </a:r>
            <a:r>
              <a:rPr lang="en-US" sz="2400" baseline="30000" smtClean="0">
                <a:sym typeface="Symbol" pitchFamily="18" charset="2"/>
              </a:rPr>
              <a:t>+</a:t>
            </a:r>
            <a:r>
              <a:rPr lang="en-US" sz="1800" smtClean="0">
                <a:sym typeface="Symbol" pitchFamily="18" charset="2"/>
              </a:rPr>
              <a:t>), just check if   </a:t>
            </a:r>
            <a:r>
              <a:rPr lang="en-US" sz="2000" baseline="30000" smtClean="0">
                <a:sym typeface="Symbol" pitchFamily="18" charset="2"/>
              </a:rPr>
              <a:t>+</a:t>
            </a:r>
            <a:r>
              <a:rPr lang="en-US" sz="1800" smtClean="0">
                <a:sym typeface="Symbol" pitchFamily="18" charset="2"/>
              </a:rPr>
              <a:t>. </a:t>
            </a:r>
          </a:p>
          <a:p>
            <a:pPr lvl="1"/>
            <a:r>
              <a:rPr lang="en-US" sz="1800" smtClean="0">
                <a:sym typeface="Symbol" pitchFamily="18" charset="2"/>
              </a:rPr>
              <a:t>That is, we compute </a:t>
            </a:r>
            <a:r>
              <a:rPr lang="en-US" sz="2000" baseline="30000" smtClean="0">
                <a:sym typeface="Symbol" pitchFamily="18" charset="2"/>
              </a:rPr>
              <a:t>+</a:t>
            </a:r>
            <a:r>
              <a:rPr lang="en-US" sz="1800" baseline="30000" smtClean="0">
                <a:sym typeface="Symbol" pitchFamily="18" charset="2"/>
              </a:rPr>
              <a:t> </a:t>
            </a:r>
            <a:r>
              <a:rPr lang="en-US" sz="1800" smtClean="0">
                <a:sym typeface="Symbol" pitchFamily="18" charset="2"/>
              </a:rPr>
              <a:t>by using attribute closure, and then check if it contains . </a:t>
            </a:r>
          </a:p>
          <a:p>
            <a:pPr lvl="1"/>
            <a:r>
              <a:rPr lang="en-US" sz="1800" smtClean="0">
                <a:sym typeface="Symbol" pitchFamily="18" charset="2"/>
              </a:rPr>
              <a:t>Is a simple and cheap test, and very useful</a:t>
            </a:r>
          </a:p>
          <a:p>
            <a:r>
              <a:rPr lang="en-US" smtClean="0">
                <a:sym typeface="Symbol" pitchFamily="18" charset="2"/>
              </a:rPr>
              <a:t>Computing closure of F</a:t>
            </a:r>
          </a:p>
          <a:p>
            <a:pPr lvl="1"/>
            <a:r>
              <a:rPr lang="en-US" sz="1800" smtClean="0">
                <a:sym typeface="Symbol" pitchFamily="18" charset="2"/>
              </a:rPr>
              <a:t>For each   </a:t>
            </a:r>
            <a:r>
              <a:rPr lang="en-US" sz="1800" i="1" smtClean="0">
                <a:sym typeface="Symbol" pitchFamily="18" charset="2"/>
              </a:rPr>
              <a:t>R, </a:t>
            </a:r>
            <a:r>
              <a:rPr lang="en-US" sz="1800" smtClean="0">
                <a:sym typeface="Symbol" pitchFamily="18" charset="2"/>
              </a:rPr>
              <a:t>we find the closure </a:t>
            </a:r>
            <a:r>
              <a:rPr lang="en-US" sz="2000" baseline="30000" smtClean="0">
                <a:sym typeface="Symbol" pitchFamily="18" charset="2"/>
              </a:rPr>
              <a:t>+</a:t>
            </a:r>
            <a:r>
              <a:rPr lang="en-US" sz="1800" smtClean="0">
                <a:sym typeface="Symbol" pitchFamily="18" charset="2"/>
              </a:rPr>
              <a:t>, and for each </a:t>
            </a:r>
            <a:r>
              <a:rPr lang="en-US" sz="1800" i="1" smtClean="0">
                <a:sym typeface="Symbol" pitchFamily="18" charset="2"/>
              </a:rPr>
              <a:t>S</a:t>
            </a:r>
            <a:r>
              <a:rPr lang="en-US" sz="1800" smtClean="0">
                <a:sym typeface="Symbol" pitchFamily="18" charset="2"/>
              </a:rPr>
              <a:t>  </a:t>
            </a:r>
            <a:r>
              <a:rPr lang="en-US" sz="2000" baseline="30000" smtClean="0">
                <a:sym typeface="Symbol" pitchFamily="18" charset="2"/>
              </a:rPr>
              <a:t>+</a:t>
            </a:r>
            <a:r>
              <a:rPr lang="en-US" sz="1800" smtClean="0">
                <a:sym typeface="Symbol" pitchFamily="18" charset="2"/>
              </a:rPr>
              <a:t>, we output a functional dependency   </a:t>
            </a:r>
            <a:r>
              <a:rPr lang="en-US" sz="1800" i="1" smtClean="0">
                <a:sym typeface="Symbol" pitchFamily="18" charset="2"/>
              </a:rPr>
              <a:t>S.</a:t>
            </a:r>
            <a:endParaRPr lang="en-US" sz="1800" smtClean="0"/>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subTnLst>
                                    <p:animClr>
                                      <p:cBhvr override="childStyle">
                                        <p:cTn dur="1" fill="hold" display="0" masterRel="nextClick" afterEffect="1"/>
                                        <p:tgtEl>
                                          <p:spTgt spid="152579">
                                            <p:txEl>
                                              <p:pRg st="0" end="0"/>
                                            </p:txEl>
                                          </p:spTgt>
                                        </p:tgtEl>
                                        <p:attrNameLst>
                                          <p:attrName>ppt_c</p:attrName>
                                        </p:attrNameLst>
                                      </p:cBhvr>
                                      <p:to>
                                        <a:srgbClr val="333333"/>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subTnLst>
                                    <p:animClr>
                                      <p:cBhvr override="childStyle">
                                        <p:cTn dur="1" fill="hold" display="0" masterRel="nextClick" afterEffect="1"/>
                                        <p:tgtEl>
                                          <p:spTgt spid="152579">
                                            <p:txEl>
                                              <p:pRg st="1" end="1"/>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152579">
                                            <p:txEl>
                                              <p:pRg st="2" end="2"/>
                                            </p:txEl>
                                          </p:spTgt>
                                        </p:tgtEl>
                                        <p:attrNameLst>
                                          <p:attrName>style.visibility</p:attrName>
                                        </p:attrNameLst>
                                      </p:cBhvr>
                                      <p:to>
                                        <p:strVal val="visible"/>
                                      </p:to>
                                    </p:set>
                                  </p:childTnLst>
                                  <p:subTnLst>
                                    <p:animClr>
                                      <p:cBhvr override="childStyle">
                                        <p:cTn dur="1" fill="hold" display="0" masterRel="nextClick" afterEffect="1"/>
                                        <p:tgtEl>
                                          <p:spTgt spid="152579">
                                            <p:txEl>
                                              <p:pRg st="2" end="2"/>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2579">
                                            <p:txEl>
                                              <p:pRg st="3" end="3"/>
                                            </p:txEl>
                                          </p:spTgt>
                                        </p:tgtEl>
                                        <p:attrNameLst>
                                          <p:attrName>style.visibility</p:attrName>
                                        </p:attrNameLst>
                                      </p:cBhvr>
                                      <p:to>
                                        <p:strVal val="visible"/>
                                      </p:to>
                                    </p:set>
                                  </p:childTnLst>
                                  <p:subTnLst>
                                    <p:animClr>
                                      <p:cBhvr override="childStyle">
                                        <p:cTn dur="1" fill="hold" display="0" masterRel="nextClick" afterEffect="1"/>
                                        <p:tgtEl>
                                          <p:spTgt spid="152579">
                                            <p:txEl>
                                              <p:pRg st="3" end="3"/>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152579">
                                            <p:txEl>
                                              <p:pRg st="4" end="4"/>
                                            </p:txEl>
                                          </p:spTgt>
                                        </p:tgtEl>
                                        <p:attrNameLst>
                                          <p:attrName>style.visibility</p:attrName>
                                        </p:attrNameLst>
                                      </p:cBhvr>
                                      <p:to>
                                        <p:strVal val="visible"/>
                                      </p:to>
                                    </p:set>
                                  </p:childTnLst>
                                  <p:subTnLst>
                                    <p:animClr>
                                      <p:cBhvr override="childStyle">
                                        <p:cTn dur="1" fill="hold" display="0" masterRel="nextClick" afterEffect="1"/>
                                        <p:tgtEl>
                                          <p:spTgt spid="152579">
                                            <p:txEl>
                                              <p:pRg st="4" end="4"/>
                                            </p:txEl>
                                          </p:spTgt>
                                        </p:tgtEl>
                                        <p:attrNameLst>
                                          <p:attrName>ppt_c</p:attrName>
                                        </p:attrNameLst>
                                      </p:cBhvr>
                                      <p:to>
                                        <a:srgbClr val="333333"/>
                                      </p:to>
                                    </p:animClr>
                                  </p:subTnLst>
                                </p:cTn>
                              </p:par>
                              <p:par>
                                <p:cTn id="19" presetID="1" presetClass="entr" presetSubtype="0" fill="hold" grpId="0" nodeType="withEffect">
                                  <p:stCondLst>
                                    <p:cond delay="0"/>
                                  </p:stCondLst>
                                  <p:childTnLst>
                                    <p:set>
                                      <p:cBhvr>
                                        <p:cTn id="20" dur="1" fill="hold">
                                          <p:stCondLst>
                                            <p:cond delay="499"/>
                                          </p:stCondLst>
                                        </p:cTn>
                                        <p:tgtEl>
                                          <p:spTgt spid="152579">
                                            <p:txEl>
                                              <p:pRg st="5" end="5"/>
                                            </p:txEl>
                                          </p:spTgt>
                                        </p:tgtEl>
                                        <p:attrNameLst>
                                          <p:attrName>style.visibility</p:attrName>
                                        </p:attrNameLst>
                                      </p:cBhvr>
                                      <p:to>
                                        <p:strVal val="visible"/>
                                      </p:to>
                                    </p:set>
                                  </p:childTnLst>
                                  <p:subTnLst>
                                    <p:animClr>
                                      <p:cBhvr override="childStyle">
                                        <p:cTn dur="1" fill="hold" display="0" masterRel="nextClick" afterEffect="1"/>
                                        <p:tgtEl>
                                          <p:spTgt spid="152579">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152579">
                                            <p:txEl>
                                              <p:pRg st="6" end="6"/>
                                            </p:txEl>
                                          </p:spTgt>
                                        </p:tgtEl>
                                        <p:attrNameLst>
                                          <p:attrName>style.visibility</p:attrName>
                                        </p:attrNameLst>
                                      </p:cBhvr>
                                      <p:to>
                                        <p:strVal val="visible"/>
                                      </p:to>
                                    </p:set>
                                  </p:childTnLst>
                                  <p:subTnLst>
                                    <p:animClr>
                                      <p:cBhvr override="childStyle">
                                        <p:cTn dur="1" fill="hold" display="0" masterRel="nextClick" afterEffect="1"/>
                                        <p:tgtEl>
                                          <p:spTgt spid="152579">
                                            <p:txEl>
                                              <p:pRg st="6" end="6"/>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pRg st="7" end="7"/>
                                            </p:txEl>
                                          </p:spTgt>
                                        </p:tgtEl>
                                        <p:attrNameLst>
                                          <p:attrName>style.visibility</p:attrName>
                                        </p:attrNameLst>
                                      </p:cBhvr>
                                      <p:to>
                                        <p:strVal val="visible"/>
                                      </p:to>
                                    </p:set>
                                  </p:childTnLst>
                                  <p:subTnLst>
                                    <p:animClr>
                                      <p:cBhvr override="childStyle">
                                        <p:cTn dur="1" fill="hold" display="0" masterRel="nextClick" afterEffect="1"/>
                                        <p:tgtEl>
                                          <p:spTgt spid="152579">
                                            <p:txEl>
                                              <p:pRg st="7" end="7"/>
                                            </p:txEl>
                                          </p:spTgt>
                                        </p:tgtEl>
                                        <p:attrNameLst>
                                          <p:attrName>ppt_c</p:attrName>
                                        </p:attrNameLst>
                                      </p:cBhvr>
                                      <p:to>
                                        <a:srgbClr val="333333"/>
                                      </p:to>
                                    </p:animClr>
                                  </p:subTnLst>
                                </p:cTn>
                              </p:par>
                              <p:par>
                                <p:cTn id="27" presetID="1" presetClass="entr" presetSubtype="0" fill="hold" grpId="0" nodeType="withEffect">
                                  <p:stCondLst>
                                    <p:cond delay="0"/>
                                  </p:stCondLst>
                                  <p:childTnLst>
                                    <p:set>
                                      <p:cBhvr>
                                        <p:cTn id="28" dur="1" fill="hold">
                                          <p:stCondLst>
                                            <p:cond delay="499"/>
                                          </p:stCondLst>
                                        </p:cTn>
                                        <p:tgtEl>
                                          <p:spTgt spid="152579">
                                            <p:txEl>
                                              <p:pRg st="8" end="8"/>
                                            </p:txEl>
                                          </p:spTgt>
                                        </p:tgtEl>
                                        <p:attrNameLst>
                                          <p:attrName>style.visibility</p:attrName>
                                        </p:attrNameLst>
                                      </p:cBhvr>
                                      <p:to>
                                        <p:strVal val="visible"/>
                                      </p:to>
                                    </p:set>
                                  </p:childTnLst>
                                  <p:subTnLst>
                                    <p:animClr>
                                      <p:cBhvr override="childStyle">
                                        <p:cTn dur="1" fill="hold" display="0" masterRel="nextClick" afterEffect="1"/>
                                        <p:tgtEl>
                                          <p:spTgt spid="152579">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86018" name="Rectangle 2"/>
          <p:cNvSpPr>
            <a:spLocks noChangeArrowheads="1"/>
          </p:cNvSpPr>
          <p:nvPr/>
        </p:nvSpPr>
        <p:spPr bwMode="auto">
          <a:xfrm>
            <a:off x="304800" y="360402"/>
            <a:ext cx="84582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Algorithm :  Finding a Key </a:t>
            </a:r>
            <a:r>
              <a:rPr kumimoji="0" lang="en-US" sz="2400" b="1"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for </a:t>
            </a:r>
            <a:r>
              <a:rPr kumimoji="0" lang="en-US" sz="2400" b="1"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a:t>
            </a:r>
            <a:r>
              <a:rPr kumimoji="0" lang="en-US" sz="2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Given a set </a:t>
            </a:r>
            <a:r>
              <a:rPr kumimoji="0" lang="en-US" sz="2400" b="1"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F</a:t>
            </a:r>
            <a:r>
              <a:rPr kumimoji="0" lang="en-US" sz="2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of Functional Dependencies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Input: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 universal relation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and a set of functional dependencies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F</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on the attributes of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ea typeface="MS Mincho" pitchFamily="49" charset="-128"/>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Step 1 : Set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ea typeface="MS Mincho" pitchFamily="49" charset="-128"/>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Step 2 : For each attribute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in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compute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ea typeface="MS Mincho" pitchFamily="49" charset="-128"/>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respect to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F</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If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contains all the attributes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ea typeface="MS Mincho" pitchFamily="49" charset="-128"/>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in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then set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ea typeface="MS Mincho" pitchFamily="49" charset="-128"/>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Step 3 : Repeat step 2 until no more attributes are deleted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latin typeface="Times New Roman" pitchFamily="18" charset="0"/>
                <a:ea typeface="MS Mincho" pitchFamily="49" charset="-128"/>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from </a:t>
            </a:r>
            <a:r>
              <a:rPr kumimoji="0" lang="en-US" sz="2400" b="0" i="1"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K</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p>
          <a:p>
            <a:pPr lvl="0" eaLnBrk="0" fontAlgn="base" hangingPunct="0">
              <a:spcBef>
                <a:spcPct val="0"/>
              </a:spcBef>
              <a:spcAft>
                <a:spcPct val="0"/>
              </a:spcAft>
            </a:pPr>
            <a:r>
              <a:rPr lang="en-US" sz="2400" dirty="0" smtClean="0">
                <a:latin typeface="Times New Roman" pitchFamily="18" charset="0"/>
                <a:ea typeface="MS Mincho" pitchFamily="49" charset="-128"/>
                <a:cs typeface="Times New Roman" pitchFamily="18" charset="0"/>
              </a:rPr>
              <a:t>             Step 4 : </a:t>
            </a:r>
            <a:r>
              <a:rPr kumimoji="0" lang="en-US" sz="24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The set K is the key of the relation.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304800" y="1143000"/>
            <a:ext cx="8839200" cy="5334000"/>
          </a:xfrm>
        </p:spPr>
        <p:txBody>
          <a:bodyPr/>
          <a:lstStyle/>
          <a:p>
            <a:pPr marL="533400" indent="-533400" algn="just"/>
            <a:r>
              <a:rPr lang="en-US" sz="2800" dirty="0">
                <a:latin typeface="Arial Unicode MS" pitchFamily="34" charset="-128"/>
                <a:ea typeface="Arial Unicode MS" pitchFamily="34" charset="-128"/>
                <a:cs typeface="Arial Unicode MS" pitchFamily="34" charset="-128"/>
              </a:rPr>
              <a:t>Levels of normalization based on the amount of redundancy in the database.</a:t>
            </a:r>
          </a:p>
          <a:p>
            <a:pPr marL="533400" indent="-533400" algn="just"/>
            <a:r>
              <a:rPr lang="en-US" sz="2800" dirty="0">
                <a:latin typeface="Arial Unicode MS" pitchFamily="34" charset="-128"/>
                <a:ea typeface="Arial Unicode MS" pitchFamily="34" charset="-128"/>
                <a:cs typeface="Arial Unicode MS" pitchFamily="34" charset="-128"/>
              </a:rPr>
              <a:t>Various levels of normalization are:</a:t>
            </a:r>
          </a:p>
          <a:p>
            <a:pPr marL="1023938" lvl="1" indent="-457200" algn="just"/>
            <a:r>
              <a:rPr lang="en-US" sz="2000" dirty="0"/>
              <a:t>First Normal Form (1NF)</a:t>
            </a:r>
          </a:p>
          <a:p>
            <a:pPr marL="1023938" lvl="1" indent="-457200" algn="just"/>
            <a:r>
              <a:rPr lang="en-US" sz="2000" dirty="0"/>
              <a:t>Second Normal Form (2NF)</a:t>
            </a:r>
          </a:p>
          <a:p>
            <a:pPr marL="1023938" lvl="1" indent="-457200" algn="just"/>
            <a:r>
              <a:rPr lang="en-US" sz="2000" dirty="0"/>
              <a:t>Third Normal Form (3NF)</a:t>
            </a:r>
          </a:p>
          <a:p>
            <a:pPr marL="1023938" lvl="1" indent="-457200" algn="just"/>
            <a:r>
              <a:rPr lang="en-US" sz="2000" dirty="0"/>
              <a:t>Boyce-</a:t>
            </a:r>
            <a:r>
              <a:rPr lang="en-US" sz="2000" dirty="0" err="1"/>
              <a:t>Codd</a:t>
            </a:r>
            <a:r>
              <a:rPr lang="en-US" sz="2000" dirty="0"/>
              <a:t> Normal Form (BCNF)</a:t>
            </a:r>
          </a:p>
          <a:p>
            <a:pPr marL="1023938" lvl="1" indent="-457200" algn="just"/>
            <a:r>
              <a:rPr lang="en-US" sz="2000" dirty="0"/>
              <a:t>Fourth Normal Form (4NF)</a:t>
            </a:r>
          </a:p>
          <a:p>
            <a:pPr marL="1023938" lvl="1" indent="-457200" algn="just"/>
            <a:r>
              <a:rPr lang="en-US" sz="2000" dirty="0"/>
              <a:t>Fifth Normal Form (5NF)</a:t>
            </a:r>
          </a:p>
          <a:p>
            <a:pPr marL="1023938" lvl="1" indent="-457200" algn="just"/>
            <a:r>
              <a:rPr lang="en-US" sz="2000" dirty="0"/>
              <a:t>Domain Key Normal Form (DKNF) </a:t>
            </a:r>
          </a:p>
        </p:txBody>
      </p:sp>
      <p:sp>
        <p:nvSpPr>
          <p:cNvPr id="21197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Levels of Normalization </a:t>
            </a:r>
          </a:p>
        </p:txBody>
      </p:sp>
      <p:sp>
        <p:nvSpPr>
          <p:cNvPr id="211972" name="AutoShape 4"/>
          <p:cNvSpPr>
            <a:spLocks noChangeArrowheads="1"/>
          </p:cNvSpPr>
          <p:nvPr/>
        </p:nvSpPr>
        <p:spPr bwMode="auto">
          <a:xfrm>
            <a:off x="5867400" y="2667000"/>
            <a:ext cx="457200" cy="2667000"/>
          </a:xfrm>
          <a:prstGeom prst="downArrow">
            <a:avLst>
              <a:gd name="adj1" fmla="val 49167"/>
              <a:gd name="adj2" fmla="val 120826"/>
            </a:avLst>
          </a:prstGeom>
          <a:solidFill>
            <a:srgbClr val="CC0000"/>
          </a:solidFill>
          <a:ln w="9525">
            <a:noFill/>
            <a:miter lim="800000"/>
            <a:headEnd/>
            <a:tailEnd/>
          </a:ln>
          <a:effectLst/>
        </p:spPr>
        <p:txBody>
          <a:bodyPr vert="eaVert" wrap="none" anchor="ctr"/>
          <a:lstStyle/>
          <a:p>
            <a:pPr algn="ctr"/>
            <a:r>
              <a:rPr lang="en-US" sz="1800">
                <a:solidFill>
                  <a:schemeClr val="bg1"/>
                </a:solidFill>
              </a:rPr>
              <a:t>Redundancy</a:t>
            </a:r>
          </a:p>
        </p:txBody>
      </p:sp>
      <p:sp>
        <p:nvSpPr>
          <p:cNvPr id="211973" name="AutoShape 5"/>
          <p:cNvSpPr>
            <a:spLocks noChangeArrowheads="1"/>
          </p:cNvSpPr>
          <p:nvPr/>
        </p:nvSpPr>
        <p:spPr bwMode="auto">
          <a:xfrm flipV="1">
            <a:off x="6553200" y="2667000"/>
            <a:ext cx="457200" cy="2667000"/>
          </a:xfrm>
          <a:prstGeom prst="downArrow">
            <a:avLst>
              <a:gd name="adj1" fmla="val 49167"/>
              <a:gd name="adj2" fmla="val 120826"/>
            </a:avLst>
          </a:prstGeom>
          <a:solidFill>
            <a:srgbClr val="CC0000"/>
          </a:solidFill>
          <a:ln w="9525">
            <a:noFill/>
            <a:miter lim="800000"/>
            <a:headEnd/>
            <a:tailEnd/>
          </a:ln>
          <a:effectLst/>
        </p:spPr>
        <p:txBody>
          <a:bodyPr vert="eaVert" wrap="none" anchor="ctr"/>
          <a:lstStyle/>
          <a:p>
            <a:pPr algn="ctr"/>
            <a:r>
              <a:rPr lang="en-US" sz="1800" dirty="0">
                <a:solidFill>
                  <a:schemeClr val="bg1"/>
                </a:solidFill>
              </a:rPr>
              <a:t>Number of Tables</a:t>
            </a:r>
          </a:p>
        </p:txBody>
      </p:sp>
      <p:sp>
        <p:nvSpPr>
          <p:cNvPr id="211974" name="Text Box 6"/>
          <p:cNvSpPr txBox="1">
            <a:spLocks noChangeArrowheads="1"/>
          </p:cNvSpPr>
          <p:nvPr/>
        </p:nvSpPr>
        <p:spPr bwMode="auto">
          <a:xfrm>
            <a:off x="609600" y="5654675"/>
            <a:ext cx="8001000" cy="822325"/>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pPr>
            <a:r>
              <a:rPr lang="en-US">
                <a:solidFill>
                  <a:srgbClr val="000066"/>
                </a:solidFill>
                <a:latin typeface="Times New Roman" pitchFamily="18" charset="0"/>
                <a:cs typeface="Times New Roman" pitchFamily="18" charset="0"/>
              </a:rPr>
              <a:t>Most databases should be 3NF or BCNF in order to avoid the database anomalies.</a:t>
            </a:r>
            <a:r>
              <a:rPr lang="en-US">
                <a:solidFill>
                  <a:srgbClr val="000066"/>
                </a:solidFill>
                <a:latin typeface="Times New Roman" pitchFamily="18" charset="0"/>
              </a:rPr>
              <a:t> </a:t>
            </a:r>
          </a:p>
        </p:txBody>
      </p:sp>
      <p:sp>
        <p:nvSpPr>
          <p:cNvPr id="211975" name="AutoShape 7"/>
          <p:cNvSpPr>
            <a:spLocks noChangeArrowheads="1"/>
          </p:cNvSpPr>
          <p:nvPr/>
        </p:nvSpPr>
        <p:spPr bwMode="auto">
          <a:xfrm flipV="1">
            <a:off x="7315200" y="2667000"/>
            <a:ext cx="457200" cy="2667000"/>
          </a:xfrm>
          <a:prstGeom prst="downArrow">
            <a:avLst>
              <a:gd name="adj1" fmla="val 49167"/>
              <a:gd name="adj2" fmla="val 120826"/>
            </a:avLst>
          </a:prstGeom>
          <a:solidFill>
            <a:srgbClr val="CC0000"/>
          </a:solidFill>
          <a:ln w="9525">
            <a:noFill/>
            <a:miter lim="800000"/>
            <a:headEnd/>
            <a:tailEnd/>
          </a:ln>
          <a:effectLst/>
        </p:spPr>
        <p:txBody>
          <a:bodyPr vert="eaVert" wrap="none" anchor="ctr"/>
          <a:lstStyle/>
          <a:p>
            <a:pPr algn="ctr"/>
            <a:r>
              <a:rPr lang="en-US" sz="1800">
                <a:solidFill>
                  <a:schemeClr val="bg1"/>
                </a:solidFill>
              </a:rPr>
              <a:t>Complexity</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BANERJEE; Dept of CSE; partha.banerjee@juet.ac.in</a:t>
            </a:r>
            <a:endParaRPr lang="en-US" dirty="0"/>
          </a:p>
        </p:txBody>
      </p:sp>
      <p:sp>
        <p:nvSpPr>
          <p:cNvPr id="87041" name="Rectangle 1"/>
          <p:cNvSpPr>
            <a:spLocks noChangeArrowheads="1"/>
          </p:cNvSpPr>
          <p:nvPr/>
        </p:nvSpPr>
        <p:spPr bwMode="auto">
          <a:xfrm>
            <a:off x="76200" y="270303"/>
            <a:ext cx="89154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Given the relation R(A,B,C,D) and the set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F = {AB → C, B→ D, D → B} of functional dependencies, find the candidate keys of the  </a:t>
            </a:r>
          </a:p>
          <a:p>
            <a:pPr marL="0" marR="0" lvl="0" indent="0" algn="l" defTabSz="914400" rtl="0" eaLnBrk="1" fontAlgn="base" latinLnBrk="0" hangingPunct="1">
              <a:lnSpc>
                <a:spcPct val="100000"/>
              </a:lnSpc>
              <a:spcBef>
                <a:spcPct val="0"/>
              </a:spcBef>
              <a:spcAft>
                <a:spcPct val="0"/>
              </a:spcAft>
              <a:buClrTx/>
              <a:buSzTx/>
              <a:buFontTx/>
              <a:buNone/>
              <a:tabLst/>
            </a:pPr>
            <a:r>
              <a:rPr lang="en-GB" dirty="0" smtClean="0">
                <a:latin typeface="Times New Roman" pitchFamily="18" charset="0"/>
                <a:ea typeface="MS Mincho" pitchFamily="49" charset="-128"/>
                <a:cs typeface="Times New Roman" pitchFamily="18" charset="0"/>
              </a:rPr>
              <a:t> </a:t>
            </a:r>
            <a:r>
              <a:rPr kumimoji="0" lang="en-GB"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relation. </a:t>
            </a:r>
          </a:p>
          <a:p>
            <a:pPr marL="0" marR="0" lvl="0" indent="0" algn="l" defTabSz="914400" rtl="0" eaLnBrk="1" fontAlgn="base" latinLnBrk="0" hangingPunct="1">
              <a:lnSpc>
                <a:spcPct val="100000"/>
              </a:lnSpc>
              <a:spcBef>
                <a:spcPct val="0"/>
              </a:spcBef>
              <a:spcAft>
                <a:spcPct val="0"/>
              </a:spcAft>
              <a:buClrTx/>
              <a:buSzTx/>
              <a:buFontTx/>
              <a:buNone/>
              <a:tabLst/>
            </a:pPr>
            <a:endParaRPr lang="en-GB" sz="2000" dirty="0" smtClean="0">
              <a:latin typeface="Times New Roman" pitchFamily="18" charset="0"/>
              <a:ea typeface="MS Mincho" pitchFamily="49" charset="-128"/>
              <a:cs typeface="Times New Roman" pitchFamily="18" charset="0"/>
            </a:endParaRPr>
          </a:p>
          <a:p>
            <a:r>
              <a:rPr lang="en-US" dirty="0" smtClean="0"/>
              <a:t>K = {A, B, C ,D}</a:t>
            </a:r>
          </a:p>
          <a:p>
            <a:r>
              <a:rPr lang="en-US" dirty="0" smtClean="0"/>
              <a:t>      </a:t>
            </a:r>
            <a:r>
              <a:rPr lang="en-GB" dirty="0" smtClean="0"/>
              <a:t>{K – A}+ = {B, C, D} </a:t>
            </a:r>
            <a:endParaRPr lang="en-US" dirty="0" smtClean="0"/>
          </a:p>
          <a:p>
            <a:r>
              <a:rPr lang="en-GB" dirty="0" smtClean="0"/>
              <a:t>      {K – A}+ ≠ R      (A cannot be added by any other FD, hence A cannot be removed from K )</a:t>
            </a:r>
            <a:endParaRPr lang="en-US" dirty="0" smtClean="0"/>
          </a:p>
          <a:p>
            <a:r>
              <a:rPr lang="en-GB" dirty="0" smtClean="0"/>
              <a:t> </a:t>
            </a:r>
          </a:p>
          <a:p>
            <a:r>
              <a:rPr lang="en-US" dirty="0" smtClean="0"/>
              <a:t>K = {A, B, C ,D}</a:t>
            </a:r>
          </a:p>
          <a:p>
            <a:r>
              <a:rPr lang="en-GB" dirty="0" smtClean="0"/>
              <a:t>       {K – B}+ = {A, B, C, D}     (B is added by the FD: D → B)</a:t>
            </a:r>
            <a:endParaRPr lang="en-US" dirty="0" smtClean="0"/>
          </a:p>
          <a:p>
            <a:r>
              <a:rPr lang="en-GB" dirty="0" smtClean="0"/>
              <a:t>       {K – B}+ = R                      (hence Remove B from K )</a:t>
            </a:r>
            <a:endParaRPr lang="en-US" dirty="0" smtClean="0"/>
          </a:p>
          <a:p>
            <a:endParaRPr lang="en-GB" dirty="0" smtClean="0"/>
          </a:p>
          <a:p>
            <a:r>
              <a:rPr lang="en-GB" dirty="0" smtClean="0"/>
              <a:t>K = {A, </a:t>
            </a:r>
            <a:r>
              <a:rPr lang="en-GB" b="1" dirty="0" smtClean="0"/>
              <a:t>B</a:t>
            </a:r>
            <a:r>
              <a:rPr lang="en-GB" dirty="0" smtClean="0"/>
              <a:t>, </a:t>
            </a:r>
            <a:r>
              <a:rPr lang="en-GB" b="1" dirty="0" smtClean="0"/>
              <a:t>C</a:t>
            </a:r>
            <a:r>
              <a:rPr lang="en-GB" dirty="0" smtClean="0"/>
              <a:t>, D}</a:t>
            </a:r>
            <a:endParaRPr lang="en-US" dirty="0" smtClean="0"/>
          </a:p>
          <a:p>
            <a:r>
              <a:rPr lang="en-GB" dirty="0" smtClean="0"/>
              <a:t>       {K – C} = {A, D}</a:t>
            </a:r>
            <a:endParaRPr lang="en-US" dirty="0" smtClean="0"/>
          </a:p>
          <a:p>
            <a:r>
              <a:rPr lang="en-GB" dirty="0" smtClean="0"/>
              <a:t>       {K – C}+ = {A, B, C, D}     (B is added by the FD: D → B, C is added by the FD AB  → C)	</a:t>
            </a:r>
          </a:p>
          <a:p>
            <a:r>
              <a:rPr lang="en-GB" dirty="0" smtClean="0"/>
              <a:t>       {K – C}+ = R                      (hence Remove C from K)</a:t>
            </a:r>
            <a:endParaRPr lang="en-US" dirty="0" smtClean="0"/>
          </a:p>
          <a:p>
            <a:endParaRPr lang="en-GB" dirty="0" smtClean="0"/>
          </a:p>
          <a:p>
            <a:r>
              <a:rPr lang="en-GB" dirty="0" smtClean="0"/>
              <a:t>K = {A, </a:t>
            </a:r>
            <a:r>
              <a:rPr lang="en-GB" b="1" dirty="0" smtClean="0"/>
              <a:t>B</a:t>
            </a:r>
            <a:r>
              <a:rPr lang="en-GB" dirty="0" smtClean="0"/>
              <a:t>, </a:t>
            </a:r>
            <a:r>
              <a:rPr lang="en-GB" b="1" dirty="0" smtClean="0"/>
              <a:t>C</a:t>
            </a:r>
            <a:r>
              <a:rPr lang="en-GB" dirty="0" smtClean="0"/>
              <a:t>, D}</a:t>
            </a:r>
            <a:endParaRPr lang="en-US" dirty="0" smtClean="0"/>
          </a:p>
          <a:p>
            <a:r>
              <a:rPr lang="en-GB" dirty="0" smtClean="0"/>
              <a:t>       {K – D}+ = {A}</a:t>
            </a:r>
            <a:endParaRPr lang="en-US" dirty="0" smtClean="0"/>
          </a:p>
          <a:p>
            <a:r>
              <a:rPr lang="en-GB" dirty="0" smtClean="0"/>
              <a:t>       {K – D}+ ≠ R                      (hence D cannot be removed from K)</a:t>
            </a:r>
            <a:endParaRPr lang="en-US" dirty="0" smtClean="0"/>
          </a:p>
          <a:p>
            <a:r>
              <a:rPr lang="en-GB" dirty="0" smtClean="0"/>
              <a:t> The candidate key I (A,D)</a:t>
            </a:r>
            <a:endParaRPr lang="en-US"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smtClean="0"/>
              <a:t>Decomposition</a:t>
            </a:r>
          </a:p>
        </p:txBody>
      </p:sp>
      <p:sp>
        <p:nvSpPr>
          <p:cNvPr id="13315" name="Rectangle 3"/>
          <p:cNvSpPr>
            <a:spLocks noGrp="1" noChangeArrowheads="1"/>
          </p:cNvSpPr>
          <p:nvPr>
            <p:ph type="body" idx="1"/>
          </p:nvPr>
        </p:nvSpPr>
        <p:spPr>
          <a:xfrm>
            <a:off x="1143000" y="1143000"/>
            <a:ext cx="6877050" cy="4114800"/>
          </a:xfrm>
        </p:spPr>
        <p:txBody>
          <a:bodyPr>
            <a:normAutofit fontScale="70000" lnSpcReduction="20000"/>
          </a:bodyPr>
          <a:lstStyle/>
          <a:p>
            <a:pPr>
              <a:tabLst>
                <a:tab pos="2292350" algn="l"/>
                <a:tab pos="2976563" algn="l"/>
              </a:tabLst>
            </a:pPr>
            <a:r>
              <a:rPr lang="en-US" smtClean="0"/>
              <a:t>Decompose the relation schema </a:t>
            </a:r>
            <a:r>
              <a:rPr lang="en-US" i="1" smtClean="0"/>
              <a:t>Lending-schema </a:t>
            </a:r>
            <a:r>
              <a:rPr lang="en-US" smtClean="0"/>
              <a:t>into:</a:t>
            </a:r>
          </a:p>
          <a:p>
            <a:pPr>
              <a:buFont typeface="Monotype Sorts" pitchFamily="2" charset="2"/>
              <a:buNone/>
              <a:tabLst>
                <a:tab pos="2292350" algn="l"/>
                <a:tab pos="2976563" algn="l"/>
              </a:tabLst>
            </a:pPr>
            <a:r>
              <a:rPr lang="en-US" i="1" smtClean="0"/>
              <a:t>Branch-schema = (branch-name, branch-city,assets)</a:t>
            </a:r>
          </a:p>
          <a:p>
            <a:pPr>
              <a:buFont typeface="Monotype Sorts" pitchFamily="2" charset="2"/>
              <a:buNone/>
              <a:tabLst>
                <a:tab pos="2292350" algn="l"/>
                <a:tab pos="2976563" algn="l"/>
              </a:tabLst>
            </a:pPr>
            <a:r>
              <a:rPr lang="en-US" i="1" smtClean="0"/>
              <a:t>Loan-info-schema = (customer-name, loan-number,</a:t>
            </a:r>
            <a:br>
              <a:rPr lang="en-US" i="1" smtClean="0"/>
            </a:br>
            <a:r>
              <a:rPr lang="en-US" i="1" smtClean="0"/>
              <a:t>                                                   branch-name, amount)</a:t>
            </a:r>
          </a:p>
          <a:p>
            <a:pPr>
              <a:tabLst>
                <a:tab pos="2292350" algn="l"/>
                <a:tab pos="2976563" algn="l"/>
              </a:tabLst>
            </a:pPr>
            <a:r>
              <a:rPr lang="en-US" smtClean="0"/>
              <a:t>All attributes of an original schema (</a:t>
            </a:r>
            <a:r>
              <a:rPr lang="en-US" i="1" smtClean="0"/>
              <a:t>R) </a:t>
            </a:r>
            <a:r>
              <a:rPr lang="en-US" smtClean="0"/>
              <a:t>must appear in the decomposition (</a:t>
            </a:r>
            <a:r>
              <a:rPr lang="en-US" i="1" smtClean="0"/>
              <a:t>R</a:t>
            </a:r>
            <a:r>
              <a:rPr lang="en-US" baseline="-25000" smtClean="0"/>
              <a:t>1</a:t>
            </a:r>
            <a:r>
              <a:rPr lang="en-US" i="1" smtClean="0"/>
              <a:t>, R</a:t>
            </a:r>
            <a:r>
              <a:rPr lang="en-US" baseline="-25000" smtClean="0"/>
              <a:t>2</a:t>
            </a:r>
            <a:r>
              <a:rPr lang="en-US" i="1" smtClean="0"/>
              <a:t>):</a:t>
            </a:r>
          </a:p>
          <a:p>
            <a:pPr>
              <a:buFont typeface="Monotype Sorts" pitchFamily="2" charset="2"/>
              <a:buNone/>
              <a:tabLst>
                <a:tab pos="2292350" algn="l"/>
                <a:tab pos="2976563" algn="l"/>
              </a:tabLst>
            </a:pPr>
            <a:r>
              <a:rPr lang="en-US" smtClean="0"/>
              <a:t>		</a:t>
            </a:r>
            <a:r>
              <a:rPr lang="en-US" i="1" smtClean="0"/>
              <a:t>R = R</a:t>
            </a:r>
            <a:r>
              <a:rPr lang="en-US" baseline="-25000" smtClean="0"/>
              <a:t>1 </a:t>
            </a:r>
            <a:r>
              <a:rPr lang="en-US" smtClean="0">
                <a:sym typeface="Symbol" pitchFamily="18" charset="2"/>
              </a:rPr>
              <a:t> </a:t>
            </a:r>
            <a:r>
              <a:rPr lang="en-US" i="1" smtClean="0"/>
              <a:t>R</a:t>
            </a:r>
            <a:r>
              <a:rPr lang="en-US" baseline="-25000" smtClean="0"/>
              <a:t>2</a:t>
            </a:r>
            <a:endParaRPr lang="en-US" smtClean="0"/>
          </a:p>
          <a:p>
            <a:pPr>
              <a:tabLst>
                <a:tab pos="2292350" algn="l"/>
                <a:tab pos="2976563" algn="l"/>
              </a:tabLst>
            </a:pPr>
            <a:r>
              <a:rPr lang="en-US" smtClean="0"/>
              <a:t>Lossless-join decomposition.</a:t>
            </a:r>
            <a:br>
              <a:rPr lang="en-US" smtClean="0"/>
            </a:br>
            <a:r>
              <a:rPr lang="en-US" smtClean="0"/>
              <a:t>For all possible relations </a:t>
            </a:r>
            <a:r>
              <a:rPr lang="en-US" i="1" smtClean="0"/>
              <a:t>r</a:t>
            </a:r>
            <a:r>
              <a:rPr lang="en-US" smtClean="0"/>
              <a:t> on schema </a:t>
            </a:r>
            <a:r>
              <a:rPr lang="en-US" i="1" smtClean="0"/>
              <a:t>R</a:t>
            </a:r>
          </a:p>
          <a:p>
            <a:pPr>
              <a:buFont typeface="Monotype Sorts" pitchFamily="2" charset="2"/>
              <a:buNone/>
              <a:tabLst>
                <a:tab pos="2292350" algn="l"/>
                <a:tab pos="2976563" algn="l"/>
              </a:tabLst>
            </a:pPr>
            <a:r>
              <a:rPr lang="en-US" baseline="-25000" smtClean="0"/>
              <a:t>		</a:t>
            </a:r>
            <a:r>
              <a:rPr lang="en-US" i="1" smtClean="0"/>
              <a:t>r = </a:t>
            </a:r>
            <a:r>
              <a:rPr lang="en-US" smtClean="0">
                <a:sym typeface="Symbol" pitchFamily="18" charset="2"/>
              </a:rPr>
              <a:t></a:t>
            </a:r>
            <a:r>
              <a:rPr lang="en-US" baseline="-25000" smtClean="0">
                <a:sym typeface="Symbol" pitchFamily="18" charset="2"/>
              </a:rPr>
              <a:t>R1 </a:t>
            </a:r>
            <a:r>
              <a:rPr lang="en-US" smtClean="0">
                <a:sym typeface="Symbol" pitchFamily="18" charset="2"/>
              </a:rPr>
              <a:t>(</a:t>
            </a:r>
            <a:r>
              <a:rPr lang="en-US" i="1" smtClean="0">
                <a:sym typeface="Symbol" pitchFamily="18" charset="2"/>
              </a:rPr>
              <a:t>r</a:t>
            </a:r>
            <a:r>
              <a:rPr lang="en-US" smtClean="0">
                <a:sym typeface="Symbol" pitchFamily="18" charset="2"/>
              </a:rPr>
              <a:t>)    </a:t>
            </a:r>
            <a:r>
              <a:rPr lang="en-US" baseline="-25000" smtClean="0">
                <a:sym typeface="Symbol" pitchFamily="18" charset="2"/>
              </a:rPr>
              <a:t>R2 </a:t>
            </a:r>
            <a:r>
              <a:rPr lang="en-US" smtClean="0">
                <a:sym typeface="Symbol" pitchFamily="18" charset="2"/>
              </a:rPr>
              <a:t>(</a:t>
            </a:r>
            <a:r>
              <a:rPr lang="en-US" i="1" smtClean="0">
                <a:sym typeface="Symbol" pitchFamily="18" charset="2"/>
              </a:rPr>
              <a:t>r</a:t>
            </a:r>
            <a:r>
              <a:rPr lang="en-US" smtClean="0">
                <a:sym typeface="Symbol" pitchFamily="18" charset="2"/>
              </a:rPr>
              <a:t>) </a:t>
            </a:r>
          </a:p>
        </p:txBody>
      </p:sp>
      <p:sp>
        <p:nvSpPr>
          <p:cNvPr id="13316" name="Freeform 6"/>
          <p:cNvSpPr>
            <a:spLocks/>
          </p:cNvSpPr>
          <p:nvPr/>
        </p:nvSpPr>
        <p:spPr bwMode="auto">
          <a:xfrm>
            <a:off x="4648200" y="4038600"/>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p:spPr>
        <p:txBody>
          <a:bodyPr/>
          <a:lstStyle/>
          <a:p>
            <a:endParaRPr lang="en-US"/>
          </a:p>
        </p:txBody>
      </p:sp>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8534400" cy="457200"/>
          </a:xfrm>
        </p:spPr>
        <p:txBody>
          <a:bodyPr>
            <a:normAutofit fontScale="90000"/>
          </a:bodyPr>
          <a:lstStyle/>
          <a:p>
            <a:pPr>
              <a:defRPr/>
            </a:pPr>
            <a:r>
              <a:rPr lang="en-US" sz="2800" smtClean="0"/>
              <a:t>Example of Non Lossless-Join Decomposition </a:t>
            </a:r>
          </a:p>
        </p:txBody>
      </p:sp>
      <p:sp>
        <p:nvSpPr>
          <p:cNvPr id="14339" name="Rectangle 3"/>
          <p:cNvSpPr>
            <a:spLocks noGrp="1" noChangeArrowheads="1"/>
          </p:cNvSpPr>
          <p:nvPr>
            <p:ph type="body" idx="1"/>
          </p:nvPr>
        </p:nvSpPr>
        <p:spPr>
          <a:xfrm>
            <a:off x="1143000" y="1447800"/>
            <a:ext cx="6724650" cy="866775"/>
          </a:xfrm>
        </p:spPr>
        <p:txBody>
          <a:bodyPr>
            <a:normAutofit fontScale="92500" lnSpcReduction="20000"/>
          </a:bodyPr>
          <a:lstStyle/>
          <a:p>
            <a:pPr>
              <a:tabLst>
                <a:tab pos="2336800" algn="l"/>
                <a:tab pos="3765550" algn="l"/>
              </a:tabLst>
            </a:pPr>
            <a:r>
              <a:rPr lang="en-US" smtClean="0"/>
              <a:t>Decomposition of </a:t>
            </a:r>
            <a:r>
              <a:rPr lang="en-US" i="1" smtClean="0"/>
              <a:t>R = (A, B)</a:t>
            </a:r>
            <a:br>
              <a:rPr lang="en-US" i="1" smtClean="0"/>
            </a:br>
            <a:r>
              <a:rPr lang="en-US" i="1" smtClean="0"/>
              <a:t>	R</a:t>
            </a:r>
            <a:r>
              <a:rPr lang="en-US" i="1" baseline="-25000" smtClean="0"/>
              <a:t>1</a:t>
            </a:r>
            <a:r>
              <a:rPr lang="en-US" i="1" smtClean="0"/>
              <a:t> = (A)	R</a:t>
            </a:r>
            <a:r>
              <a:rPr lang="en-US" baseline="-25000" smtClean="0"/>
              <a:t>2</a:t>
            </a:r>
            <a:r>
              <a:rPr lang="en-US" i="1" smtClean="0"/>
              <a:t> = (B)</a:t>
            </a:r>
            <a:endParaRPr lang="en-US" smtClean="0"/>
          </a:p>
        </p:txBody>
      </p:sp>
      <p:sp>
        <p:nvSpPr>
          <p:cNvPr id="14340"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A</a:t>
            </a:r>
          </a:p>
        </p:txBody>
      </p:sp>
      <p:sp>
        <p:nvSpPr>
          <p:cNvPr id="14341"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B</a:t>
            </a:r>
          </a:p>
        </p:txBody>
      </p:sp>
      <p:sp>
        <p:nvSpPr>
          <p:cNvPr id="14342"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p:spPr>
        <p:txBody>
          <a:bodyPr wrap="none" anchor="ctr"/>
          <a:lstStyle/>
          <a:p>
            <a:pPr algn="ctr"/>
            <a:r>
              <a:rPr lang="en-US" i="1">
                <a:sym typeface="Symbol" pitchFamily="18" charset="2"/>
              </a:rPr>
              <a:t></a:t>
            </a:r>
            <a:endParaRPr lang="en-US" i="1">
              <a:sym typeface="Greek Symbols" pitchFamily="18" charset="2"/>
            </a:endParaRPr>
          </a:p>
          <a:p>
            <a:pPr algn="ctr"/>
            <a:r>
              <a:rPr lang="en-US" i="1">
                <a:sym typeface="Symbol" pitchFamily="18" charset="2"/>
              </a:rPr>
              <a:t></a:t>
            </a:r>
            <a:endParaRPr lang="en-US" i="1">
              <a:sym typeface="Greek Symbols" pitchFamily="18" charset="2"/>
            </a:endParaRPr>
          </a:p>
          <a:p>
            <a:pPr algn="ctr"/>
            <a:r>
              <a:rPr lang="en-US" i="1">
                <a:sym typeface="Symbol" pitchFamily="18" charset="2"/>
              </a:rPr>
              <a:t></a:t>
            </a:r>
            <a:endParaRPr lang="en-US" i="1">
              <a:sym typeface="Greek Symbols" pitchFamily="18" charset="2"/>
            </a:endParaRPr>
          </a:p>
        </p:txBody>
      </p:sp>
      <p:sp>
        <p:nvSpPr>
          <p:cNvPr id="14343"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endParaRPr lang="en-US" i="1"/>
          </a:p>
        </p:txBody>
      </p:sp>
      <p:sp>
        <p:nvSpPr>
          <p:cNvPr id="14344"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A</a:t>
            </a:r>
          </a:p>
        </p:txBody>
      </p:sp>
      <p:sp>
        <p:nvSpPr>
          <p:cNvPr id="14345"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p>
            <a:pPr algn="ctr"/>
            <a:r>
              <a:rPr lang="en-US" i="1">
                <a:sym typeface="Symbol" pitchFamily="18" charset="2"/>
              </a:rPr>
              <a:t></a:t>
            </a:r>
            <a:endParaRPr lang="en-US" i="1">
              <a:sym typeface="Greek Symbols" pitchFamily="18" charset="2"/>
            </a:endParaRPr>
          </a:p>
          <a:p>
            <a:pPr algn="ctr"/>
            <a:r>
              <a:rPr lang="en-US" i="1">
                <a:sym typeface="Symbol" pitchFamily="18" charset="2"/>
              </a:rPr>
              <a:t></a:t>
            </a:r>
          </a:p>
        </p:txBody>
      </p:sp>
      <p:sp>
        <p:nvSpPr>
          <p:cNvPr id="14346"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p>
            <a:pPr algn="ctr"/>
            <a:r>
              <a:rPr lang="en-US" i="1"/>
              <a:t>B</a:t>
            </a:r>
          </a:p>
        </p:txBody>
      </p:sp>
      <p:sp>
        <p:nvSpPr>
          <p:cNvPr id="14347"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1</a:t>
            </a:r>
          </a:p>
          <a:p>
            <a:pPr algn="ctr"/>
            <a:r>
              <a:rPr lang="en-US">
                <a:sym typeface="Greek Symbols" pitchFamily="18" charset="2"/>
              </a:rPr>
              <a:t>2</a:t>
            </a:r>
          </a:p>
        </p:txBody>
      </p:sp>
      <p:sp>
        <p:nvSpPr>
          <p:cNvPr id="14348" name="Text Box 12"/>
          <p:cNvSpPr txBox="1">
            <a:spLocks noChangeArrowheads="1"/>
          </p:cNvSpPr>
          <p:nvPr/>
        </p:nvSpPr>
        <p:spPr bwMode="auto">
          <a:xfrm>
            <a:off x="2438400" y="4038600"/>
            <a:ext cx="260350" cy="366713"/>
          </a:xfrm>
          <a:prstGeom prst="rect">
            <a:avLst/>
          </a:prstGeom>
          <a:noFill/>
          <a:ln w="9525">
            <a:noFill/>
            <a:miter lim="800000"/>
            <a:headEnd/>
            <a:tailEnd/>
          </a:ln>
        </p:spPr>
        <p:txBody>
          <a:bodyPr wrap="none" anchor="ctr">
            <a:spAutoFit/>
          </a:bodyPr>
          <a:lstStyle/>
          <a:p>
            <a:pPr algn="ctr">
              <a:spcBef>
                <a:spcPct val="50000"/>
              </a:spcBef>
            </a:pPr>
            <a:r>
              <a:rPr lang="en-US" i="1"/>
              <a:t>r</a:t>
            </a:r>
          </a:p>
        </p:txBody>
      </p:sp>
      <p:sp>
        <p:nvSpPr>
          <p:cNvPr id="14349" name="Text Box 13"/>
          <p:cNvSpPr txBox="1">
            <a:spLocks noChangeArrowheads="1"/>
          </p:cNvSpPr>
          <p:nvPr/>
        </p:nvSpPr>
        <p:spPr bwMode="auto">
          <a:xfrm>
            <a:off x="3840163" y="3810000"/>
            <a:ext cx="703262" cy="366713"/>
          </a:xfrm>
          <a:prstGeom prst="rect">
            <a:avLst/>
          </a:prstGeom>
          <a:noFill/>
          <a:ln w="9525">
            <a:noFill/>
            <a:miter lim="800000"/>
            <a:headEnd/>
            <a:tailEnd/>
          </a:ln>
        </p:spPr>
        <p:txBody>
          <a:bodyPr wrap="none" anchor="ctr">
            <a:spAutoFit/>
          </a:bodyPr>
          <a:lstStyle/>
          <a:p>
            <a:pPr algn="ctr">
              <a:spcBef>
                <a:spcPct val="50000"/>
              </a:spcBef>
            </a:pPr>
            <a:r>
              <a:rPr lang="en-US">
                <a:sym typeface="Symbol" pitchFamily="18" charset="2"/>
              </a:rPr>
              <a:t></a:t>
            </a:r>
            <a:r>
              <a:rPr lang="en-US" i="1" baseline="-25000">
                <a:sym typeface="Symbol" pitchFamily="18" charset="2"/>
              </a:rPr>
              <a:t>A</a:t>
            </a:r>
            <a:r>
              <a:rPr lang="en-US">
                <a:sym typeface="Symbol" pitchFamily="18" charset="2"/>
              </a:rPr>
              <a:t>(</a:t>
            </a:r>
            <a:r>
              <a:rPr lang="en-US" i="1">
                <a:sym typeface="Symbol" pitchFamily="18" charset="2"/>
              </a:rPr>
              <a:t>r</a:t>
            </a:r>
            <a:r>
              <a:rPr lang="en-US">
                <a:sym typeface="Symbol" pitchFamily="18" charset="2"/>
              </a:rPr>
              <a:t>)</a:t>
            </a:r>
            <a:endParaRPr lang="en-US"/>
          </a:p>
        </p:txBody>
      </p:sp>
      <p:sp>
        <p:nvSpPr>
          <p:cNvPr id="14350" name="Text Box 14"/>
          <p:cNvSpPr txBox="1">
            <a:spLocks noChangeArrowheads="1"/>
          </p:cNvSpPr>
          <p:nvPr/>
        </p:nvSpPr>
        <p:spPr bwMode="auto">
          <a:xfrm>
            <a:off x="5827713" y="3733800"/>
            <a:ext cx="627062" cy="366713"/>
          </a:xfrm>
          <a:prstGeom prst="rect">
            <a:avLst/>
          </a:prstGeom>
          <a:noFill/>
          <a:ln w="9525">
            <a:noFill/>
            <a:miter lim="800000"/>
            <a:headEnd/>
            <a:tailEnd/>
          </a:ln>
        </p:spPr>
        <p:txBody>
          <a:bodyPr wrap="none" anchor="ctr">
            <a:spAutoFit/>
          </a:bodyPr>
          <a:lstStyle/>
          <a:p>
            <a:pPr algn="ctr">
              <a:spcBef>
                <a:spcPct val="50000"/>
              </a:spcBef>
            </a:pPr>
            <a:r>
              <a:rPr lang="en-US">
                <a:sym typeface="Symbol" pitchFamily="18" charset="2"/>
              </a:rPr>
              <a:t></a:t>
            </a:r>
            <a:r>
              <a:rPr lang="en-US" i="1" baseline="-25000">
                <a:sym typeface="Symbol" pitchFamily="18" charset="2"/>
              </a:rPr>
              <a:t>B(</a:t>
            </a:r>
            <a:r>
              <a:rPr lang="en-US" baseline="-25000">
                <a:sym typeface="Symbol" pitchFamily="18" charset="2"/>
              </a:rPr>
              <a:t>r</a:t>
            </a:r>
            <a:r>
              <a:rPr lang="en-US" i="1" baseline="-25000">
                <a:sym typeface="Symbol" pitchFamily="18" charset="2"/>
              </a:rPr>
              <a:t>)</a:t>
            </a:r>
            <a:endParaRPr lang="en-US"/>
          </a:p>
        </p:txBody>
      </p:sp>
      <p:sp>
        <p:nvSpPr>
          <p:cNvPr id="14351" name="Rectangle 15"/>
          <p:cNvSpPr>
            <a:spLocks noChangeArrowheads="1"/>
          </p:cNvSpPr>
          <p:nvPr/>
        </p:nvSpPr>
        <p:spPr bwMode="auto">
          <a:xfrm>
            <a:off x="1066800" y="4467225"/>
            <a:ext cx="2514600" cy="866775"/>
          </a:xfrm>
          <a:prstGeom prst="rect">
            <a:avLst/>
          </a:prstGeom>
          <a:noFill/>
          <a:ln w="9525">
            <a:noFill/>
            <a:miter lim="800000"/>
            <a:headEnd/>
            <a:tailEnd/>
          </a:ln>
        </p:spPr>
        <p:txBody>
          <a:bodyPr/>
          <a:lstStyle/>
          <a:p>
            <a:pPr marL="342900" indent="-342900">
              <a:spcBef>
                <a:spcPct val="35000"/>
              </a:spcBef>
              <a:buClr>
                <a:schemeClr val="tx2"/>
              </a:buClr>
              <a:buFont typeface="Monotype Sorts" pitchFamily="2" charset="2"/>
              <a:buNone/>
              <a:tabLst>
                <a:tab pos="2336800" algn="l"/>
                <a:tab pos="3765550" algn="l"/>
              </a:tabLst>
            </a:pPr>
            <a:r>
              <a:rPr kumimoji="1" lang="en-US" sz="2000">
                <a:latin typeface="Times New Roman" pitchFamily="18" charset="0"/>
                <a:sym typeface="Symbol" pitchFamily="18" charset="2"/>
              </a:rPr>
              <a:t></a:t>
            </a:r>
            <a:r>
              <a:rPr kumimoji="1" lang="en-US" sz="2000" baseline="-25000">
                <a:latin typeface="Times New Roman" pitchFamily="18" charset="0"/>
                <a:sym typeface="Symbol" pitchFamily="18" charset="2"/>
              </a:rPr>
              <a:t>A</a:t>
            </a:r>
            <a:r>
              <a:rPr kumimoji="1" lang="en-US" sz="2000">
                <a:latin typeface="Times New Roman" pitchFamily="18" charset="0"/>
                <a:sym typeface="Symbol" pitchFamily="18" charset="2"/>
              </a:rPr>
              <a:t> (r)     </a:t>
            </a:r>
            <a:r>
              <a:rPr kumimoji="1" lang="en-US" sz="2000" baseline="-25000">
                <a:latin typeface="Times New Roman" pitchFamily="18" charset="0"/>
                <a:sym typeface="Symbol" pitchFamily="18" charset="2"/>
              </a:rPr>
              <a:t>B</a:t>
            </a:r>
            <a:r>
              <a:rPr kumimoji="1" lang="en-US" sz="2000">
                <a:latin typeface="Times New Roman" pitchFamily="18" charset="0"/>
                <a:sym typeface="Symbol" pitchFamily="18" charset="2"/>
              </a:rPr>
              <a:t> (r)</a:t>
            </a:r>
          </a:p>
        </p:txBody>
      </p:sp>
      <p:sp>
        <p:nvSpPr>
          <p:cNvPr id="14352"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p>
            <a:pPr algn="ctr"/>
            <a:r>
              <a:rPr lang="en-US" i="1"/>
              <a:t>A</a:t>
            </a:r>
          </a:p>
        </p:txBody>
      </p:sp>
      <p:sp>
        <p:nvSpPr>
          <p:cNvPr id="14353"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p>
            <a:pPr algn="ctr"/>
            <a:r>
              <a:rPr lang="en-US" i="1"/>
              <a:t>B</a:t>
            </a:r>
          </a:p>
        </p:txBody>
      </p:sp>
      <p:sp>
        <p:nvSpPr>
          <p:cNvPr id="14354"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p:spPr>
        <p:txBody>
          <a:bodyPr wrap="none" anchor="ctr"/>
          <a:lstStyle/>
          <a:p>
            <a:pPr algn="ctr"/>
            <a:r>
              <a:rPr lang="en-US" i="1">
                <a:sym typeface="Symbol" pitchFamily="18" charset="2"/>
              </a:rPr>
              <a:t></a:t>
            </a:r>
            <a:endParaRPr lang="en-US" i="1">
              <a:sym typeface="Greek Symbols" pitchFamily="18" charset="2"/>
            </a:endParaRPr>
          </a:p>
          <a:p>
            <a:pPr algn="ctr"/>
            <a:r>
              <a:rPr lang="en-US" i="1">
                <a:sym typeface="Symbol" pitchFamily="18" charset="2"/>
              </a:rPr>
              <a:t></a:t>
            </a:r>
            <a:endParaRPr lang="en-US" i="1">
              <a:sym typeface="Greek Symbols" pitchFamily="18" charset="2"/>
            </a:endParaRPr>
          </a:p>
          <a:p>
            <a:pPr algn="ctr"/>
            <a:r>
              <a:rPr lang="en-US" i="1">
                <a:sym typeface="Symbol" pitchFamily="18" charset="2"/>
              </a:rPr>
              <a:t></a:t>
            </a:r>
            <a:endParaRPr lang="en-US" i="1">
              <a:sym typeface="Greek Symbols" pitchFamily="18" charset="2"/>
            </a:endParaRPr>
          </a:p>
          <a:p>
            <a:pPr algn="ctr"/>
            <a:r>
              <a:rPr lang="en-US" i="1">
                <a:sym typeface="Symbol" pitchFamily="18" charset="2"/>
              </a:rPr>
              <a:t></a:t>
            </a:r>
          </a:p>
        </p:txBody>
      </p:sp>
      <p:sp>
        <p:nvSpPr>
          <p:cNvPr id="14355"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p:spPr>
        <p:txBody>
          <a:bodyPr wrap="none" anchor="ctr"/>
          <a:lstStyle/>
          <a:p>
            <a:pPr algn="ctr"/>
            <a:r>
              <a:rPr lang="en-US">
                <a:sym typeface="Greek Symbols" pitchFamily="18" charset="2"/>
              </a:rPr>
              <a:t>1</a:t>
            </a:r>
          </a:p>
          <a:p>
            <a:pPr algn="ctr"/>
            <a:r>
              <a:rPr lang="en-US">
                <a:sym typeface="Greek Symbols" pitchFamily="18" charset="2"/>
              </a:rPr>
              <a:t>2</a:t>
            </a:r>
          </a:p>
          <a:p>
            <a:pPr algn="ctr"/>
            <a:r>
              <a:rPr lang="en-US">
                <a:sym typeface="Greek Symbols" pitchFamily="18" charset="2"/>
              </a:rPr>
              <a:t>1</a:t>
            </a:r>
          </a:p>
          <a:p>
            <a:pPr algn="ctr"/>
            <a:r>
              <a:rPr lang="en-US">
                <a:sym typeface="Greek Symbols" pitchFamily="18" charset="2"/>
              </a:rPr>
              <a:t>2</a:t>
            </a:r>
            <a:endParaRPr lang="en-US" i="1"/>
          </a:p>
        </p:txBody>
      </p:sp>
      <p:sp>
        <p:nvSpPr>
          <p:cNvPr id="14356" name="Freeform 22"/>
          <p:cNvSpPr>
            <a:spLocks/>
          </p:cNvSpPr>
          <p:nvPr/>
        </p:nvSpPr>
        <p:spPr bwMode="auto">
          <a:xfrm>
            <a:off x="1882775" y="4624388"/>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p:spPr>
        <p:txBody>
          <a:bodyPr/>
          <a:lstStyle/>
          <a:p>
            <a:endParaRPr lang="en-US"/>
          </a:p>
        </p:txBody>
      </p:sp>
      <p:sp>
        <p:nvSpPr>
          <p:cNvPr id="21" name="Footer Placeholder 20"/>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3"/>
          <p:cNvSpPr txBox="1">
            <a:spLocks noChangeArrowheads="1"/>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Lossy</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decomposition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Lossless Decomposition</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533400"/>
            <a:ext cx="8229600" cy="457200"/>
          </a:xfrm>
        </p:spPr>
        <p:txBody>
          <a:bodyPr>
            <a:noAutofit/>
          </a:bodyPr>
          <a:lstStyle/>
          <a:p>
            <a:pPr>
              <a:defRPr/>
            </a:pPr>
            <a:r>
              <a:rPr lang="en-US" sz="3600" dirty="0" smtClean="0"/>
              <a:t>Goal — Devise a Theory for the Following</a:t>
            </a:r>
          </a:p>
        </p:txBody>
      </p:sp>
      <p:sp>
        <p:nvSpPr>
          <p:cNvPr id="15363" name="Rectangle 3"/>
          <p:cNvSpPr>
            <a:spLocks noGrp="1" noChangeArrowheads="1"/>
          </p:cNvSpPr>
          <p:nvPr>
            <p:ph type="body" idx="1"/>
          </p:nvPr>
        </p:nvSpPr>
        <p:spPr/>
        <p:txBody>
          <a:bodyPr>
            <a:normAutofit lnSpcReduction="10000"/>
          </a:bodyPr>
          <a:lstStyle/>
          <a:p>
            <a:r>
              <a:rPr lang="en-US" dirty="0" smtClean="0"/>
              <a:t>Decide whether a particular relation </a:t>
            </a:r>
            <a:r>
              <a:rPr lang="en-US" i="1" dirty="0" smtClean="0"/>
              <a:t>R</a:t>
            </a:r>
            <a:r>
              <a:rPr lang="en-US" dirty="0" smtClean="0"/>
              <a:t> is in “good” form.</a:t>
            </a:r>
          </a:p>
          <a:p>
            <a:r>
              <a:rPr lang="en-US" dirty="0" smtClean="0"/>
              <a:t>In the case that a relation </a:t>
            </a:r>
            <a:r>
              <a:rPr lang="en-US" i="1" dirty="0" smtClean="0"/>
              <a:t>R</a:t>
            </a:r>
            <a:r>
              <a:rPr lang="en-US" dirty="0" smtClean="0"/>
              <a:t> is not in “good” form, decompose it into a set of relations {</a:t>
            </a:r>
            <a:r>
              <a:rPr lang="en-US" i="1" dirty="0" smtClean="0"/>
              <a:t>R</a:t>
            </a:r>
            <a:r>
              <a:rPr lang="en-US" baseline="-25000" dirty="0" smtClean="0"/>
              <a:t>1</a:t>
            </a:r>
            <a:r>
              <a:rPr lang="en-US" i="1" dirty="0" smtClean="0"/>
              <a:t>, R</a:t>
            </a:r>
            <a:r>
              <a:rPr lang="en-US" baseline="-25000" dirty="0" smtClean="0"/>
              <a:t>2</a:t>
            </a:r>
            <a:r>
              <a:rPr lang="en-US" i="1" dirty="0" smtClean="0"/>
              <a:t>, ..., </a:t>
            </a:r>
            <a:r>
              <a:rPr lang="en-US" i="1" dirty="0" err="1" smtClean="0"/>
              <a:t>R</a:t>
            </a:r>
            <a:r>
              <a:rPr lang="en-US" i="1" baseline="-25000" dirty="0" err="1" smtClean="0"/>
              <a:t>n</a:t>
            </a:r>
            <a:r>
              <a:rPr lang="en-US" dirty="0" smtClean="0"/>
              <a:t>} such that </a:t>
            </a:r>
          </a:p>
          <a:p>
            <a:pPr lvl="1"/>
            <a:r>
              <a:rPr lang="en-US" sz="1800" dirty="0" smtClean="0"/>
              <a:t>each relation is in good form </a:t>
            </a:r>
          </a:p>
          <a:p>
            <a:pPr lvl="1"/>
            <a:r>
              <a:rPr lang="en-US" sz="1800" dirty="0" smtClean="0"/>
              <a:t>the decomposition is a lossless-join decomposition</a:t>
            </a:r>
          </a:p>
          <a:p>
            <a:r>
              <a:rPr lang="en-US" dirty="0" smtClean="0"/>
              <a:t>Our theory is based on:</a:t>
            </a:r>
          </a:p>
          <a:p>
            <a:pPr lvl="1"/>
            <a:r>
              <a:rPr lang="en-US" sz="1800" dirty="0" smtClean="0"/>
              <a:t>functional dependencies</a:t>
            </a:r>
          </a:p>
          <a:p>
            <a:pPr lvl="1"/>
            <a:r>
              <a:rPr lang="en-US" sz="1800" dirty="0" err="1" smtClean="0"/>
              <a:t>multivalued</a:t>
            </a:r>
            <a:r>
              <a:rPr lang="en-US" sz="1800" dirty="0" smtClean="0"/>
              <a:t> dependencies</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
            <a:ext cx="8229600" cy="639762"/>
          </a:xfrm>
        </p:spPr>
        <p:txBody>
          <a:bodyPr>
            <a:normAutofit fontScale="90000"/>
          </a:bodyPr>
          <a:lstStyle/>
          <a:p>
            <a:pPr>
              <a:defRPr/>
            </a:pPr>
            <a:r>
              <a:rPr lang="en-US" dirty="0" smtClean="0"/>
              <a:t>Example</a:t>
            </a:r>
          </a:p>
        </p:txBody>
      </p:sp>
      <p:sp>
        <p:nvSpPr>
          <p:cNvPr id="12291" name="Rectangle 3"/>
          <p:cNvSpPr>
            <a:spLocks noGrp="1" noChangeArrowheads="1"/>
          </p:cNvSpPr>
          <p:nvPr>
            <p:ph type="body" idx="1"/>
          </p:nvPr>
        </p:nvSpPr>
        <p:spPr>
          <a:xfrm>
            <a:off x="609600" y="738189"/>
            <a:ext cx="8043863" cy="5662612"/>
          </a:xfrm>
        </p:spPr>
        <p:txBody>
          <a:bodyPr/>
          <a:lstStyle/>
          <a:p>
            <a:pPr>
              <a:tabLst>
                <a:tab pos="625475" algn="l"/>
                <a:tab pos="2574925" algn="l"/>
              </a:tabLst>
            </a:pPr>
            <a:r>
              <a:rPr lang="en-US" sz="1800" dirty="0" smtClean="0"/>
              <a:t>Consider the relation schema:</a:t>
            </a:r>
            <a:br>
              <a:rPr lang="en-US" sz="1800" dirty="0" smtClean="0"/>
            </a:br>
            <a:r>
              <a:rPr lang="en-US" sz="1800" dirty="0" smtClean="0"/>
              <a:t>  	   </a:t>
            </a:r>
            <a:r>
              <a:rPr lang="en-US" sz="1800" i="1" dirty="0" smtClean="0"/>
              <a:t>Lending-schema </a:t>
            </a:r>
            <a:r>
              <a:rPr lang="en-US" sz="1800" dirty="0" smtClean="0"/>
              <a:t>= (</a:t>
            </a:r>
            <a:r>
              <a:rPr lang="en-US" sz="1800" i="1" dirty="0" smtClean="0"/>
              <a:t>branch-name, branch-city, assets, </a:t>
            </a:r>
            <a:br>
              <a:rPr lang="en-US" sz="1800" i="1" dirty="0" smtClean="0"/>
            </a:br>
            <a:r>
              <a:rPr lang="en-US" sz="1800" i="1" dirty="0" smtClean="0"/>
              <a:t>		      customer-name, loan-number, amount)</a:t>
            </a:r>
          </a:p>
          <a:p>
            <a:pPr>
              <a:buFont typeface="Monotype Sorts" pitchFamily="2" charset="2"/>
              <a:buNone/>
              <a:tabLst>
                <a:tab pos="625475" algn="l"/>
                <a:tab pos="2574925" algn="l"/>
              </a:tabLst>
            </a:pPr>
            <a:endParaRPr lang="en-US" sz="1800" i="1" dirty="0" smtClean="0"/>
          </a:p>
          <a:p>
            <a:pPr>
              <a:buFont typeface="Monotype Sorts" pitchFamily="2" charset="2"/>
              <a:buNone/>
              <a:tabLst>
                <a:tab pos="625475" algn="l"/>
                <a:tab pos="2574925" algn="l"/>
              </a:tabLst>
            </a:pPr>
            <a:endParaRPr lang="en-US" sz="1800" i="1" dirty="0" smtClean="0"/>
          </a:p>
          <a:p>
            <a:pPr>
              <a:buFont typeface="Monotype Sorts" pitchFamily="2" charset="2"/>
              <a:buNone/>
              <a:tabLst>
                <a:tab pos="625475" algn="l"/>
                <a:tab pos="2574925" algn="l"/>
              </a:tabLst>
            </a:pPr>
            <a:endParaRPr lang="en-US" sz="1800" dirty="0" smtClean="0"/>
          </a:p>
          <a:p>
            <a:pPr>
              <a:buFont typeface="Monotype Sorts" pitchFamily="2" charset="2"/>
              <a:buNone/>
              <a:tabLst>
                <a:tab pos="625475" algn="l"/>
                <a:tab pos="2574925" algn="l"/>
              </a:tabLst>
            </a:pPr>
            <a:endParaRPr lang="en-US" sz="1800" dirty="0" smtClean="0"/>
          </a:p>
          <a:p>
            <a:pPr>
              <a:buFont typeface="Monotype Sorts" pitchFamily="2" charset="2"/>
              <a:buNone/>
              <a:tabLst>
                <a:tab pos="625475" algn="l"/>
                <a:tab pos="2574925" algn="l"/>
              </a:tabLst>
            </a:pPr>
            <a:endParaRPr lang="en-US" sz="1800" dirty="0" smtClean="0"/>
          </a:p>
          <a:p>
            <a:pPr>
              <a:buFont typeface="Monotype Sorts" pitchFamily="2" charset="2"/>
              <a:buNone/>
              <a:tabLst>
                <a:tab pos="625475" algn="l"/>
                <a:tab pos="2574925" algn="l"/>
              </a:tabLst>
            </a:pPr>
            <a:endParaRPr lang="en-US" sz="1800" dirty="0" smtClean="0"/>
          </a:p>
          <a:p>
            <a:pPr>
              <a:tabLst>
                <a:tab pos="625475" algn="l"/>
                <a:tab pos="2574925" algn="l"/>
              </a:tabLst>
            </a:pPr>
            <a:r>
              <a:rPr lang="en-US" sz="1800" dirty="0" smtClean="0"/>
              <a:t>Redundancy:</a:t>
            </a:r>
          </a:p>
          <a:p>
            <a:pPr lvl="1">
              <a:tabLst>
                <a:tab pos="625475" algn="l"/>
                <a:tab pos="2574925" algn="l"/>
              </a:tabLst>
            </a:pPr>
            <a:r>
              <a:rPr lang="en-US" sz="1600" dirty="0" smtClean="0"/>
              <a:t>Data for </a:t>
            </a:r>
            <a:r>
              <a:rPr lang="en-US" sz="1600" i="1" dirty="0" smtClean="0"/>
              <a:t>branch-name, branch-city, </a:t>
            </a:r>
            <a:r>
              <a:rPr lang="en-US" sz="1600" dirty="0" smtClean="0"/>
              <a:t>assets are repeated for each loan that a branch makes</a:t>
            </a:r>
          </a:p>
          <a:p>
            <a:pPr lvl="1">
              <a:tabLst>
                <a:tab pos="625475" algn="l"/>
                <a:tab pos="2574925" algn="l"/>
              </a:tabLst>
            </a:pPr>
            <a:r>
              <a:rPr lang="en-US" sz="1600" dirty="0" smtClean="0"/>
              <a:t>Wastes space </a:t>
            </a:r>
          </a:p>
          <a:p>
            <a:pPr lvl="1">
              <a:tabLst>
                <a:tab pos="625475" algn="l"/>
                <a:tab pos="2574925" algn="l"/>
              </a:tabLst>
            </a:pPr>
            <a:r>
              <a:rPr lang="en-US" sz="1600" dirty="0" smtClean="0"/>
              <a:t>Complicates updating, introducing possibility of inconsistency of </a:t>
            </a:r>
            <a:r>
              <a:rPr lang="en-US" sz="1600" i="1" dirty="0" smtClean="0"/>
              <a:t>assets</a:t>
            </a:r>
            <a:r>
              <a:rPr lang="en-US" sz="1600" dirty="0" smtClean="0"/>
              <a:t> value</a:t>
            </a:r>
          </a:p>
          <a:p>
            <a:pPr>
              <a:tabLst>
                <a:tab pos="625475" algn="l"/>
                <a:tab pos="2574925" algn="l"/>
              </a:tabLst>
            </a:pPr>
            <a:r>
              <a:rPr lang="en-US" sz="1800" dirty="0" smtClean="0"/>
              <a:t>Null values</a:t>
            </a:r>
          </a:p>
          <a:p>
            <a:pPr lvl="1">
              <a:tabLst>
                <a:tab pos="625475" algn="l"/>
                <a:tab pos="2574925" algn="l"/>
              </a:tabLst>
            </a:pPr>
            <a:r>
              <a:rPr lang="en-US" sz="1600" dirty="0" smtClean="0"/>
              <a:t>Cannot store information about a branch if no loans exist </a:t>
            </a:r>
          </a:p>
          <a:p>
            <a:pPr lvl="1">
              <a:tabLst>
                <a:tab pos="625475" algn="l"/>
                <a:tab pos="2574925" algn="l"/>
              </a:tabLst>
            </a:pPr>
            <a:r>
              <a:rPr lang="en-US" sz="1600" dirty="0" smtClean="0"/>
              <a:t>Can use null values, but they are difficult to handle.</a:t>
            </a:r>
          </a:p>
          <a:p>
            <a:pPr lvl="1">
              <a:tabLst>
                <a:tab pos="625475" algn="l"/>
                <a:tab pos="2574925" algn="l"/>
              </a:tabLst>
            </a:pPr>
            <a:endParaRPr lang="en-US" sz="1600" dirty="0" smtClean="0"/>
          </a:p>
        </p:txBody>
      </p:sp>
      <p:pic>
        <p:nvPicPr>
          <p:cNvPr id="63493" name="Picture 5"/>
          <p:cNvPicPr>
            <a:picLocks noChangeAspect="1" noChangeArrowheads="1"/>
          </p:cNvPicPr>
          <p:nvPr/>
        </p:nvPicPr>
        <p:blipFill>
          <a:blip r:embed="rId2" cstate="print"/>
          <a:srcRect l="1163" t="18605" r="1163" b="52428"/>
          <a:stretch>
            <a:fillRect/>
          </a:stretch>
        </p:blipFill>
        <p:spPr bwMode="auto">
          <a:xfrm>
            <a:off x="1041400" y="1924050"/>
            <a:ext cx="7340600" cy="1633538"/>
          </a:xfrm>
          <a:prstGeom prst="rect">
            <a:avLst/>
          </a:prstGeom>
          <a:noFill/>
          <a:ln w="76200" cmpd="tri">
            <a:solidFill>
              <a:schemeClr val="tx2"/>
            </a:solidFill>
            <a:miter lim="800000"/>
            <a:headEnd/>
            <a:tailEnd/>
          </a:ln>
        </p:spPr>
      </p:pic>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3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304800" y="838200"/>
            <a:ext cx="8462963" cy="5404556"/>
          </a:xfrm>
          <a:prstGeom prst="rect">
            <a:avLst/>
          </a:prstGeom>
          <a:noFill/>
          <a:ln w="9525">
            <a:noFill/>
            <a:miter lim="800000"/>
            <a:headEnd/>
            <a:tailEnd/>
          </a:ln>
        </p:spPr>
        <p:txBody>
          <a:bodyPr>
            <a:spAutoFit/>
          </a:bodyPr>
          <a:lstStyle/>
          <a:p>
            <a:pPr marL="609600" lvl="0" indent="-609600" algn="just">
              <a:spcBef>
                <a:spcPct val="20000"/>
              </a:spcBef>
              <a:defRPr/>
            </a:pPr>
            <a:r>
              <a:rPr lang="en-US" sz="2000" dirty="0" smtClean="0">
                <a:latin typeface="Arial Unicode MS" pitchFamily="34" charset="-128"/>
                <a:ea typeface="Arial Unicode MS" pitchFamily="34" charset="-128"/>
                <a:cs typeface="Arial Unicode MS" pitchFamily="34" charset="-128"/>
              </a:rPr>
              <a:t>For a table to be in 2NF, there are two requirements</a:t>
            </a:r>
          </a:p>
          <a:p>
            <a:pPr marL="1100138" lvl="1" indent="-533400" algn="just">
              <a:spcBef>
                <a:spcPct val="20000"/>
              </a:spcBef>
              <a:buFont typeface="Arial" pitchFamily="34" charset="0"/>
              <a:buChar char="–"/>
              <a:defRPr/>
            </a:pPr>
            <a:r>
              <a:rPr lang="en-US" dirty="0" smtClean="0">
                <a:latin typeface="Arial Unicode MS" pitchFamily="34" charset="-128"/>
                <a:ea typeface="Arial Unicode MS" pitchFamily="34" charset="-128"/>
                <a:cs typeface="Arial Unicode MS" pitchFamily="34" charset="-128"/>
              </a:rPr>
              <a:t>The database is in first normal form </a:t>
            </a:r>
          </a:p>
          <a:p>
            <a:pPr marL="1100138" lvl="1" indent="-533400" algn="just">
              <a:spcBef>
                <a:spcPct val="20000"/>
              </a:spcBef>
              <a:buFont typeface="Arial" pitchFamily="34" charset="0"/>
              <a:buChar char="–"/>
              <a:defRPr/>
            </a:pPr>
            <a:r>
              <a:rPr lang="en-US" dirty="0" smtClean="0">
                <a:latin typeface="Arial Unicode MS" pitchFamily="34" charset="-128"/>
                <a:cs typeface="Times New Roman" pitchFamily="18" charset="0"/>
              </a:rPr>
              <a:t>All </a:t>
            </a:r>
            <a:r>
              <a:rPr lang="en-US" b="1" dirty="0" err="1" smtClean="0">
                <a:latin typeface="Arial Unicode MS" pitchFamily="34" charset="-128"/>
                <a:cs typeface="Times New Roman" pitchFamily="18" charset="0"/>
              </a:rPr>
              <a:t>nonkey</a:t>
            </a:r>
            <a:r>
              <a:rPr lang="en-US" dirty="0" smtClean="0">
                <a:latin typeface="Arial Unicode MS" pitchFamily="34" charset="-128"/>
                <a:cs typeface="Times New Roman" pitchFamily="18" charset="0"/>
              </a:rPr>
              <a:t> attributes in the table are functionally dependent on the entire primary key</a:t>
            </a:r>
          </a:p>
          <a:p>
            <a:pPr marL="609600" lvl="0" indent="-609600" algn="just">
              <a:spcBef>
                <a:spcPct val="20000"/>
              </a:spcBef>
              <a:defRPr/>
            </a:pPr>
            <a:r>
              <a:rPr lang="en-US" sz="2000" b="1" i="1" dirty="0" smtClean="0">
                <a:latin typeface="Arial Unicode MS" pitchFamily="34" charset="-128"/>
                <a:cs typeface="Times New Roman" pitchFamily="18" charset="0"/>
              </a:rPr>
              <a:t>Note:</a:t>
            </a:r>
            <a:r>
              <a:rPr lang="en-US" sz="2000" i="1" dirty="0" smtClean="0">
                <a:latin typeface="Arial Unicode MS" pitchFamily="34" charset="-128"/>
                <a:cs typeface="Times New Roman" pitchFamily="18" charset="0"/>
              </a:rPr>
              <a:t> Remember that we are dealing with non-key attributes</a:t>
            </a:r>
          </a:p>
          <a:p>
            <a:pPr marL="609600" lvl="0" indent="-609600" algn="just">
              <a:spcBef>
                <a:spcPct val="20000"/>
              </a:spcBef>
              <a:defRPr/>
            </a:pPr>
            <a:endParaRPr lang="en-US" sz="2000" i="1" dirty="0" smtClean="0">
              <a:latin typeface="Arial Unicode MS" pitchFamily="34" charset="-128"/>
              <a:cs typeface="Times New Roman" pitchFamily="18" charset="0"/>
            </a:endParaRPr>
          </a:p>
          <a:p>
            <a:pPr>
              <a:buFont typeface="Arial" pitchFamily="34" charset="0"/>
              <a:buChar char="•"/>
            </a:pPr>
            <a:r>
              <a:rPr lang="en-US" dirty="0" smtClean="0"/>
              <a:t>In a table, if attribute B is functionally dependent on A, but is not functionally dependent on a proper subset of A, then B is considered fully functionally dependent on A and not on the other partial composition of A that makes it a composite </a:t>
            </a:r>
            <a:r>
              <a:rPr lang="en-US" smtClean="0"/>
              <a:t>primary key. </a:t>
            </a:r>
            <a:endParaRPr lang="en-US" dirty="0" smtClean="0"/>
          </a:p>
          <a:p>
            <a:pPr>
              <a:buFont typeface="Arial" pitchFamily="34" charset="0"/>
              <a:buChar char="•"/>
            </a:pPr>
            <a:endParaRPr lang="en-US" dirty="0" smtClean="0"/>
          </a:p>
          <a:p>
            <a:pPr>
              <a:buFont typeface="Arial" pitchFamily="34" charset="0"/>
              <a:buChar char="•"/>
            </a:pPr>
            <a:r>
              <a:rPr lang="en-US" dirty="0" smtClean="0"/>
              <a:t>Where as, in a 2NF table, all non-key attributes cannot be dependent on a subset of the primary key. </a:t>
            </a:r>
          </a:p>
          <a:p>
            <a:pPr>
              <a:buFont typeface="Arial" pitchFamily="34" charset="0"/>
              <a:buChar char="•"/>
            </a:pPr>
            <a:endParaRPr lang="en-US" dirty="0" smtClean="0"/>
          </a:p>
          <a:p>
            <a:pPr>
              <a:buFont typeface="Arial" pitchFamily="34" charset="0"/>
              <a:buChar char="•"/>
            </a:pPr>
            <a:r>
              <a:rPr lang="en-US" dirty="0" smtClean="0"/>
              <a:t>Note that if the primary key is not a composite key, all non-key attributes are always fully functional dependent on the primary key. </a:t>
            </a:r>
          </a:p>
          <a:p>
            <a:pPr>
              <a:buFont typeface="Arial" pitchFamily="34" charset="0"/>
              <a:buChar char="•"/>
            </a:pPr>
            <a:endParaRPr lang="en-US" dirty="0" smtClean="0"/>
          </a:p>
          <a:p>
            <a:pPr>
              <a:buFont typeface="Arial" pitchFamily="34" charset="0"/>
              <a:buChar char="•"/>
            </a:pPr>
            <a:r>
              <a:rPr lang="en-US" dirty="0" smtClean="0"/>
              <a:t>A table that is in 1st normal form and contains only a single key as the primary key is automatically in 2nd normal form.</a:t>
            </a: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
        <p:nvSpPr>
          <p:cNvPr id="4" name="Rectangle 3"/>
          <p:cNvSpPr>
            <a:spLocks noChangeArrowheads="1"/>
          </p:cNvSpPr>
          <p:nvPr/>
        </p:nvSpPr>
        <p:spPr bwMode="auto">
          <a:xfrm>
            <a:off x="685800" y="0"/>
            <a:ext cx="7772400" cy="1143000"/>
          </a:xfrm>
          <a:prstGeom prst="rect">
            <a:avLst/>
          </a:prstGeom>
          <a:noFill/>
          <a:ln w="9525">
            <a:noFill/>
            <a:miter lim="800000"/>
            <a:headEnd/>
            <a:tailEnd/>
          </a:ln>
          <a:effectLst/>
        </p:spPr>
        <p:txBody>
          <a:bodyPr anchor="ctr"/>
          <a:lstStyle/>
          <a:p>
            <a:pPr algn="ctr">
              <a:spcBef>
                <a:spcPct val="0"/>
              </a:spcBef>
            </a:pPr>
            <a:r>
              <a:rPr lang="en-US" sz="4400" dirty="0">
                <a:solidFill>
                  <a:srgbClr val="CC0000"/>
                </a:solidFill>
                <a:latin typeface="Arial-BoldMT"/>
              </a:rPr>
              <a:t>Second Normal Form  (2NF)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p:nvPr/>
        </p:nvSpPr>
        <p:spPr>
          <a:xfrm>
            <a:off x="533400" y="1526941"/>
            <a:ext cx="8077200" cy="4819781"/>
          </a:xfrm>
          <a:prstGeom prst="rect">
            <a:avLst/>
          </a:prstGeom>
        </p:spPr>
        <p:txBody>
          <a:bodyPr wrap="square">
            <a:spAutoFit/>
          </a:bodyPr>
          <a:lstStyle/>
          <a:p>
            <a:pPr marL="609600" lvl="0" indent="-609600" algn="just">
              <a:spcBef>
                <a:spcPct val="20000"/>
              </a:spcBef>
              <a:buFontTx/>
              <a:buAutoNum type="arabicPeriod"/>
              <a:defRPr/>
            </a:pPr>
            <a:r>
              <a:rPr lang="en-US" sz="2400" dirty="0" smtClean="0">
                <a:latin typeface="Arial Unicode MS" pitchFamily="34" charset="-128"/>
                <a:ea typeface="Arial Unicode MS" pitchFamily="34" charset="-128"/>
                <a:cs typeface="Arial Unicode MS" pitchFamily="34" charset="-128"/>
              </a:rPr>
              <a:t>If a data item is fully functionally dependent on only a part of the primary key, move that data item and that part of the primary key to a new table.</a:t>
            </a:r>
          </a:p>
          <a:p>
            <a:pPr marL="609600" lvl="0" indent="-609600" algn="just">
              <a:spcBef>
                <a:spcPct val="20000"/>
              </a:spcBef>
              <a:buFontTx/>
              <a:buAutoNum type="arabicPeriod"/>
              <a:defRPr/>
            </a:pPr>
            <a:endParaRPr lang="en-US" sz="2400" dirty="0" smtClean="0">
              <a:latin typeface="Arial Unicode MS" pitchFamily="34" charset="-128"/>
              <a:ea typeface="Arial Unicode MS" pitchFamily="34" charset="-128"/>
              <a:cs typeface="Arial Unicode MS" pitchFamily="34" charset="-128"/>
            </a:endParaRPr>
          </a:p>
          <a:p>
            <a:pPr marL="609600" lvl="0" indent="-609600" algn="just">
              <a:spcBef>
                <a:spcPct val="20000"/>
              </a:spcBef>
              <a:buFontTx/>
              <a:buAutoNum type="arabicPeriod"/>
              <a:defRPr/>
            </a:pPr>
            <a:r>
              <a:rPr lang="en-US" sz="2400" dirty="0" smtClean="0">
                <a:latin typeface="Arial Unicode MS" pitchFamily="34" charset="-128"/>
                <a:ea typeface="Arial Unicode MS" pitchFamily="34" charset="-128"/>
                <a:cs typeface="Arial Unicode MS" pitchFamily="34" charset="-128"/>
              </a:rPr>
              <a:t>If other data items are functionally dependent on the same part of the key, place them in the new table also</a:t>
            </a:r>
            <a:endParaRPr lang="en-US" sz="2400" dirty="0" smtClean="0">
              <a:latin typeface="Arial Unicode MS" pitchFamily="34" charset="-128"/>
              <a:cs typeface="Times New Roman" pitchFamily="18" charset="0"/>
            </a:endParaRPr>
          </a:p>
          <a:p>
            <a:pPr marL="609600" lvl="0" indent="-609600" algn="just">
              <a:spcBef>
                <a:spcPct val="20000"/>
              </a:spcBef>
              <a:buFontTx/>
              <a:buAutoNum type="arabicPeriod"/>
              <a:defRPr/>
            </a:pPr>
            <a:endParaRPr lang="en-US" sz="2400" dirty="0" smtClean="0">
              <a:latin typeface="Arial Unicode MS" pitchFamily="34" charset="-128"/>
              <a:cs typeface="Times New Roman" pitchFamily="18" charset="0"/>
            </a:endParaRPr>
          </a:p>
          <a:p>
            <a:pPr marL="609600" lvl="0" indent="-609600" algn="just">
              <a:spcBef>
                <a:spcPct val="20000"/>
              </a:spcBef>
              <a:buFontTx/>
              <a:buAutoNum type="arabicPeriod"/>
              <a:defRPr/>
            </a:pPr>
            <a:r>
              <a:rPr lang="en-US" sz="2400" dirty="0" smtClean="0">
                <a:latin typeface="Arial Unicode MS" pitchFamily="34" charset="-128"/>
                <a:cs typeface="Times New Roman" pitchFamily="18" charset="0"/>
              </a:rPr>
              <a:t>Make the partial primary key copied from the original table as the primary key for the new table. Place all items that appear in the repeating group in a new table</a:t>
            </a:r>
          </a:p>
        </p:txBody>
      </p:sp>
      <p:sp>
        <p:nvSpPr>
          <p:cNvPr id="4" name="Rectangle 3"/>
          <p:cNvSpPr>
            <a:spLocks noChangeArrowheads="1"/>
          </p:cNvSpPr>
          <p:nvPr/>
        </p:nvSpPr>
        <p:spPr bwMode="auto">
          <a:xfrm>
            <a:off x="685800" y="228600"/>
            <a:ext cx="7772400" cy="1143000"/>
          </a:xfrm>
          <a:prstGeom prst="rect">
            <a:avLst/>
          </a:prstGeom>
          <a:noFill/>
          <a:ln w="9525">
            <a:noFill/>
            <a:miter lim="800000"/>
            <a:headEnd/>
            <a:tailEnd/>
          </a:ln>
          <a:effectLst/>
        </p:spPr>
        <p:txBody>
          <a:bodyPr anchor="ctr"/>
          <a:lstStyle/>
          <a:p>
            <a:pPr algn="ctr">
              <a:spcBef>
                <a:spcPct val="0"/>
              </a:spcBef>
            </a:pPr>
            <a:r>
              <a:rPr lang="en-US" sz="3600" dirty="0">
                <a:solidFill>
                  <a:srgbClr val="CC0000"/>
                </a:solidFill>
                <a:latin typeface="Arial-BoldMT"/>
              </a:rPr>
              <a:t>Second Normal Form  </a:t>
            </a:r>
            <a:r>
              <a:rPr lang="en-US" sz="3600" dirty="0" smtClean="0">
                <a:solidFill>
                  <a:srgbClr val="CC0000"/>
                </a:solidFill>
                <a:latin typeface="Arial-BoldMT"/>
              </a:rPr>
              <a:t>Decomposition Process</a:t>
            </a:r>
            <a:endParaRPr lang="en-US" sz="3600" dirty="0">
              <a:solidFill>
                <a:srgbClr val="CC0000"/>
              </a:solidFill>
              <a:latin typeface="Arial-BoldM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304800" y="1143000"/>
            <a:ext cx="8462963" cy="5078313"/>
          </a:xfrm>
          <a:prstGeom prst="rect">
            <a:avLst/>
          </a:prstGeom>
          <a:noFill/>
          <a:ln w="9525">
            <a:noFill/>
            <a:miter lim="800000"/>
            <a:headEnd/>
            <a:tailEnd/>
          </a:ln>
        </p:spPr>
        <p:txBody>
          <a:bodyPr>
            <a:spAutoFit/>
          </a:bodyPr>
          <a:lstStyle/>
          <a:p>
            <a:r>
              <a:rPr lang="en-US" dirty="0" smtClean="0"/>
              <a:t>Consider </a:t>
            </a:r>
            <a:r>
              <a:rPr lang="en-US" dirty="0"/>
              <a:t>the following example:</a:t>
            </a:r>
          </a:p>
          <a:p>
            <a:endParaRPr lang="en-US" dirty="0"/>
          </a:p>
          <a:p>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table has a composite primary key [Customer ID, Store ID]. </a:t>
            </a:r>
          </a:p>
          <a:p>
            <a:r>
              <a:rPr lang="en-US" dirty="0"/>
              <a:t>The non-key attribute is [Purchase Location]. </a:t>
            </a:r>
          </a:p>
          <a:p>
            <a:endParaRPr lang="en-US" dirty="0"/>
          </a:p>
          <a:p>
            <a:r>
              <a:rPr lang="en-US" dirty="0"/>
              <a:t>In this case, [Purchase Location] only depends on [Store ID], which is only part of the primary key. Therefore, this table does not satisfy second normal form.</a:t>
            </a:r>
          </a:p>
        </p:txBody>
      </p:sp>
      <p:pic>
        <p:nvPicPr>
          <p:cNvPr id="39939" name="Picture 2" descr="C:\Documents and Settings\partha.banerjee\Desktop\not-second-normal-form.jpg"/>
          <p:cNvPicPr>
            <a:picLocks noChangeAspect="1" noChangeArrowheads="1"/>
          </p:cNvPicPr>
          <p:nvPr/>
        </p:nvPicPr>
        <p:blipFill>
          <a:blip r:embed="rId2" cstate="print"/>
          <a:srcRect/>
          <a:stretch>
            <a:fillRect/>
          </a:stretch>
        </p:blipFill>
        <p:spPr bwMode="auto">
          <a:xfrm>
            <a:off x="457200" y="1676400"/>
            <a:ext cx="7837488" cy="28384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
        <p:nvSpPr>
          <p:cNvPr id="5" name="Rectangle 4"/>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a:solidFill>
                  <a:srgbClr val="CC0000"/>
                </a:solidFill>
                <a:latin typeface="Arial-BoldMT"/>
              </a:rPr>
              <a:t>2NF - Decomposition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333375" y="217488"/>
            <a:ext cx="8462963" cy="6463308"/>
          </a:xfrm>
          <a:prstGeom prst="rect">
            <a:avLst/>
          </a:prstGeom>
          <a:noFill/>
          <a:ln w="9525">
            <a:noFill/>
            <a:miter lim="800000"/>
            <a:headEnd/>
            <a:tailEnd/>
          </a:ln>
        </p:spPr>
        <p:txBody>
          <a:bodyPr>
            <a:spAutoFit/>
          </a:bodyPr>
          <a:lstStyle/>
          <a:p>
            <a:r>
              <a:rPr lang="en-US" dirty="0"/>
              <a:t>To bring this table to second normal form, we break the table into two tables, and now we have the following: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we have done is </a:t>
            </a:r>
            <a:r>
              <a:rPr lang="en-US" dirty="0" smtClean="0"/>
              <a:t>that we have </a:t>
            </a:r>
            <a:r>
              <a:rPr lang="en-US" dirty="0"/>
              <a:t>removed the partial functional dependency that we initially had. </a:t>
            </a:r>
          </a:p>
          <a:p>
            <a:r>
              <a:rPr lang="en-US" dirty="0"/>
              <a:t>Now, in the table [TABLE_STORE], the column [Purchase Location] is fully dependent on the primary key of that table, which is [Store ID].</a:t>
            </a:r>
          </a:p>
          <a:p>
            <a:endParaRPr lang="en-US" dirty="0"/>
          </a:p>
          <a:p>
            <a:endParaRPr lang="en-US" dirty="0"/>
          </a:p>
          <a:p>
            <a:r>
              <a:rPr lang="en-US" dirty="0"/>
              <a:t>Its in 2NF now</a:t>
            </a:r>
          </a:p>
          <a:p>
            <a:endParaRPr lang="en-US" dirty="0"/>
          </a:p>
        </p:txBody>
      </p:sp>
      <p:pic>
        <p:nvPicPr>
          <p:cNvPr id="40963" name="Picture 2" descr="C:\Documents and Settings\partha.banerjee\Desktop\second-normal-form-2nf.jpg"/>
          <p:cNvPicPr>
            <a:picLocks noChangeAspect="1" noChangeArrowheads="1"/>
          </p:cNvPicPr>
          <p:nvPr/>
        </p:nvPicPr>
        <p:blipFill>
          <a:blip r:embed="rId2" cstate="print"/>
          <a:srcRect/>
          <a:stretch>
            <a:fillRect/>
          </a:stretch>
        </p:blipFill>
        <p:spPr bwMode="auto">
          <a:xfrm>
            <a:off x="404813" y="973138"/>
            <a:ext cx="8129587" cy="297497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a:solidFill>
                  <a:srgbClr val="CC0000"/>
                </a:solidFill>
                <a:latin typeface="Arial-BoldMT"/>
              </a:rPr>
              <a:t>Levels of Normalization </a:t>
            </a:r>
          </a:p>
        </p:txBody>
      </p:sp>
      <p:grpSp>
        <p:nvGrpSpPr>
          <p:cNvPr id="5" name="Group 22"/>
          <p:cNvGrpSpPr>
            <a:grpSpLocks/>
          </p:cNvGrpSpPr>
          <p:nvPr/>
        </p:nvGrpSpPr>
        <p:grpSpPr bwMode="auto">
          <a:xfrm>
            <a:off x="2286000" y="1447800"/>
            <a:ext cx="4343400" cy="4114800"/>
            <a:chOff x="1440" y="912"/>
            <a:chExt cx="2736" cy="2592"/>
          </a:xfrm>
        </p:grpSpPr>
        <p:grpSp>
          <p:nvGrpSpPr>
            <p:cNvPr id="6" name="Group 10"/>
            <p:cNvGrpSpPr>
              <a:grpSpLocks/>
            </p:cNvGrpSpPr>
            <p:nvPr/>
          </p:nvGrpSpPr>
          <p:grpSpPr bwMode="auto">
            <a:xfrm>
              <a:off x="1440" y="912"/>
              <a:ext cx="2736" cy="2592"/>
              <a:chOff x="1632" y="1056"/>
              <a:chExt cx="2496" cy="2304"/>
            </a:xfrm>
          </p:grpSpPr>
          <p:sp>
            <p:nvSpPr>
              <p:cNvPr id="12" name="Oval 11"/>
              <p:cNvSpPr>
                <a:spLocks noChangeArrowheads="1"/>
              </p:cNvSpPr>
              <p:nvPr/>
            </p:nvSpPr>
            <p:spPr bwMode="auto">
              <a:xfrm>
                <a:off x="2736" y="2112"/>
                <a:ext cx="336" cy="240"/>
              </a:xfrm>
              <a:prstGeom prst="ellipse">
                <a:avLst/>
              </a:prstGeom>
              <a:noFill/>
              <a:ln w="9525">
                <a:solidFill>
                  <a:schemeClr val="tx1"/>
                </a:solidFill>
                <a:round/>
                <a:headEnd/>
                <a:tailEnd/>
              </a:ln>
              <a:effectLst/>
            </p:spPr>
            <p:txBody>
              <a:bodyPr wrap="none" anchor="ctr"/>
              <a:lstStyle/>
              <a:p>
                <a:pPr algn="ctr">
                  <a:spcBef>
                    <a:spcPct val="0"/>
                  </a:spcBef>
                </a:pPr>
                <a:r>
                  <a:rPr lang="en-US" sz="1800">
                    <a:solidFill>
                      <a:schemeClr val="accent2"/>
                    </a:solidFill>
                    <a:latin typeface="Times New Roman" pitchFamily="18" charset="0"/>
                  </a:rPr>
                  <a:t>DKNF</a:t>
                </a:r>
              </a:p>
            </p:txBody>
          </p:sp>
          <p:sp>
            <p:nvSpPr>
              <p:cNvPr id="13" name="Oval 12"/>
              <p:cNvSpPr>
                <a:spLocks noChangeArrowheads="1"/>
              </p:cNvSpPr>
              <p:nvPr/>
            </p:nvSpPr>
            <p:spPr bwMode="auto">
              <a:xfrm>
                <a:off x="2544" y="1920"/>
                <a:ext cx="720" cy="624"/>
              </a:xfrm>
              <a:prstGeom prst="ellipse">
                <a:avLst/>
              </a:prstGeom>
              <a:noFill/>
              <a:ln w="9525">
                <a:solidFill>
                  <a:schemeClr val="tx1"/>
                </a:solidFill>
                <a:round/>
                <a:headEnd/>
                <a:tailEnd/>
              </a:ln>
              <a:effectLst/>
            </p:spPr>
            <p:txBody>
              <a:bodyPr wrap="none" anchor="ctr"/>
              <a:lstStyle/>
              <a:p>
                <a:pPr algn="ctr">
                  <a:spcBef>
                    <a:spcPct val="0"/>
                  </a:spcBef>
                </a:pPr>
                <a:endParaRPr lang="en-US" sz="1800" b="0">
                  <a:solidFill>
                    <a:schemeClr val="tx1"/>
                  </a:solidFill>
                  <a:latin typeface="Times New Roman" pitchFamily="18" charset="0"/>
                </a:endParaRPr>
              </a:p>
            </p:txBody>
          </p:sp>
          <p:sp>
            <p:nvSpPr>
              <p:cNvPr id="14" name="Oval 13"/>
              <p:cNvSpPr>
                <a:spLocks noChangeArrowheads="1"/>
              </p:cNvSpPr>
              <p:nvPr/>
            </p:nvSpPr>
            <p:spPr bwMode="auto">
              <a:xfrm>
                <a:off x="2304" y="1680"/>
                <a:ext cx="1200" cy="1104"/>
              </a:xfrm>
              <a:prstGeom prst="ellipse">
                <a:avLst/>
              </a:prstGeom>
              <a:noFill/>
              <a:ln w="9525">
                <a:solidFill>
                  <a:schemeClr val="tx1"/>
                </a:solidFill>
                <a:round/>
                <a:headEnd/>
                <a:tailEnd/>
              </a:ln>
              <a:effectLst/>
            </p:spPr>
            <p:txBody>
              <a:bodyPr wrap="none" anchor="ctr"/>
              <a:lstStyle/>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p:txBody>
          </p:sp>
          <p:sp>
            <p:nvSpPr>
              <p:cNvPr id="15" name="Oval 14"/>
              <p:cNvSpPr>
                <a:spLocks noChangeArrowheads="1"/>
              </p:cNvSpPr>
              <p:nvPr/>
            </p:nvSpPr>
            <p:spPr bwMode="auto">
              <a:xfrm>
                <a:off x="2064" y="1488"/>
                <a:ext cx="1680" cy="1488"/>
              </a:xfrm>
              <a:prstGeom prst="ellipse">
                <a:avLst/>
              </a:prstGeom>
              <a:noFill/>
              <a:ln w="9525">
                <a:solidFill>
                  <a:schemeClr val="tx1"/>
                </a:solidFill>
                <a:round/>
                <a:headEnd/>
                <a:tailEnd/>
              </a:ln>
              <a:effectLst/>
            </p:spPr>
            <p:txBody>
              <a:bodyPr wrap="none" anchor="ctr"/>
              <a:lstStyle/>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p:txBody>
          </p:sp>
          <p:sp>
            <p:nvSpPr>
              <p:cNvPr id="16" name="Oval 15"/>
              <p:cNvSpPr>
                <a:spLocks noChangeArrowheads="1"/>
              </p:cNvSpPr>
              <p:nvPr/>
            </p:nvSpPr>
            <p:spPr bwMode="auto">
              <a:xfrm>
                <a:off x="1824" y="1296"/>
                <a:ext cx="2112" cy="1872"/>
              </a:xfrm>
              <a:prstGeom prst="ellipse">
                <a:avLst/>
              </a:prstGeom>
              <a:noFill/>
              <a:ln w="9525">
                <a:solidFill>
                  <a:schemeClr val="tx1"/>
                </a:solidFill>
                <a:round/>
                <a:headEnd/>
                <a:tailEnd/>
              </a:ln>
              <a:effectLst/>
            </p:spPr>
            <p:txBody>
              <a:bodyPr wrap="none" anchor="ctr"/>
              <a:lstStyle/>
              <a:p>
                <a:endParaRPr lang="en-US"/>
              </a:p>
            </p:txBody>
          </p:sp>
          <p:sp>
            <p:nvSpPr>
              <p:cNvPr id="17" name="Oval 16"/>
              <p:cNvSpPr>
                <a:spLocks noChangeArrowheads="1"/>
              </p:cNvSpPr>
              <p:nvPr/>
            </p:nvSpPr>
            <p:spPr bwMode="auto">
              <a:xfrm>
                <a:off x="1632" y="1056"/>
                <a:ext cx="2496" cy="2304"/>
              </a:xfrm>
              <a:prstGeom prst="ellipse">
                <a:avLst/>
              </a:prstGeom>
              <a:noFill/>
              <a:ln w="9525">
                <a:solidFill>
                  <a:schemeClr val="tx1"/>
                </a:solidFill>
                <a:round/>
                <a:headEnd/>
                <a:tailEnd/>
              </a:ln>
              <a:effectLst/>
            </p:spPr>
            <p:txBody>
              <a:bodyPr wrap="none" anchor="b" anchorCtr="1"/>
              <a:lstStyle/>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a:p>
                <a:pPr algn="ctr">
                  <a:spcBef>
                    <a:spcPct val="0"/>
                  </a:spcBef>
                </a:pPr>
                <a:endParaRPr lang="en-US" sz="1800" b="0">
                  <a:solidFill>
                    <a:schemeClr val="tx1"/>
                  </a:solidFill>
                  <a:latin typeface="Times New Roman" pitchFamily="18" charset="0"/>
                </a:endParaRPr>
              </a:p>
              <a:p>
                <a:pPr algn="ctr">
                  <a:spcBef>
                    <a:spcPct val="0"/>
                  </a:spcBef>
                </a:pPr>
                <a:endParaRPr lang="en-US" sz="1200" b="0">
                  <a:solidFill>
                    <a:schemeClr val="tx1"/>
                  </a:solidFill>
                  <a:latin typeface="Times New Roman" pitchFamily="18" charset="0"/>
                </a:endParaRPr>
              </a:p>
            </p:txBody>
          </p:sp>
        </p:grpSp>
        <p:sp>
          <p:nvSpPr>
            <p:cNvPr id="7" name="Text Box 17"/>
            <p:cNvSpPr txBox="1">
              <a:spLocks noChangeArrowheads="1"/>
            </p:cNvSpPr>
            <p:nvPr/>
          </p:nvSpPr>
          <p:spPr bwMode="auto">
            <a:xfrm>
              <a:off x="2585" y="928"/>
              <a:ext cx="479" cy="288"/>
            </a:xfrm>
            <a:prstGeom prst="rect">
              <a:avLst/>
            </a:prstGeom>
            <a:noFill/>
            <a:ln w="9525">
              <a:noFill/>
              <a:miter lim="800000"/>
              <a:headEnd/>
              <a:tailEnd/>
            </a:ln>
            <a:effectLst/>
          </p:spPr>
          <p:txBody>
            <a:bodyPr wrap="none">
              <a:spAutoFit/>
            </a:bodyPr>
            <a:lstStyle/>
            <a:p>
              <a:r>
                <a:rPr lang="en-US"/>
                <a:t>1NF</a:t>
              </a:r>
            </a:p>
          </p:txBody>
        </p:sp>
        <p:sp>
          <p:nvSpPr>
            <p:cNvPr id="8" name="Text Box 18"/>
            <p:cNvSpPr txBox="1">
              <a:spLocks noChangeArrowheads="1"/>
            </p:cNvSpPr>
            <p:nvPr/>
          </p:nvSpPr>
          <p:spPr bwMode="auto">
            <a:xfrm>
              <a:off x="2585" y="1160"/>
              <a:ext cx="479" cy="288"/>
            </a:xfrm>
            <a:prstGeom prst="rect">
              <a:avLst/>
            </a:prstGeom>
            <a:noFill/>
            <a:ln w="9525">
              <a:noFill/>
              <a:miter lim="800000"/>
              <a:headEnd/>
              <a:tailEnd/>
            </a:ln>
            <a:effectLst/>
          </p:spPr>
          <p:txBody>
            <a:bodyPr wrap="none">
              <a:spAutoFit/>
            </a:bodyPr>
            <a:lstStyle/>
            <a:p>
              <a:r>
                <a:rPr lang="en-US" dirty="0"/>
                <a:t>2NF</a:t>
              </a:r>
            </a:p>
          </p:txBody>
        </p:sp>
        <p:sp>
          <p:nvSpPr>
            <p:cNvPr id="9" name="Text Box 19"/>
            <p:cNvSpPr txBox="1">
              <a:spLocks noChangeArrowheads="1"/>
            </p:cNvSpPr>
            <p:nvPr/>
          </p:nvSpPr>
          <p:spPr bwMode="auto">
            <a:xfrm>
              <a:off x="2585" y="1376"/>
              <a:ext cx="479" cy="288"/>
            </a:xfrm>
            <a:prstGeom prst="rect">
              <a:avLst/>
            </a:prstGeom>
            <a:noFill/>
            <a:ln w="9525">
              <a:noFill/>
              <a:miter lim="800000"/>
              <a:headEnd/>
              <a:tailEnd/>
            </a:ln>
            <a:effectLst/>
          </p:spPr>
          <p:txBody>
            <a:bodyPr wrap="none">
              <a:spAutoFit/>
            </a:bodyPr>
            <a:lstStyle/>
            <a:p>
              <a:r>
                <a:rPr lang="en-US"/>
                <a:t>3NF</a:t>
              </a:r>
            </a:p>
          </p:txBody>
        </p:sp>
        <p:sp>
          <p:nvSpPr>
            <p:cNvPr id="10" name="Text Box 20"/>
            <p:cNvSpPr txBox="1">
              <a:spLocks noChangeArrowheads="1"/>
            </p:cNvSpPr>
            <p:nvPr/>
          </p:nvSpPr>
          <p:spPr bwMode="auto">
            <a:xfrm>
              <a:off x="2585" y="1640"/>
              <a:ext cx="479" cy="288"/>
            </a:xfrm>
            <a:prstGeom prst="rect">
              <a:avLst/>
            </a:prstGeom>
            <a:noFill/>
            <a:ln w="9525">
              <a:noFill/>
              <a:miter lim="800000"/>
              <a:headEnd/>
              <a:tailEnd/>
            </a:ln>
            <a:effectLst/>
          </p:spPr>
          <p:txBody>
            <a:bodyPr wrap="none">
              <a:spAutoFit/>
            </a:bodyPr>
            <a:lstStyle/>
            <a:p>
              <a:r>
                <a:rPr lang="en-US"/>
                <a:t>4NF</a:t>
              </a:r>
            </a:p>
          </p:txBody>
        </p:sp>
        <p:sp>
          <p:nvSpPr>
            <p:cNvPr id="11" name="Text Box 21"/>
            <p:cNvSpPr txBox="1">
              <a:spLocks noChangeArrowheads="1"/>
            </p:cNvSpPr>
            <p:nvPr/>
          </p:nvSpPr>
          <p:spPr bwMode="auto">
            <a:xfrm>
              <a:off x="2593" y="1872"/>
              <a:ext cx="479" cy="288"/>
            </a:xfrm>
            <a:prstGeom prst="rect">
              <a:avLst/>
            </a:prstGeom>
            <a:noFill/>
            <a:ln w="9525">
              <a:noFill/>
              <a:miter lim="800000"/>
              <a:headEnd/>
              <a:tailEnd/>
            </a:ln>
            <a:effectLst/>
          </p:spPr>
          <p:txBody>
            <a:bodyPr wrap="none">
              <a:spAutoFit/>
            </a:bodyPr>
            <a:lstStyle/>
            <a:p>
              <a:r>
                <a:rPr lang="en-US"/>
                <a:t>5NF</a:t>
              </a:r>
            </a:p>
          </p:txBody>
        </p:sp>
      </p:grpSp>
      <p:sp>
        <p:nvSpPr>
          <p:cNvPr id="18" name="Text Box 6"/>
          <p:cNvSpPr txBox="1">
            <a:spLocks noChangeArrowheads="1"/>
          </p:cNvSpPr>
          <p:nvPr/>
        </p:nvSpPr>
        <p:spPr bwMode="auto">
          <a:xfrm>
            <a:off x="609600" y="5715000"/>
            <a:ext cx="8001000" cy="457200"/>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pPr>
            <a:r>
              <a:rPr lang="en-US" dirty="0">
                <a:solidFill>
                  <a:srgbClr val="000066"/>
                </a:solidFill>
                <a:latin typeface="Times New Roman" pitchFamily="18" charset="0"/>
              </a:rPr>
              <a:t>Each higher level is a subset of the lower level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363538" y="957263"/>
            <a:ext cx="8534400" cy="5078412"/>
          </a:xfrm>
          <a:prstGeom prst="rect">
            <a:avLst/>
          </a:prstGeom>
          <a:noFill/>
          <a:ln w="9525">
            <a:noFill/>
            <a:miter lim="800000"/>
            <a:headEnd/>
            <a:tailEnd/>
          </a:ln>
        </p:spPr>
        <p:txBody>
          <a:bodyPr>
            <a:spAutoFit/>
          </a:bodyPr>
          <a:lstStyle/>
          <a:p>
            <a:r>
              <a:rPr lang="en-US" dirty="0"/>
              <a:t>Second normal form 2NF Example </a:t>
            </a:r>
            <a:r>
              <a:rPr lang="en-US" dirty="0" err="1"/>
              <a:t>Contd</a:t>
            </a:r>
            <a:r>
              <a:rPr lang="en-US" dirty="0"/>
              <a:t>:</a:t>
            </a:r>
          </a:p>
          <a:p>
            <a:endParaRPr lang="en-US" dirty="0"/>
          </a:p>
          <a:p>
            <a:r>
              <a:rPr lang="en-US" dirty="0"/>
              <a:t>A university uses the following relation:</a:t>
            </a:r>
          </a:p>
          <a:p>
            <a:r>
              <a:rPr lang="en-US" dirty="0"/>
              <a:t>Student(</a:t>
            </a:r>
            <a:r>
              <a:rPr lang="en-US" dirty="0" err="1"/>
              <a:t>IDSt</a:t>
            </a:r>
            <a:r>
              <a:rPr lang="en-US" dirty="0"/>
              <a:t>, </a:t>
            </a:r>
            <a:r>
              <a:rPr lang="en-US" dirty="0" err="1"/>
              <a:t>StudentName</a:t>
            </a:r>
            <a:r>
              <a:rPr lang="en-US" dirty="0"/>
              <a:t>, </a:t>
            </a:r>
            <a:r>
              <a:rPr lang="en-US" dirty="0" err="1"/>
              <a:t>IDProf</a:t>
            </a:r>
            <a:r>
              <a:rPr lang="en-US" dirty="0"/>
              <a:t>, </a:t>
            </a:r>
            <a:r>
              <a:rPr lang="en-US" dirty="0" err="1"/>
              <a:t>ProfessorName</a:t>
            </a:r>
            <a:r>
              <a:rPr lang="en-US" dirty="0"/>
              <a:t>, Grade) </a:t>
            </a:r>
          </a:p>
          <a:p>
            <a:endParaRPr lang="en-US" dirty="0"/>
          </a:p>
          <a:p>
            <a:r>
              <a:rPr lang="en-US" dirty="0"/>
              <a:t/>
            </a:r>
            <a:br>
              <a:rPr lang="en-US" dirty="0"/>
            </a:br>
            <a:r>
              <a:rPr lang="en-US" dirty="0"/>
              <a:t/>
            </a:r>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attributes </a:t>
            </a:r>
            <a:r>
              <a:rPr lang="en-US" dirty="0" err="1"/>
              <a:t>IDSt</a:t>
            </a:r>
            <a:r>
              <a:rPr lang="en-US" dirty="0"/>
              <a:t> and </a:t>
            </a:r>
            <a:r>
              <a:rPr lang="en-US" dirty="0" err="1"/>
              <a:t>IDProf</a:t>
            </a:r>
            <a:r>
              <a:rPr lang="en-US" dirty="0"/>
              <a:t> are the identification keys. </a:t>
            </a:r>
            <a:br>
              <a:rPr lang="en-US" dirty="0"/>
            </a:br>
            <a:r>
              <a:rPr lang="en-US" dirty="0"/>
              <a:t>All attributes </a:t>
            </a:r>
            <a:r>
              <a:rPr lang="en-US" dirty="0" smtClean="0"/>
              <a:t>are </a:t>
            </a:r>
            <a:r>
              <a:rPr lang="en-US" dirty="0"/>
              <a:t>single valued (1NF).</a:t>
            </a:r>
          </a:p>
        </p:txBody>
      </p:sp>
      <p:pic>
        <p:nvPicPr>
          <p:cNvPr id="41987" name="Picture 2" descr="C:\Documents and Settings\partha.banerjee\Desktop\untitled.JPG"/>
          <p:cNvPicPr>
            <a:picLocks noChangeAspect="1" noChangeArrowheads="1"/>
          </p:cNvPicPr>
          <p:nvPr/>
        </p:nvPicPr>
        <p:blipFill>
          <a:blip r:embed="rId2" cstate="print"/>
          <a:srcRect/>
          <a:stretch>
            <a:fillRect/>
          </a:stretch>
        </p:blipFill>
        <p:spPr bwMode="auto">
          <a:xfrm>
            <a:off x="414338" y="2540000"/>
            <a:ext cx="8448261" cy="17272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392113" y="217488"/>
            <a:ext cx="8577262" cy="5910262"/>
          </a:xfrm>
          <a:prstGeom prst="rect">
            <a:avLst/>
          </a:prstGeom>
          <a:noFill/>
          <a:ln w="9525">
            <a:noFill/>
            <a:miter lim="800000"/>
            <a:headEnd/>
            <a:tailEnd/>
          </a:ln>
        </p:spPr>
        <p:txBody>
          <a:bodyPr>
            <a:spAutoFit/>
          </a:bodyPr>
          <a:lstStyle/>
          <a:p>
            <a:r>
              <a:rPr lang="en-US" dirty="0"/>
              <a:t>The following functional dependencies exist:</a:t>
            </a:r>
            <a:br>
              <a:rPr lang="en-US" dirty="0"/>
            </a:br>
            <a:r>
              <a:rPr lang="en-US" dirty="0"/>
              <a:t/>
            </a:r>
            <a:br>
              <a:rPr lang="en-US" dirty="0"/>
            </a:br>
            <a:r>
              <a:rPr lang="en-US" dirty="0"/>
              <a:t>1. The attribute </a:t>
            </a:r>
            <a:r>
              <a:rPr lang="en-US" dirty="0" err="1"/>
              <a:t>ProfessorName</a:t>
            </a:r>
            <a:r>
              <a:rPr lang="en-US" dirty="0"/>
              <a:t> is functionally dependent on attribute </a:t>
            </a:r>
            <a:r>
              <a:rPr lang="en-US" dirty="0" err="1"/>
              <a:t>IDProf</a:t>
            </a:r>
            <a:r>
              <a:rPr lang="en-US" dirty="0"/>
              <a:t> (</a:t>
            </a:r>
            <a:r>
              <a:rPr lang="en-US" dirty="0" err="1"/>
              <a:t>IDProf</a:t>
            </a:r>
            <a:r>
              <a:rPr lang="en-US" dirty="0"/>
              <a:t> --&gt; </a:t>
            </a:r>
            <a:r>
              <a:rPr lang="en-US" dirty="0" err="1"/>
              <a:t>ProfessorName</a:t>
            </a:r>
            <a:r>
              <a:rPr lang="en-US" dirty="0"/>
              <a:t>)</a:t>
            </a:r>
            <a:br>
              <a:rPr lang="en-US" dirty="0"/>
            </a:br>
            <a:r>
              <a:rPr lang="en-US" dirty="0"/>
              <a:t/>
            </a:r>
            <a:br>
              <a:rPr lang="en-US" dirty="0"/>
            </a:br>
            <a:r>
              <a:rPr lang="en-US" dirty="0"/>
              <a:t>2. The attribute </a:t>
            </a:r>
            <a:r>
              <a:rPr lang="en-US" dirty="0" err="1"/>
              <a:t>StudentName</a:t>
            </a:r>
            <a:r>
              <a:rPr lang="en-US" dirty="0"/>
              <a:t> is functionally dependent on </a:t>
            </a:r>
            <a:r>
              <a:rPr lang="en-US" dirty="0" err="1"/>
              <a:t>IDSt</a:t>
            </a:r>
            <a:r>
              <a:rPr lang="en-US" dirty="0"/>
              <a:t> (</a:t>
            </a:r>
            <a:r>
              <a:rPr lang="en-US" dirty="0" err="1"/>
              <a:t>IDSt</a:t>
            </a:r>
            <a:r>
              <a:rPr lang="en-US" dirty="0"/>
              <a:t> --&gt; </a:t>
            </a:r>
            <a:r>
              <a:rPr lang="en-US" dirty="0" err="1"/>
              <a:t>StudentName</a:t>
            </a:r>
            <a:r>
              <a:rPr lang="en-US" dirty="0"/>
              <a:t>)</a:t>
            </a:r>
            <a:br>
              <a:rPr lang="en-US" dirty="0"/>
            </a:br>
            <a:r>
              <a:rPr lang="en-US" dirty="0"/>
              <a:t/>
            </a:r>
            <a:br>
              <a:rPr lang="en-US" dirty="0"/>
            </a:br>
            <a:r>
              <a:rPr lang="en-US" dirty="0"/>
              <a:t>3. The attribute Grade is fully functional dependent on </a:t>
            </a:r>
            <a:r>
              <a:rPr lang="en-US" dirty="0" err="1"/>
              <a:t>IDSt</a:t>
            </a:r>
            <a:r>
              <a:rPr lang="en-US" dirty="0"/>
              <a:t> and </a:t>
            </a:r>
            <a:r>
              <a:rPr lang="en-US" dirty="0" err="1"/>
              <a:t>IDProf</a:t>
            </a:r>
            <a:r>
              <a:rPr lang="en-US" dirty="0"/>
              <a:t> (</a:t>
            </a:r>
            <a:r>
              <a:rPr lang="en-US" dirty="0" err="1"/>
              <a:t>IDSt</a:t>
            </a:r>
            <a:r>
              <a:rPr lang="en-US" dirty="0"/>
              <a:t>, </a:t>
            </a:r>
            <a:r>
              <a:rPr lang="en-US" dirty="0" err="1"/>
              <a:t>IDProf</a:t>
            </a:r>
            <a:r>
              <a:rPr lang="en-US" dirty="0"/>
              <a:t> --&gt; Grade)</a:t>
            </a:r>
          </a:p>
          <a:p>
            <a:endParaRPr lang="en-US" dirty="0"/>
          </a:p>
          <a:p>
            <a:r>
              <a:rPr lang="en-US" dirty="0"/>
              <a:t>The table in this example is in first normal form (1NF) since all attributes are single valued. </a:t>
            </a:r>
          </a:p>
          <a:p>
            <a:endParaRPr lang="en-US" dirty="0"/>
          </a:p>
          <a:p>
            <a:r>
              <a:rPr lang="en-US" dirty="0"/>
              <a:t>But it is not yet in 2NF. </a:t>
            </a:r>
          </a:p>
          <a:p>
            <a:endParaRPr lang="en-US" dirty="0"/>
          </a:p>
          <a:p>
            <a:r>
              <a:rPr lang="en-US" dirty="0"/>
              <a:t>If student 1 leaves university and the </a:t>
            </a:r>
            <a:r>
              <a:rPr lang="en-US" dirty="0" err="1"/>
              <a:t>tuple</a:t>
            </a:r>
            <a:r>
              <a:rPr lang="en-US" dirty="0"/>
              <a:t> is deleted, then we loose all information about professor </a:t>
            </a:r>
            <a:r>
              <a:rPr lang="en-US" dirty="0" err="1"/>
              <a:t>Schmid</a:t>
            </a:r>
            <a:r>
              <a:rPr lang="en-US" dirty="0"/>
              <a:t>, since this attribute is fully functional dependent on the primary key </a:t>
            </a:r>
            <a:r>
              <a:rPr lang="en-US" dirty="0" err="1"/>
              <a:t>IDSt</a:t>
            </a:r>
            <a:r>
              <a:rPr lang="en-US" dirty="0"/>
              <a:t>. </a:t>
            </a:r>
          </a:p>
          <a:p>
            <a:endParaRPr lang="en-US" dirty="0"/>
          </a:p>
          <a:p>
            <a:r>
              <a:rPr lang="en-US" dirty="0"/>
              <a:t>[ANOMALY DISCUSSED LATER] </a:t>
            </a: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228600" y="228600"/>
            <a:ext cx="8489950" cy="2586038"/>
          </a:xfrm>
          <a:prstGeom prst="rect">
            <a:avLst/>
          </a:prstGeom>
          <a:noFill/>
          <a:ln w="9525">
            <a:noFill/>
            <a:miter lim="800000"/>
            <a:headEnd/>
            <a:tailEnd/>
          </a:ln>
        </p:spPr>
        <p:txBody>
          <a:bodyPr>
            <a:spAutoFit/>
          </a:bodyPr>
          <a:lstStyle/>
          <a:p>
            <a:endParaRPr lang="en-US" dirty="0"/>
          </a:p>
          <a:p>
            <a:r>
              <a:rPr lang="en-US" dirty="0"/>
              <a:t>To solve this problem, we must create a new table Students with ID and std name and another table Professor with the attribute Professor (the name) and the key </a:t>
            </a:r>
            <a:r>
              <a:rPr lang="en-US" dirty="0" err="1"/>
              <a:t>IDProf</a:t>
            </a:r>
            <a:r>
              <a:rPr lang="en-US" dirty="0"/>
              <a:t>. </a:t>
            </a:r>
          </a:p>
          <a:p>
            <a:r>
              <a:rPr lang="en-US" dirty="0"/>
              <a:t>The third table Grade is necessary for combining the two relations Student and Professor and to manage the grades. </a:t>
            </a:r>
          </a:p>
          <a:p>
            <a:endParaRPr lang="en-US" dirty="0"/>
          </a:p>
          <a:p>
            <a:r>
              <a:rPr lang="en-US" dirty="0"/>
              <a:t>Besides the grade it contains only the two IDs of the student and the professor. </a:t>
            </a:r>
          </a:p>
          <a:p>
            <a:r>
              <a:rPr lang="en-US" dirty="0"/>
              <a:t>If now a student is deleted, we do not loose the information about the professor.</a:t>
            </a:r>
          </a:p>
        </p:txBody>
      </p:sp>
      <p:pic>
        <p:nvPicPr>
          <p:cNvPr id="44035" name="Picture 2" descr="C:\Documents and Settings\partha.banerjee\Desktop\2NF.gif"/>
          <p:cNvPicPr>
            <a:picLocks noChangeAspect="1" noChangeArrowheads="1"/>
          </p:cNvPicPr>
          <p:nvPr/>
        </p:nvPicPr>
        <p:blipFill>
          <a:blip r:embed="rId2" cstate="print"/>
          <a:srcRect/>
          <a:stretch>
            <a:fillRect/>
          </a:stretch>
        </p:blipFill>
        <p:spPr bwMode="auto">
          <a:xfrm>
            <a:off x="381000" y="2590800"/>
            <a:ext cx="8461375" cy="3621087"/>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txBox="1">
            <a:spLocks noChangeArrowheads="1"/>
          </p:cNvSpPr>
          <p:nvPr/>
        </p:nvSpPr>
        <p:spPr>
          <a:xfrm>
            <a:off x="304800" y="1143000"/>
            <a:ext cx="8610600" cy="4724400"/>
          </a:xfrm>
          <a:prstGeom prst="rect">
            <a:avLst/>
          </a:prstGeom>
        </p:spPr>
        <p:txBody>
          <a:bodyPr/>
          <a:lstStyle/>
          <a:p>
            <a:pPr marL="609600" marR="0" lvl="0" indent="-609600" algn="just"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endParaRPr>
          </a:p>
          <a:p>
            <a:pPr marL="609600" marR="0" lvl="0" indent="-609600" algn="just"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Example 1 (Not 2NF) </a:t>
            </a:r>
          </a:p>
          <a:p>
            <a:pPr marL="609600" marR="0" lvl="0" indent="-609600" algn="just"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Scheme </a:t>
            </a:r>
            <a:r>
              <a:rPr kumimoji="0" lang="en-US" sz="20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20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{Title, </a:t>
            </a:r>
            <a:r>
              <a:rPr kumimoji="0" lang="en-US" sz="20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PubId</a:t>
            </a:r>
            <a:r>
              <a:rPr kumimoji="0" lang="en-US" sz="20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20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AuId</a:t>
            </a:r>
            <a:r>
              <a:rPr kumimoji="0" lang="en-US" sz="20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Price, </a:t>
            </a:r>
            <a:r>
              <a:rPr kumimoji="0" lang="en-US" sz="20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AuAddress</a:t>
            </a:r>
            <a:r>
              <a:rPr kumimoji="0" lang="en-US" sz="20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just" defTabSz="914400" rtl="0" eaLnBrk="1" fontAlgn="auto" latinLnBrk="0" hangingPunct="1">
              <a:lnSpc>
                <a:spcPct val="100000"/>
              </a:lnSpc>
              <a:spcBef>
                <a:spcPct val="20000"/>
              </a:spcBef>
              <a:spcAft>
                <a:spcPts val="0"/>
              </a:spcAft>
              <a:buClrTx/>
              <a:buSzTx/>
              <a:buFontTx/>
              <a:buAutoNum type="arabicPeriod"/>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Key </a:t>
            </a:r>
            <a:r>
              <a:rPr kumimoji="0" lang="en-US" sz="1800" b="1" i="0" u="none" strike="noStrike" kern="1200" cap="none" spc="0" normalizeH="0" baseline="0" noProof="0" dirty="0" smtClean="0">
                <a:ln>
                  <a:noFill/>
                </a:ln>
                <a:solidFill>
                  <a:schemeClr val="tx1"/>
                </a:solidFill>
                <a:effectLst/>
                <a:uLnTx/>
                <a:uFillTx/>
                <a:latin typeface="+mn-lt"/>
                <a:ea typeface="+mn-ea"/>
                <a:cs typeface="Times New Roman" pitchFamily="18" charset="0"/>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{Title,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PubId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a:t>
            </a:r>
          </a:p>
          <a:p>
            <a:pPr marL="1100138" marR="0" lvl="1" indent="-533400" algn="just" defTabSz="914400" rtl="0" eaLnBrk="1" fontAlgn="auto" latinLnBrk="0" hangingPunct="1">
              <a:lnSpc>
                <a:spcPct val="100000"/>
              </a:lnSpc>
              <a:spcBef>
                <a:spcPct val="20000"/>
              </a:spcBef>
              <a:spcAft>
                <a:spcPts val="0"/>
              </a:spcAft>
              <a:buClrTx/>
              <a:buSzTx/>
              <a:buFontTx/>
              <a:buAutoNum type="arabicPeriod"/>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{Title,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PubId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 {Price}</a:t>
            </a:r>
          </a:p>
          <a:p>
            <a:pPr marL="1100138" marR="0" lvl="1" indent="-533400" algn="just" defTabSz="914400" rtl="0" eaLnBrk="1" fontAlgn="auto" latinLnBrk="0" hangingPunct="1">
              <a:lnSpc>
                <a:spcPct val="100000"/>
              </a:lnSpc>
              <a:spcBef>
                <a:spcPct val="20000"/>
              </a:spcBef>
              <a:spcAft>
                <a:spcPts val="0"/>
              </a:spcAft>
              <a:buClrTx/>
              <a:buSzTx/>
              <a:buFontTx/>
              <a:buAutoNum type="arabicPeriod"/>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sym typeface="Wingdings" pitchFamily="2" charset="2"/>
              </a:rPr>
              <a:t>AuAddress</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a:t>
            </a:r>
            <a:endPar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endParaRPr>
          </a:p>
          <a:p>
            <a:pPr marL="1100138" marR="0" lvl="1" indent="-533400" algn="just" defTabSz="914400" rtl="0" eaLnBrk="1" fontAlgn="auto" latinLnBrk="0" hangingPunct="1">
              <a:lnSpc>
                <a:spcPct val="100000"/>
              </a:lnSpc>
              <a:spcBef>
                <a:spcPct val="20000"/>
              </a:spcBef>
              <a:spcAft>
                <a:spcPts val="0"/>
              </a:spcAft>
              <a:buClrTx/>
              <a:buSzTx/>
              <a:buFontTx/>
              <a:buAutoNum type="arabicPeriod"/>
              <a:tabLst/>
              <a:defRPr/>
            </a:pP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AuAddress</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does not belong to a key</a:t>
            </a:r>
          </a:p>
          <a:p>
            <a:pPr marL="1100138" marR="0" lvl="1" indent="-533400" algn="just" defTabSz="914400" rtl="0" eaLnBrk="1" fontAlgn="auto" latinLnBrk="0" hangingPunct="1">
              <a:lnSpc>
                <a:spcPct val="100000"/>
              </a:lnSpc>
              <a:spcBef>
                <a:spcPct val="20000"/>
              </a:spcBef>
              <a:spcAft>
                <a:spcPts val="0"/>
              </a:spcAft>
              <a:buClrTx/>
              <a:buSzTx/>
              <a:buFontTx/>
              <a:buAutoNum type="arabicPeriod"/>
              <a:tabLst/>
              <a:defRPr/>
            </a:pP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AuAddress</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functionally depends on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which is a subset of a key</a:t>
            </a:r>
            <a:r>
              <a:rPr kumimoji="0" lang="en-US" sz="18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 </a:t>
            </a:r>
            <a:endParaRPr kumimoji="0" lang="en-US" sz="1800" b="1" i="0" u="none" strike="noStrike" kern="1200" cap="none" spc="0" normalizeH="0" baseline="0" noProof="0" dirty="0">
              <a:ln>
                <a:noFill/>
              </a:ln>
              <a:solidFill>
                <a:srgbClr val="CC0000"/>
              </a:solidFill>
              <a:effectLst/>
              <a:uLnTx/>
              <a:uFillTx/>
              <a:latin typeface="Arial Unicode MS" pitchFamily="34" charset="-128"/>
              <a:ea typeface="+mn-ea"/>
              <a:cs typeface="Times New Roman" pitchFamily="18" charset="0"/>
            </a:endParaRPr>
          </a:p>
        </p:txBody>
      </p:sp>
      <p:sp>
        <p:nvSpPr>
          <p:cNvPr id="4" name="Rectangle 3"/>
          <p:cNvSpPr>
            <a:spLocks noChangeArrowheads="1"/>
          </p:cNvSpPr>
          <p:nvPr/>
        </p:nvSpPr>
        <p:spPr bwMode="auto">
          <a:xfrm>
            <a:off x="685800" y="228600"/>
            <a:ext cx="7772400" cy="1143000"/>
          </a:xfrm>
          <a:prstGeom prst="rect">
            <a:avLst/>
          </a:prstGeom>
          <a:noFill/>
          <a:ln w="9525">
            <a:noFill/>
            <a:miter lim="800000"/>
            <a:headEnd/>
            <a:tailEnd/>
          </a:ln>
          <a:effectLst/>
        </p:spPr>
        <p:txBody>
          <a:bodyPr anchor="ctr"/>
          <a:lstStyle/>
          <a:p>
            <a:pPr algn="ctr">
              <a:spcBef>
                <a:spcPct val="0"/>
              </a:spcBef>
            </a:pPr>
            <a:r>
              <a:rPr lang="en-US" sz="4400" dirty="0">
                <a:solidFill>
                  <a:srgbClr val="CC0000"/>
                </a:solidFill>
                <a:latin typeface="Arial-BoldMT"/>
              </a:rPr>
              <a:t>2NF </a:t>
            </a:r>
            <a:r>
              <a:rPr lang="en-US" sz="4400" dirty="0" smtClean="0">
                <a:solidFill>
                  <a:srgbClr val="CC0000"/>
                </a:solidFill>
                <a:latin typeface="Arial-BoldMT"/>
              </a:rPr>
              <a:t>Condition Check</a:t>
            </a:r>
            <a:endParaRPr lang="en-US" sz="4400" dirty="0">
              <a:solidFill>
                <a:srgbClr val="CC0000"/>
              </a:solidFill>
              <a:latin typeface="Arial-BoldM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txBox="1">
            <a:spLocks noChangeArrowheads="1"/>
          </p:cNvSpPr>
          <p:nvPr/>
        </p:nvSpPr>
        <p:spPr>
          <a:xfrm>
            <a:off x="304800" y="1371600"/>
            <a:ext cx="8610600" cy="4724400"/>
          </a:xfrm>
          <a:prstGeom prst="rect">
            <a:avLst/>
          </a:prstGeom>
        </p:spPr>
        <p:txBody>
          <a:bodyPr/>
          <a:lstStyle/>
          <a:p>
            <a:pPr marL="609600" marR="0" lvl="0" indent="-609600" algn="just" defTabSz="914400" rtl="0" eaLnBrk="1" fontAlgn="auto" latinLnBrk="0" hangingPunct="1">
              <a:lnSpc>
                <a:spcPct val="90000"/>
              </a:lnSpc>
              <a:spcBef>
                <a:spcPct val="20000"/>
              </a:spcBef>
              <a:spcAft>
                <a:spcPts val="0"/>
              </a:spcAft>
              <a:buClrTx/>
              <a:buSzTx/>
              <a:buFontTx/>
              <a:buNone/>
              <a:tabLst/>
              <a:defRPr/>
            </a:pPr>
            <a:r>
              <a:rPr kumimoji="0" lang="en-US" sz="20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Example 2 (Not 2NF) </a:t>
            </a:r>
          </a:p>
          <a:p>
            <a:pPr marL="609600" marR="0" lvl="0" indent="-609600" algn="just" defTabSz="914400" rtl="0" eaLnBrk="1" fontAlgn="auto" latinLnBrk="0" hangingPunct="1">
              <a:lnSpc>
                <a:spcPct val="90000"/>
              </a:lnSpc>
              <a:spcBef>
                <a:spcPct val="2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{City, Street,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HouseNumber</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HouseColor</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CityPopulation</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key </a:t>
            </a:r>
            <a:r>
              <a:rPr kumimoji="0" lang="en-US" sz="1600" b="1" i="0" u="none" strike="noStrike" kern="1200" cap="none" spc="0" normalizeH="0" baseline="0" noProof="0" dirty="0" smtClean="0">
                <a:ln>
                  <a:noFill/>
                </a:ln>
                <a:solidFill>
                  <a:schemeClr val="tx1"/>
                </a:solidFill>
                <a:effectLst/>
                <a:uLnTx/>
                <a:uFillTx/>
                <a:latin typeface="+mn-lt"/>
                <a:ea typeface="+mn-ea"/>
                <a:cs typeface="Times New Roman" pitchFamily="18" charset="0"/>
                <a:sym typeface="Wingdings" pitchFamily="2" charset="2"/>
              </a:rPr>
              <a:t></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{City, Street, </a:t>
            </a: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HouseNumber</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{City, Street, </a:t>
            </a: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HouseNumber</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 {</a:t>
            </a: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sym typeface="Wingdings" pitchFamily="2" charset="2"/>
              </a:rPr>
              <a:t>HouseColor</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a:t>
            </a:r>
            <a:endPar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endParaRP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{City} </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 {</a:t>
            </a: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sym typeface="Wingdings" pitchFamily="2" charset="2"/>
              </a:rPr>
              <a:t>CityPopulation</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sym typeface="Wingdings" pitchFamily="2" charset="2"/>
              </a:rPr>
              <a:t>} </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CityPopulation</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does not belong to any key.</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CityPopulation</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is functionally dependent on the City which is a proper subset of  the key</a:t>
            </a:r>
            <a:r>
              <a:rPr kumimoji="0" lang="en-US" sz="18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 </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endParaRPr kumimoji="0" lang="en-US" sz="18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endParaRPr>
          </a:p>
          <a:p>
            <a:pPr marL="609600" marR="0" lvl="0" indent="-609600" algn="just" defTabSz="914400" rtl="0" eaLnBrk="1" fontAlgn="auto" latinLnBrk="0" hangingPunct="1">
              <a:lnSpc>
                <a:spcPct val="90000"/>
              </a:lnSpc>
              <a:spcBef>
                <a:spcPct val="20000"/>
              </a:spcBef>
              <a:spcAft>
                <a:spcPts val="0"/>
              </a:spcAft>
              <a:buClrTx/>
              <a:buSzTx/>
              <a:buFontTx/>
              <a:buNone/>
              <a:tabLst/>
              <a:defRPr/>
            </a:pPr>
            <a:r>
              <a:rPr kumimoji="0" lang="en-US" sz="20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Example 3 (Not 2NF) </a:t>
            </a:r>
          </a:p>
          <a:p>
            <a:pPr marL="609600" marR="0" lvl="0" indent="-609600" algn="just" defTabSz="914400" rtl="0" eaLnBrk="1" fontAlgn="auto" latinLnBrk="0" hangingPunct="1">
              <a:lnSpc>
                <a:spcPct val="90000"/>
              </a:lnSpc>
              <a:spcBef>
                <a:spcPct val="2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{studio, movie, budget,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studio_city</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Key </a:t>
            </a:r>
            <a:r>
              <a:rPr kumimoji="0" lang="en-US" sz="16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{studio, movie}</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{studio, movie} </a:t>
            </a:r>
            <a:r>
              <a:rPr kumimoji="0" lang="en-US" sz="16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{budget}</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{studio} </a:t>
            </a:r>
            <a:r>
              <a:rPr kumimoji="0" lang="en-US" sz="16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studio_city</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mn-ea"/>
                <a:cs typeface="Times New Roman" pitchFamily="18" charset="0"/>
              </a:rPr>
              <a:t>studio_city</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rPr>
              <a:t> is not a part of a key</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r>
              <a:rPr kumimoji="0" lang="en-US" sz="16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studio_city</a:t>
            </a:r>
            <a:r>
              <a:rPr kumimoji="0" lang="en-US" sz="16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functionally depends on studio which is a proper subset of the key</a:t>
            </a:r>
          </a:p>
          <a:p>
            <a:pPr marL="1100138" marR="0" lvl="1" indent="-533400" algn="just" defTabSz="914400" rtl="0" eaLnBrk="1" fontAlgn="auto" latinLnBrk="0" hangingPunct="1">
              <a:lnSpc>
                <a:spcPct val="90000"/>
              </a:lnSpc>
              <a:spcBef>
                <a:spcPct val="20000"/>
              </a:spcBef>
              <a:spcAft>
                <a:spcPts val="0"/>
              </a:spcAft>
              <a:buClrTx/>
              <a:buSzTx/>
              <a:buFontTx/>
              <a:buAutoNum type="arabicPeriod"/>
              <a:tabLst/>
              <a:defRPr/>
            </a:pPr>
            <a:endParaRPr kumimoji="0" lang="en-US" sz="1600" b="1" i="0" u="none" strike="noStrike" kern="1200" cap="none" spc="0" normalizeH="0" baseline="0" noProof="0" dirty="0">
              <a:ln>
                <a:noFill/>
              </a:ln>
              <a:solidFill>
                <a:schemeClr val="tx1"/>
              </a:solidFill>
              <a:effectLst/>
              <a:uLnTx/>
              <a:uFillTx/>
              <a:latin typeface="Arial Unicode MS" pitchFamily="34" charset="-128"/>
              <a:ea typeface="Arial Unicode MS" pitchFamily="34" charset="-128"/>
              <a:cs typeface="Arial Unicode MS" pitchFamily="34" charset="-128"/>
            </a:endParaRPr>
          </a:p>
        </p:txBody>
      </p:sp>
      <p:sp>
        <p:nvSpPr>
          <p:cNvPr id="4" name="Rectangle 3"/>
          <p:cNvSpPr>
            <a:spLocks noChangeArrowheads="1"/>
          </p:cNvSpPr>
          <p:nvPr/>
        </p:nvSpPr>
        <p:spPr bwMode="auto">
          <a:xfrm>
            <a:off x="685800" y="228600"/>
            <a:ext cx="7772400" cy="1143000"/>
          </a:xfrm>
          <a:prstGeom prst="rect">
            <a:avLst/>
          </a:prstGeom>
          <a:noFill/>
          <a:ln w="9525">
            <a:noFill/>
            <a:miter lim="800000"/>
            <a:headEnd/>
            <a:tailEnd/>
          </a:ln>
          <a:effectLst/>
        </p:spPr>
        <p:txBody>
          <a:bodyPr anchor="ctr"/>
          <a:lstStyle/>
          <a:p>
            <a:pPr algn="ctr">
              <a:spcBef>
                <a:spcPct val="0"/>
              </a:spcBef>
            </a:pPr>
            <a:r>
              <a:rPr lang="en-US" sz="4000" dirty="0">
                <a:solidFill>
                  <a:srgbClr val="CC0000"/>
                </a:solidFill>
                <a:latin typeface="Arial-BoldMT"/>
              </a:rPr>
              <a:t>2NF </a:t>
            </a:r>
            <a:r>
              <a:rPr lang="en-US" sz="4000" dirty="0" smtClean="0">
                <a:solidFill>
                  <a:srgbClr val="CC0000"/>
                </a:solidFill>
                <a:latin typeface="Arial-BoldMT"/>
              </a:rPr>
              <a:t>Condition Check Contd..</a:t>
            </a:r>
            <a:endParaRPr lang="en-US" sz="4000" dirty="0">
              <a:solidFill>
                <a:srgbClr val="CC0000"/>
              </a:solidFill>
              <a:latin typeface="Arial-BoldM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txBox="1">
            <a:spLocks noChangeArrowheads="1"/>
          </p:cNvSpPr>
          <p:nvPr/>
        </p:nvSpPr>
        <p:spPr>
          <a:xfrm>
            <a:off x="304800" y="2133600"/>
            <a:ext cx="8001000" cy="2667000"/>
          </a:xfrm>
          <a:prstGeom prst="rect">
            <a:avLst/>
          </a:prstGeom>
        </p:spPr>
        <p:txBody>
          <a:bodyPr/>
          <a:lstStyle/>
          <a:p>
            <a:pPr marL="609600" marR="0" lvl="0" indent="-609600" algn="l" defTabSz="9144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Example 1 (Convert to 2NF) </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Old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Title,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PubId</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Price,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AuAddress</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New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Title,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PubId</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Price}</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New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AuId</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AuAddress</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endParaRPr kumimoji="0" lang="en-US" sz="1800" b="1" i="0" u="none" strike="noStrike" kern="1200" cap="none" spc="0" normalizeH="0" baseline="0" noProof="0" dirty="0">
              <a:ln>
                <a:noFill/>
              </a:ln>
              <a:solidFill>
                <a:schemeClr val="tx1"/>
              </a:solidFill>
              <a:effectLst/>
              <a:uLnTx/>
              <a:uFillTx/>
              <a:latin typeface="Arial Unicode MS" pitchFamily="34" charset="-128"/>
              <a:ea typeface="+mn-ea"/>
              <a:cs typeface="Times New Roman" pitchFamily="18" charset="0"/>
            </a:endParaRPr>
          </a:p>
        </p:txBody>
      </p:sp>
      <p:sp>
        <p:nvSpPr>
          <p:cNvPr id="4"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3600" dirty="0">
                <a:solidFill>
                  <a:srgbClr val="CC0000"/>
                </a:solidFill>
                <a:latin typeface="Arial-BoldMT"/>
              </a:rPr>
              <a:t>2NF </a:t>
            </a:r>
            <a:r>
              <a:rPr lang="en-US" sz="3600" dirty="0" smtClean="0">
                <a:solidFill>
                  <a:srgbClr val="CC0000"/>
                </a:solidFill>
                <a:latin typeface="Arial-BoldMT"/>
              </a:rPr>
              <a:t>– Decomposition For </a:t>
            </a:r>
            <a:r>
              <a:rPr lang="en-US" sz="3600" dirty="0" err="1" smtClean="0">
                <a:solidFill>
                  <a:srgbClr val="CC0000"/>
                </a:solidFill>
                <a:latin typeface="Arial-BoldMT"/>
              </a:rPr>
              <a:t>Prev</a:t>
            </a:r>
            <a:r>
              <a:rPr lang="en-US" sz="3600" dirty="0" smtClean="0">
                <a:solidFill>
                  <a:srgbClr val="CC0000"/>
                </a:solidFill>
                <a:latin typeface="Arial-BoldMT"/>
              </a:rPr>
              <a:t> Examples</a:t>
            </a:r>
            <a:endParaRPr lang="en-US" sz="3600" dirty="0">
              <a:solidFill>
                <a:srgbClr val="CC0000"/>
              </a:solidFill>
              <a:latin typeface="Arial-BoldM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sp>
        <p:nvSpPr>
          <p:cNvPr id="3" name="Rectangle 2"/>
          <p:cNvSpPr txBox="1">
            <a:spLocks noChangeArrowheads="1"/>
          </p:cNvSpPr>
          <p:nvPr/>
        </p:nvSpPr>
        <p:spPr>
          <a:xfrm>
            <a:off x="304800" y="1143000"/>
            <a:ext cx="8610600" cy="5181600"/>
          </a:xfrm>
          <a:prstGeom prst="rect">
            <a:avLst/>
          </a:prstGeom>
        </p:spPr>
        <p:txBody>
          <a:bodyPr/>
          <a:lstStyle/>
          <a:p>
            <a:pPr marL="609600" marR="0" lvl="0" indent="-609600" algn="l" defTabSz="9144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Example 2 (Convert to  2NF) </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Old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Studio</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Movie</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Budget,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StudioCity</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New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Movie</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Studio</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Budget}</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New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Studio</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City}</a:t>
            </a:r>
          </a:p>
          <a:p>
            <a:pPr marL="1100138" marR="0" lvl="1" indent="-53340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endParaRPr>
          </a:p>
          <a:p>
            <a:pPr marL="609600" marR="0" lvl="0" indent="-609600" algn="l" defTabSz="914400" rtl="0" eaLnBrk="1" fontAlgn="auto" latinLnBrk="0" hangingPunct="1">
              <a:lnSpc>
                <a:spcPct val="100000"/>
              </a:lnSpc>
              <a:spcBef>
                <a:spcPct val="50000"/>
              </a:spcBef>
              <a:spcAft>
                <a:spcPts val="0"/>
              </a:spcAft>
              <a:buClrTx/>
              <a:buSzTx/>
              <a:buFontTx/>
              <a:buNone/>
              <a:tabLst/>
              <a:defRPr/>
            </a:pPr>
            <a:r>
              <a:rPr kumimoji="0" lang="en-US" sz="2000" b="1" i="0" u="none" strike="noStrike" kern="1200" cap="none" spc="0" normalizeH="0" baseline="0" noProof="0" dirty="0" smtClean="0">
                <a:ln>
                  <a:noFill/>
                </a:ln>
                <a:solidFill>
                  <a:srgbClr val="CC0000"/>
                </a:solidFill>
                <a:effectLst/>
                <a:uLnTx/>
                <a:uFillTx/>
                <a:latin typeface="Arial Unicode MS" pitchFamily="34" charset="-128"/>
                <a:ea typeface="+mn-ea"/>
                <a:cs typeface="Times New Roman" pitchFamily="18" charset="0"/>
              </a:rPr>
              <a:t>Example 3 (Convert to  2NF) </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Old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City</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Street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HouseNumber</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HouseColor</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CityPopulation</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New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City</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Street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HouseNumber</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HouseColor</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p>
          <a:p>
            <a:pPr marL="1100138" marR="0" lvl="1" indent="-533400" algn="l" defTabSz="914400" rtl="0" eaLnBrk="1" fontAlgn="auto" latinLnBrk="0" hangingPunct="1">
              <a:lnSpc>
                <a:spcPct val="100000"/>
              </a:lnSpc>
              <a:spcBef>
                <a:spcPct val="50000"/>
              </a:spcBef>
              <a:spcAft>
                <a:spcPts val="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New Scheme </a:t>
            </a:r>
            <a:r>
              <a:rPr kumimoji="0" lang="en-US" sz="1800" b="1" i="0" u="none" strike="noStrike" kern="1200" cap="none" spc="0" normalizeH="0" baseline="0" noProof="0" dirty="0" smtClean="0">
                <a:ln>
                  <a:noFill/>
                </a:ln>
                <a:solidFill>
                  <a:schemeClr val="tx1"/>
                </a:solidFill>
                <a:effectLst/>
                <a:uLnTx/>
                <a:uFillTx/>
                <a:latin typeface="+mn-lt"/>
                <a:ea typeface="Arial Unicode MS" pitchFamily="34" charset="-128"/>
                <a:cs typeface="Arial Unicode MS" pitchFamily="34" charset="-128"/>
                <a:sym typeface="Wingdings" pitchFamily="2" charset="2"/>
              </a:rPr>
              <a:t></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sng"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City</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 </a:t>
            </a:r>
            <a:r>
              <a:rPr kumimoji="0" lang="en-US" sz="1800" b="1" i="0" u="none" strike="noStrike" kern="1200" cap="none" spc="0" normalizeH="0" baseline="0" noProof="0" dirty="0" err="1" smtClean="0">
                <a:ln>
                  <a:noFill/>
                </a:ln>
                <a:solidFill>
                  <a:schemeClr val="tx1"/>
                </a:solidFill>
                <a:effectLst/>
                <a:uLnTx/>
                <a:uFillTx/>
                <a:latin typeface="Arial Unicode MS" pitchFamily="34" charset="-128"/>
                <a:ea typeface="Arial Unicode MS" pitchFamily="34" charset="-128"/>
                <a:cs typeface="Arial Unicode MS" pitchFamily="34" charset="-128"/>
              </a:rPr>
              <a:t>CityPopulation</a:t>
            </a:r>
            <a:r>
              <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Arial Unicode MS" pitchFamily="34" charset="-128"/>
                <a:cs typeface="Arial Unicode MS" pitchFamily="34" charset="-128"/>
              </a:rPr>
              <a:t>}</a:t>
            </a:r>
            <a:endParaRPr kumimoji="0" lang="en-US" sz="1800" b="1" i="0" u="none" strike="noStrike" kern="1200" cap="none" spc="0" normalizeH="0" baseline="0" noProof="0" dirty="0" smtClean="0">
              <a:ln>
                <a:noFill/>
              </a:ln>
              <a:solidFill>
                <a:schemeClr val="tx1"/>
              </a:solidFill>
              <a:effectLst/>
              <a:uLnTx/>
              <a:uFillTx/>
              <a:latin typeface="Arial Unicode MS" pitchFamily="34" charset="-128"/>
              <a:ea typeface="+mn-ea"/>
              <a:cs typeface="Times New Roman" pitchFamily="18" charset="0"/>
            </a:endParaRPr>
          </a:p>
          <a:p>
            <a:pPr marL="1100138" marR="0" lvl="1" indent="-533400" algn="l" defTabSz="914400" rtl="0" eaLnBrk="1" fontAlgn="auto" latinLnBrk="0" hangingPunct="1">
              <a:lnSpc>
                <a:spcPct val="100000"/>
              </a:lnSpc>
              <a:spcBef>
                <a:spcPct val="50000"/>
              </a:spcBef>
              <a:spcAft>
                <a:spcPts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Arial Unicode MS" pitchFamily="34" charset="-128"/>
              <a:ea typeface="+mn-ea"/>
              <a:cs typeface="Times New Roman" pitchFamily="18" charset="0"/>
            </a:endParaRPr>
          </a:p>
        </p:txBody>
      </p:sp>
      <p:sp>
        <p:nvSpPr>
          <p:cNvPr id="4"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2NF - Decomposition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319088" y="2176463"/>
            <a:ext cx="8578850" cy="1201737"/>
          </a:xfrm>
          <a:prstGeom prst="rect">
            <a:avLst/>
          </a:prstGeom>
          <a:noFill/>
          <a:ln w="9525">
            <a:noFill/>
            <a:miter lim="800000"/>
            <a:headEnd/>
            <a:tailEnd/>
          </a:ln>
        </p:spPr>
        <p:txBody>
          <a:bodyPr>
            <a:spAutoFit/>
          </a:bodyPr>
          <a:lstStyle/>
          <a:p>
            <a:pPr algn="ctr"/>
            <a:r>
              <a:rPr lang="en-US" sz="3600"/>
              <a:t>What is the crux of the second normal form then?</a:t>
            </a:r>
            <a:endParaRPr lang="en-US"/>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77825" y="217488"/>
            <a:ext cx="8489950" cy="3832225"/>
          </a:xfrm>
          <a:prstGeom prst="rect">
            <a:avLst/>
          </a:prstGeom>
          <a:noFill/>
          <a:ln w="9525">
            <a:noFill/>
            <a:miter lim="800000"/>
            <a:headEnd/>
            <a:tailEnd/>
          </a:ln>
        </p:spPr>
        <p:txBody>
          <a:bodyPr>
            <a:spAutoFit/>
          </a:bodyPr>
          <a:lstStyle/>
          <a:p>
            <a:r>
              <a:rPr lang="en-US" b="1"/>
              <a:t>Anomalies</a:t>
            </a:r>
          </a:p>
          <a:p>
            <a:r>
              <a:rPr lang="en-US"/>
              <a:t>Anomalies are inconvenient or error-prone situation arising when we process the tables. There are three types of anomalies:</a:t>
            </a:r>
          </a:p>
          <a:p>
            <a:endParaRPr lang="en-US"/>
          </a:p>
          <a:p>
            <a:pPr>
              <a:lnSpc>
                <a:spcPct val="150000"/>
              </a:lnSpc>
            </a:pPr>
            <a:r>
              <a:rPr lang="en-US" b="1"/>
              <a:t>Update Anomalies</a:t>
            </a:r>
          </a:p>
          <a:p>
            <a:pPr>
              <a:lnSpc>
                <a:spcPct val="150000"/>
              </a:lnSpc>
            </a:pPr>
            <a:r>
              <a:rPr lang="en-US" b="1"/>
              <a:t>Delete Anomalies</a:t>
            </a:r>
          </a:p>
          <a:p>
            <a:pPr>
              <a:lnSpc>
                <a:spcPct val="150000"/>
              </a:lnSpc>
            </a:pPr>
            <a:r>
              <a:rPr lang="en-US" b="1"/>
              <a:t>Insert Anomalies</a:t>
            </a:r>
          </a:p>
          <a:p>
            <a:endParaRPr lang="en-US"/>
          </a:p>
          <a:p>
            <a:r>
              <a:rPr lang="en-US" b="1"/>
              <a:t>Update Anomalies</a:t>
            </a:r>
          </a:p>
          <a:p>
            <a:r>
              <a:rPr lang="en-US"/>
              <a:t>An </a:t>
            </a:r>
            <a:r>
              <a:rPr lang="en-US" b="1"/>
              <a:t>Update Anomaly</a:t>
            </a:r>
            <a:r>
              <a:rPr lang="en-US"/>
              <a:t> exists when one or more instances of duplicated data is updated, but not all. For example, consider Jones is changing address &amp; you need to update all instances of Jones's address.</a:t>
            </a:r>
          </a:p>
        </p:txBody>
      </p:sp>
      <p:pic>
        <p:nvPicPr>
          <p:cNvPr id="46083" name="Picture 2" descr="C:\Documents and Settings\partha.banerjee\Desktop\untitled.JPG"/>
          <p:cNvPicPr>
            <a:picLocks noChangeAspect="1" noChangeArrowheads="1"/>
          </p:cNvPicPr>
          <p:nvPr/>
        </p:nvPicPr>
        <p:blipFill>
          <a:blip r:embed="rId2" cstate="print"/>
          <a:srcRect/>
          <a:stretch>
            <a:fillRect/>
          </a:stretch>
        </p:blipFill>
        <p:spPr bwMode="auto">
          <a:xfrm>
            <a:off x="347663" y="4092575"/>
            <a:ext cx="8550275" cy="22796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304800" y="0"/>
            <a:ext cx="8432800" cy="3140075"/>
          </a:xfrm>
          <a:prstGeom prst="rect">
            <a:avLst/>
          </a:prstGeom>
          <a:noFill/>
          <a:ln w="9525">
            <a:noFill/>
            <a:miter lim="800000"/>
            <a:headEnd/>
            <a:tailEnd/>
          </a:ln>
        </p:spPr>
        <p:txBody>
          <a:bodyPr>
            <a:spAutoFit/>
          </a:bodyPr>
          <a:lstStyle/>
          <a:p>
            <a:endParaRPr lang="en-US" b="1"/>
          </a:p>
          <a:p>
            <a:endParaRPr lang="en-US" b="1"/>
          </a:p>
          <a:p>
            <a:endParaRPr lang="en-US" b="1"/>
          </a:p>
          <a:p>
            <a:r>
              <a:rPr lang="en-US" b="1"/>
              <a:t>Delete Anomalies</a:t>
            </a:r>
          </a:p>
          <a:p>
            <a:endParaRPr lang="en-US"/>
          </a:p>
          <a:p>
            <a:r>
              <a:rPr lang="en-US"/>
              <a:t>A </a:t>
            </a:r>
            <a:r>
              <a:rPr lang="en-US" b="1"/>
              <a:t>Delete Anomaly</a:t>
            </a:r>
            <a:r>
              <a:rPr lang="en-US"/>
              <a:t> exists when certain attributes are lost because of the deletion of other attributes. For example, consider what happens if Student S30 is the last student to leave the course - All information about the course is lost. (Which course? How does the leaving of Jones, Smith and Richards differ?)</a:t>
            </a:r>
          </a:p>
          <a:p>
            <a:endParaRPr lang="en-US"/>
          </a:p>
          <a:p>
            <a:endParaRPr lang="en-US"/>
          </a:p>
        </p:txBody>
      </p:sp>
      <p:pic>
        <p:nvPicPr>
          <p:cNvPr id="47107" name="Picture 2" descr="C:\Documents and Settings\partha.banerjee\Desktop\untitled.JPG"/>
          <p:cNvPicPr>
            <a:picLocks noChangeAspect="1" noChangeArrowheads="1"/>
          </p:cNvPicPr>
          <p:nvPr/>
        </p:nvPicPr>
        <p:blipFill>
          <a:blip r:embed="rId2" cstate="print"/>
          <a:srcRect/>
          <a:stretch>
            <a:fillRect/>
          </a:stretch>
        </p:blipFill>
        <p:spPr bwMode="auto">
          <a:xfrm>
            <a:off x="407988" y="2757488"/>
            <a:ext cx="8270875" cy="3208337"/>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143000" y="990600"/>
            <a:ext cx="6915150" cy="2943225"/>
          </a:xfrm>
          <a:prstGeom prst="rect">
            <a:avLst/>
          </a:prstGeom>
          <a:noFill/>
          <a:ln w="9525">
            <a:noFill/>
            <a:miter lim="800000"/>
            <a:headEnd/>
            <a:tailEnd/>
          </a:ln>
        </p:spPr>
      </p:pic>
      <p:sp>
        <p:nvSpPr>
          <p:cNvPr id="4" name="Rectangle 3074"/>
          <p:cNvSpPr txBox="1">
            <a:spLocks noChangeArrowheads="1"/>
          </p:cNvSpPr>
          <p:nvPr/>
        </p:nvSpPr>
        <p:spPr>
          <a:xfrm>
            <a:off x="914400" y="3962400"/>
            <a:ext cx="1371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dirty="0" smtClean="0"/>
              <a:t>Eliminating Repeating Groups</a:t>
            </a:r>
          </a:p>
        </p:txBody>
      </p:sp>
      <p:sp>
        <p:nvSpPr>
          <p:cNvPr id="5" name="Rectangle 4"/>
          <p:cNvSpPr/>
          <p:nvPr/>
        </p:nvSpPr>
        <p:spPr>
          <a:xfrm>
            <a:off x="2438400" y="3962400"/>
            <a:ext cx="1676400" cy="1477328"/>
          </a:xfrm>
          <a:prstGeom prst="rect">
            <a:avLst/>
          </a:prstGeom>
        </p:spPr>
        <p:txBody>
          <a:bodyPr wrap="square">
            <a:spAutoFit/>
          </a:bodyPr>
          <a:lstStyle/>
          <a:p>
            <a:r>
              <a:rPr lang="en-US" dirty="0" smtClean="0"/>
              <a:t>Non Key attribute fully Functionally dependent on the PK</a:t>
            </a:r>
            <a:endParaRPr lang="en-US" dirty="0"/>
          </a:p>
        </p:txBody>
      </p:sp>
      <p:sp>
        <p:nvSpPr>
          <p:cNvPr id="6" name="Rectangle 5"/>
          <p:cNvSpPr/>
          <p:nvPr/>
        </p:nvSpPr>
        <p:spPr>
          <a:xfrm>
            <a:off x="3962400" y="4038600"/>
            <a:ext cx="1676400" cy="1200329"/>
          </a:xfrm>
          <a:prstGeom prst="rect">
            <a:avLst/>
          </a:prstGeom>
        </p:spPr>
        <p:txBody>
          <a:bodyPr wrap="square">
            <a:spAutoFit/>
          </a:bodyPr>
          <a:lstStyle/>
          <a:p>
            <a:r>
              <a:rPr lang="en-US" dirty="0" smtClean="0"/>
              <a:t>Eliminate Transitive Dependency on the PK</a:t>
            </a:r>
            <a:endParaRPr lang="en-US" dirty="0"/>
          </a:p>
        </p:txBody>
      </p:sp>
      <p:sp>
        <p:nvSpPr>
          <p:cNvPr id="7" name="Rectangle 6"/>
          <p:cNvSpPr/>
          <p:nvPr/>
        </p:nvSpPr>
        <p:spPr>
          <a:xfrm>
            <a:off x="5486400" y="4038600"/>
            <a:ext cx="1447800" cy="923330"/>
          </a:xfrm>
          <a:prstGeom prst="rect">
            <a:avLst/>
          </a:prstGeom>
        </p:spPr>
        <p:txBody>
          <a:bodyPr wrap="square">
            <a:spAutoFit/>
          </a:bodyPr>
          <a:lstStyle/>
          <a:p>
            <a:r>
              <a:rPr lang="en-US" dirty="0" smtClean="0"/>
              <a:t>Remove Multi valued Dependency</a:t>
            </a:r>
            <a:endParaRPr lang="en-US" dirty="0"/>
          </a:p>
        </p:txBody>
      </p:sp>
      <p:sp>
        <p:nvSpPr>
          <p:cNvPr id="8" name="Rectangle 7"/>
          <p:cNvSpPr/>
          <p:nvPr/>
        </p:nvSpPr>
        <p:spPr>
          <a:xfrm>
            <a:off x="6858000" y="4038600"/>
            <a:ext cx="1447800" cy="923330"/>
          </a:xfrm>
          <a:prstGeom prst="rect">
            <a:avLst/>
          </a:prstGeom>
        </p:spPr>
        <p:txBody>
          <a:bodyPr wrap="square">
            <a:spAutoFit/>
          </a:bodyPr>
          <a:lstStyle/>
          <a:p>
            <a:r>
              <a:rPr lang="en-US" dirty="0" smtClean="0"/>
              <a:t>Projection Join Dependency</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377825" y="217489"/>
            <a:ext cx="8258175" cy="3139321"/>
          </a:xfrm>
          <a:prstGeom prst="rect">
            <a:avLst/>
          </a:prstGeom>
          <a:noFill/>
          <a:ln w="9525">
            <a:noFill/>
            <a:miter lim="800000"/>
            <a:headEnd/>
            <a:tailEnd/>
          </a:ln>
        </p:spPr>
        <p:txBody>
          <a:bodyPr wrap="square">
            <a:spAutoFit/>
          </a:bodyPr>
          <a:lstStyle/>
          <a:p>
            <a:endParaRPr lang="en-US" b="1" dirty="0"/>
          </a:p>
          <a:p>
            <a:r>
              <a:rPr lang="en-US" b="1" dirty="0"/>
              <a:t>Insert Anomalies</a:t>
            </a:r>
          </a:p>
          <a:p>
            <a:endParaRPr lang="en-US" dirty="0"/>
          </a:p>
          <a:p>
            <a:pPr algn="just">
              <a:lnSpc>
                <a:spcPct val="150000"/>
              </a:lnSpc>
            </a:pPr>
            <a:r>
              <a:rPr lang="en-US" dirty="0"/>
              <a:t>An </a:t>
            </a:r>
            <a:r>
              <a:rPr lang="en-US" b="1" dirty="0"/>
              <a:t>Insert Anomaly</a:t>
            </a:r>
            <a:r>
              <a:rPr lang="en-US" dirty="0"/>
              <a:t> occurs when certain attributes cannot be inserted into the database without the presence of other attributes. For example this is the converse of delete </a:t>
            </a:r>
            <a:r>
              <a:rPr lang="en-US" dirty="0" smtClean="0"/>
              <a:t>anomaly: We </a:t>
            </a:r>
            <a:r>
              <a:rPr lang="en-US" dirty="0"/>
              <a:t>can't add a new course unless we have at least one student enrolled on the course.</a:t>
            </a:r>
          </a:p>
          <a:p>
            <a:endParaRPr lang="en-US" dirty="0"/>
          </a:p>
          <a:p>
            <a:endParaRPr lang="en-US" dirty="0"/>
          </a:p>
        </p:txBody>
      </p:sp>
      <p:pic>
        <p:nvPicPr>
          <p:cNvPr id="48131" name="Picture 2" descr="C:\Documents and Settings\partha.banerjee\Desktop\untitled.JPG"/>
          <p:cNvPicPr>
            <a:picLocks noChangeAspect="1" noChangeArrowheads="1"/>
          </p:cNvPicPr>
          <p:nvPr/>
        </p:nvPicPr>
        <p:blipFill>
          <a:blip r:embed="rId2" cstate="print"/>
          <a:srcRect/>
          <a:stretch>
            <a:fillRect/>
          </a:stretch>
        </p:blipFill>
        <p:spPr bwMode="auto">
          <a:xfrm>
            <a:off x="434975" y="3076575"/>
            <a:ext cx="8142288" cy="27876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dirty="0" smtClean="0"/>
              <a:t>BANERJEE; Dept of CSE; partha.banerjee@juet.ac.in</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363538" y="739775"/>
            <a:ext cx="8577262" cy="3694113"/>
          </a:xfrm>
          <a:prstGeom prst="rect">
            <a:avLst/>
          </a:prstGeom>
          <a:noFill/>
          <a:ln w="9525">
            <a:noFill/>
            <a:miter lim="800000"/>
            <a:headEnd/>
            <a:tailEnd/>
          </a:ln>
        </p:spPr>
        <p:txBody>
          <a:bodyPr>
            <a:spAutoFit/>
          </a:bodyPr>
          <a:lstStyle/>
          <a:p>
            <a:r>
              <a:rPr lang="en-US" b="1" dirty="0"/>
              <a:t>3rd Normal Form Definition</a:t>
            </a:r>
          </a:p>
          <a:p>
            <a:endParaRPr lang="en-US" dirty="0"/>
          </a:p>
          <a:p>
            <a:r>
              <a:rPr lang="en-US" dirty="0"/>
              <a:t>A database is in third normal form if it satisfies the following conditions:</a:t>
            </a:r>
          </a:p>
          <a:p>
            <a:r>
              <a:rPr lang="en-US" dirty="0"/>
              <a:t>It is in second normal form</a:t>
            </a:r>
          </a:p>
          <a:p>
            <a:r>
              <a:rPr lang="en-US" dirty="0"/>
              <a:t>There is no transitive functional </a:t>
            </a:r>
            <a:r>
              <a:rPr lang="en-US" dirty="0" smtClean="0"/>
              <a:t>dependency for non prime attribute.</a:t>
            </a:r>
            <a:endParaRPr lang="en-US" dirty="0"/>
          </a:p>
          <a:p>
            <a:endParaRPr lang="en-US" dirty="0"/>
          </a:p>
          <a:p>
            <a:r>
              <a:rPr lang="en-US" dirty="0"/>
              <a:t>By transitive functional dependency, we mean we have the following relationships in the table: A is functionally dependent on B, and B is functionally dependent on C. In this case, C is transitively dependent on A via B.</a:t>
            </a:r>
          </a:p>
          <a:p>
            <a:endParaRPr lang="en-US" dirty="0"/>
          </a:p>
          <a:p>
            <a:r>
              <a:rPr lang="en-US" b="1" dirty="0"/>
              <a:t>3rd Normal Form Example</a:t>
            </a:r>
          </a:p>
          <a:p>
            <a:r>
              <a:rPr lang="en-US" dirty="0"/>
              <a:t>Consider the following example:</a:t>
            </a:r>
          </a:p>
          <a:p>
            <a:endParaRPr lang="en-US" dirty="0"/>
          </a:p>
        </p:txBody>
      </p:sp>
      <p:pic>
        <p:nvPicPr>
          <p:cNvPr id="49155" name="Picture 2" descr="C:\Documents and Settings\partha.banerjee\Desktop\untitled.JPG"/>
          <p:cNvPicPr>
            <a:picLocks noChangeAspect="1" noChangeArrowheads="1"/>
          </p:cNvPicPr>
          <p:nvPr/>
        </p:nvPicPr>
        <p:blipFill>
          <a:blip r:embed="rId2" cstate="print"/>
          <a:srcRect/>
          <a:stretch>
            <a:fillRect/>
          </a:stretch>
        </p:blipFill>
        <p:spPr bwMode="auto">
          <a:xfrm>
            <a:off x="639763" y="4289425"/>
            <a:ext cx="7270750" cy="2271713"/>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319088" y="798513"/>
            <a:ext cx="8607425" cy="5632450"/>
          </a:xfrm>
          <a:prstGeom prst="rect">
            <a:avLst/>
          </a:prstGeom>
          <a:noFill/>
          <a:ln w="9525">
            <a:noFill/>
            <a:miter lim="800000"/>
            <a:headEnd/>
            <a:tailEnd/>
          </a:ln>
        </p:spPr>
        <p:txBody>
          <a:bodyPr>
            <a:spAutoFit/>
          </a:bodyPr>
          <a:lstStyle/>
          <a:p>
            <a:r>
              <a:rPr lang="en-US"/>
              <a:t>In the table able, [Book ID] determines [Genre ID], and [Genre ID] determines [Genre Type]. Therefore, [Book ID] determines [Genre Type] via [Genre ID] and we have transitive functional dependency, and this structure does not satisfy third normal form.</a:t>
            </a:r>
          </a:p>
          <a:p>
            <a:endParaRPr lang="en-US"/>
          </a:p>
          <a:p>
            <a:r>
              <a:rPr lang="en-US"/>
              <a:t>To bring this table to third normal form, we split the table into two as follows:</a:t>
            </a:r>
          </a:p>
          <a:p>
            <a:endParaRPr lang="en-US"/>
          </a:p>
          <a:p>
            <a:endParaRPr lang="en-US"/>
          </a:p>
          <a:p>
            <a:endParaRPr lang="en-US"/>
          </a:p>
          <a:p>
            <a:endParaRPr lang="en-US"/>
          </a:p>
          <a:p>
            <a:endParaRPr lang="en-US"/>
          </a:p>
          <a:p>
            <a:endParaRPr lang="en-US"/>
          </a:p>
          <a:p>
            <a:endParaRPr lang="en-US"/>
          </a:p>
          <a:p>
            <a:endParaRPr lang="en-US"/>
          </a:p>
          <a:p>
            <a:endParaRPr lang="en-US"/>
          </a:p>
          <a:p>
            <a:r>
              <a:rPr lang="en-US"/>
              <a:t>Now all non-key attributes are fully functional dependent only on the primary key. In [TABLE_BOOK], both [Genre ID] and [Price] are only dependent on [Book ID]. In [TABLE_GENRE], [Genre Type] is only dependent on [Genre ID].</a:t>
            </a:r>
          </a:p>
          <a:p>
            <a:endParaRPr lang="en-US"/>
          </a:p>
          <a:p>
            <a:endParaRPr lang="en-US"/>
          </a:p>
        </p:txBody>
      </p:sp>
      <p:pic>
        <p:nvPicPr>
          <p:cNvPr id="50179" name="Picture 2" descr="C:\Documents and Settings\partha.banerjee\Desktop\untitled.JPG"/>
          <p:cNvPicPr>
            <a:picLocks noChangeAspect="1" noChangeArrowheads="1"/>
          </p:cNvPicPr>
          <p:nvPr/>
        </p:nvPicPr>
        <p:blipFill>
          <a:blip r:embed="rId2" cstate="print"/>
          <a:srcRect/>
          <a:stretch>
            <a:fillRect/>
          </a:stretch>
        </p:blipFill>
        <p:spPr bwMode="auto">
          <a:xfrm>
            <a:off x="2033588" y="2843213"/>
            <a:ext cx="5048250" cy="18097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BANERJEE; Dept of CSE; partha.banerjee@juet.ac.in</a:t>
            </a:r>
            <a:endParaRPr lang="en-US"/>
          </a:p>
        </p:txBody>
      </p:sp>
      <p:graphicFrame>
        <p:nvGraphicFramePr>
          <p:cNvPr id="5" name="Table 4"/>
          <p:cNvGraphicFramePr>
            <a:graphicFrameLocks noGrp="1"/>
          </p:cNvGraphicFramePr>
          <p:nvPr/>
        </p:nvGraphicFramePr>
        <p:xfrm>
          <a:off x="228600" y="533400"/>
          <a:ext cx="8382000" cy="2086258"/>
        </p:xfrm>
        <a:graphic>
          <a:graphicData uri="http://schemas.openxmlformats.org/drawingml/2006/table">
            <a:tbl>
              <a:tblPr/>
              <a:tblGrid>
                <a:gridCol w="1219200"/>
                <a:gridCol w="1371600"/>
                <a:gridCol w="1828800"/>
                <a:gridCol w="2133600"/>
                <a:gridCol w="1828800"/>
              </a:tblGrid>
              <a:tr h="644041">
                <a:tc>
                  <a:txBody>
                    <a:bodyPr/>
                    <a:lstStyle/>
                    <a:p>
                      <a:pPr fontAlgn="t"/>
                      <a:r>
                        <a:rPr lang="en-US" sz="1700" b="1" dirty="0"/>
                        <a:t>CAND_NO</a:t>
                      </a:r>
                      <a:endParaRPr lang="en-US" sz="1700" dirty="0"/>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b="1" dirty="0"/>
                        <a:t>CAND_NAME</a:t>
                      </a:r>
                      <a:endParaRPr lang="en-US" sz="1700" dirty="0"/>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b="1"/>
                        <a:t>CAND_STATE</a:t>
                      </a:r>
                      <a:endParaRPr lang="en-US" sz="1700"/>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b="1"/>
                        <a:t>CAND_COUNTRY</a:t>
                      </a:r>
                      <a:endParaRPr lang="en-US" sz="1700"/>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b="1"/>
                        <a:t>CAND_AGE</a:t>
                      </a:r>
                      <a:endParaRPr lang="en-US" sz="1700"/>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r>
              <a:tr h="644041">
                <a:tc>
                  <a:txBody>
                    <a:bodyPr/>
                    <a:lstStyle/>
                    <a:p>
                      <a:pPr fontAlgn="t"/>
                      <a:r>
                        <a:rPr lang="en-US" sz="1700"/>
                        <a:t>1</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TINA</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MAHARASHTRA</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INDIA</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18</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r>
              <a:tr h="392025">
                <a:tc>
                  <a:txBody>
                    <a:bodyPr/>
                    <a:lstStyle/>
                    <a:p>
                      <a:pPr fontAlgn="t"/>
                      <a:r>
                        <a:rPr lang="en-US" sz="1700"/>
                        <a:t>2</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ANJALI</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RAJASTHAN</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INDIA</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17</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r>
              <a:tr h="392025">
                <a:tc>
                  <a:txBody>
                    <a:bodyPr/>
                    <a:lstStyle/>
                    <a:p>
                      <a:pPr fontAlgn="t"/>
                      <a:r>
                        <a:rPr lang="en-US" sz="1700"/>
                        <a:t>3</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RAHUL</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RAJASTHAN</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a:t>INDIA</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700" dirty="0"/>
                        <a:t>19</a:t>
                      </a:r>
                    </a:p>
                  </a:txBody>
                  <a:tcPr marL="70004" marR="70004" marT="70004" marB="70004">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r>
            </a:tbl>
          </a:graphicData>
        </a:graphic>
      </p:graphicFrame>
      <p:sp>
        <p:nvSpPr>
          <p:cNvPr id="1026" name="Rectangle 2"/>
          <p:cNvSpPr>
            <a:spLocks noChangeArrowheads="1"/>
          </p:cNvSpPr>
          <p:nvPr/>
        </p:nvSpPr>
        <p:spPr bwMode="auto">
          <a:xfrm>
            <a:off x="76200" y="152400"/>
            <a:ext cx="4479816"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444444"/>
                </a:solidFill>
                <a:effectLst/>
                <a:latin typeface="Times New Roman" pitchFamily="18" charset="0"/>
                <a:cs typeface="Times New Roman" pitchFamily="18" charset="0"/>
              </a:rPr>
              <a:t>Ex 2 Look at the table given below for the relation CANDIDATE:</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2"/>
          <p:cNvSpPr>
            <a:spLocks noChangeArrowheads="1"/>
          </p:cNvSpPr>
          <p:nvPr/>
        </p:nvSpPr>
        <p:spPr bwMode="auto">
          <a:xfrm>
            <a:off x="228600" y="2819400"/>
            <a:ext cx="8735020" cy="375487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400" dirty="0" smtClean="0">
                <a:latin typeface="Times New Roman" pitchFamily="18" charset="0"/>
                <a:cs typeface="Times New Roman" pitchFamily="18" charset="0"/>
              </a:rPr>
              <a:t>In the relation CANDIDATE given above:</a:t>
            </a:r>
          </a:p>
          <a:p>
            <a:r>
              <a:rPr lang="en-US" sz="1400" dirty="0" smtClean="0">
                <a:latin typeface="Times New Roman" pitchFamily="18" charset="0"/>
                <a:cs typeface="Times New Roman" pitchFamily="18" charset="0"/>
              </a:rPr>
              <a:t>Functional dependency Set:</a:t>
            </a:r>
          </a:p>
          <a:p>
            <a:r>
              <a:rPr lang="en-US" sz="1400" dirty="0" smtClean="0">
                <a:latin typeface="Times New Roman" pitchFamily="18" charset="0"/>
                <a:cs typeface="Times New Roman" pitchFamily="18" charset="0"/>
              </a:rPr>
              <a:t>{CAND_NO -&gt; CAND_NAME, CAND_NO -&gt;CAND_STATE, CAND_STATE -&gt; CAND_CUNTRY,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CAND_NO </a:t>
            </a:r>
            <a:r>
              <a:rPr lang="en-US" sz="1400" dirty="0" smtClean="0">
                <a:latin typeface="Times New Roman" pitchFamily="18" charset="0"/>
                <a:cs typeface="Times New Roman" pitchFamily="18" charset="0"/>
              </a:rPr>
              <a:t>-&gt; CAND_AGE}</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So</a:t>
            </a:r>
            <a:r>
              <a:rPr lang="en-US" sz="1400" dirty="0" smtClean="0">
                <a:latin typeface="Times New Roman" pitchFamily="18" charset="0"/>
                <a:cs typeface="Times New Roman" pitchFamily="18" charset="0"/>
              </a:rPr>
              <a:t>, Candidate key here would be:</a:t>
            </a:r>
          </a:p>
          <a:p>
            <a:r>
              <a:rPr lang="en-US" sz="1400" dirty="0" smtClean="0">
                <a:latin typeface="Times New Roman" pitchFamily="18" charset="0"/>
                <a:cs typeface="Times New Roman" pitchFamily="18" charset="0"/>
              </a:rPr>
              <a:t>{CAND_NO</a:t>
            </a:r>
            <a:r>
              <a:rPr lang="en-US" sz="1400" dirty="0" smtClean="0">
                <a:latin typeface="Times New Roman" pitchFamily="18" charset="0"/>
                <a:cs typeface="Times New Roman" pitchFamily="18" charset="0"/>
              </a:rPr>
              <a:t>}</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For the relation given here in the table, CAND_NO -&gt; CAND_STATE and CAND_STATE -&gt; CAND_COUNTRY are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actually </a:t>
            </a:r>
            <a:r>
              <a:rPr lang="en-US" sz="1400" dirty="0" smtClean="0">
                <a:latin typeface="Times New Roman" pitchFamily="18" charset="0"/>
                <a:cs typeface="Times New Roman" pitchFamily="18" charset="0"/>
              </a:rPr>
              <a:t>true.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Thus</a:t>
            </a:r>
            <a:r>
              <a:rPr lang="en-US" sz="1400" dirty="0" smtClean="0">
                <a:latin typeface="Times New Roman" pitchFamily="18" charset="0"/>
                <a:cs typeface="Times New Roman" pitchFamily="18" charset="0"/>
              </a:rPr>
              <a:t>, CAND_COUNTRY depends transitively on CAND_NO.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This </a:t>
            </a:r>
            <a:r>
              <a:rPr lang="en-US" sz="1400" dirty="0" smtClean="0">
                <a:latin typeface="Times New Roman" pitchFamily="18" charset="0"/>
                <a:cs typeface="Times New Roman" pitchFamily="18" charset="0"/>
              </a:rPr>
              <a:t>transitive relation violates the rules of being in the 3NF. So, if we want to convert it into the third normal form,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then </a:t>
            </a:r>
            <a:r>
              <a:rPr lang="en-US" sz="1400" dirty="0" smtClean="0">
                <a:latin typeface="Times New Roman" pitchFamily="18" charset="0"/>
                <a:cs typeface="Times New Roman" pitchFamily="18" charset="0"/>
              </a:rPr>
              <a:t>we have to decompose the relation CANDIDATE (CAND_NO, CAND_NAME, CAND_STATE,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CAND_COUNTRY</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CAND_AGE</a:t>
            </a:r>
            <a:r>
              <a:rPr lang="en-US" sz="1400" dirty="0" smtClean="0">
                <a:latin typeface="Times New Roman" pitchFamily="18" charset="0"/>
                <a:cs typeface="Times New Roman" pitchFamily="18" charset="0"/>
              </a:rPr>
              <a:t>) as:</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CANDIDATE </a:t>
            </a:r>
            <a:r>
              <a:rPr lang="en-US" sz="1400" dirty="0" smtClean="0">
                <a:latin typeface="Times New Roman" pitchFamily="18" charset="0"/>
                <a:cs typeface="Times New Roman" pitchFamily="18" charset="0"/>
              </a:rPr>
              <a:t>(CAND_NO, CAND_NAME, CAND_STATE, </a:t>
            </a:r>
            <a:r>
              <a:rPr lang="en-US" sz="1400" dirty="0" smtClean="0">
                <a:latin typeface="Times New Roman" pitchFamily="18" charset="0"/>
                <a:cs typeface="Times New Roman" pitchFamily="18" charset="0"/>
              </a:rPr>
              <a:t>CAND_AGE</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STATE_COUNTRY (STATE, COUNTRY</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62950" cy="457200"/>
          </a:xfrm>
        </p:spPr>
        <p:txBody>
          <a:bodyPr>
            <a:normAutofit/>
          </a:bodyPr>
          <a:lstStyle/>
          <a:p>
            <a:pPr>
              <a:defRPr/>
            </a:pPr>
            <a:r>
              <a:rPr lang="en-US" sz="1600" b="0" dirty="0" smtClean="0">
                <a:solidFill>
                  <a:schemeClr val="tx1"/>
                </a:solidFill>
                <a:latin typeface="Times New Roman" pitchFamily="18" charset="0"/>
                <a:cs typeface="Times New Roman" pitchFamily="18" charset="0"/>
              </a:rPr>
              <a:t>Ex3:</a:t>
            </a:r>
            <a:endParaRPr lang="en-US" sz="1600" b="0" dirty="0">
              <a:solidFill>
                <a:schemeClr val="tx1"/>
              </a:solidFill>
              <a:latin typeface="+mn-lt"/>
            </a:endParaRPr>
          </a:p>
        </p:txBody>
      </p:sp>
      <p:sp>
        <p:nvSpPr>
          <p:cNvPr id="51203" name="Text Placeholder 2"/>
          <p:cNvSpPr>
            <a:spLocks noGrp="1"/>
          </p:cNvSpPr>
          <p:nvPr>
            <p:ph type="body" idx="1"/>
          </p:nvPr>
        </p:nvSpPr>
        <p:spPr>
          <a:xfrm>
            <a:off x="609600" y="228600"/>
            <a:ext cx="7772400" cy="374650"/>
          </a:xfrm>
        </p:spPr>
        <p:txBody>
          <a:bodyPr>
            <a:noAutofit/>
          </a:bodyPr>
          <a:lstStyle/>
          <a:p>
            <a:pPr algn="ctr"/>
            <a:r>
              <a:rPr lang="en-US" sz="2400" dirty="0" smtClean="0">
                <a:solidFill>
                  <a:schemeClr val="tx1"/>
                </a:solidFill>
                <a:latin typeface="Times New Roman" pitchFamily="18" charset="0"/>
                <a:cs typeface="Times New Roman" pitchFamily="18" charset="0"/>
              </a:rPr>
              <a:t>3NF Revisited</a:t>
            </a:r>
          </a:p>
        </p:txBody>
      </p:sp>
      <p:pic>
        <p:nvPicPr>
          <p:cNvPr id="51204" name="Picture 2" descr="C:\Documents and Settings\partha.banerjee\Desktop\1.JPG"/>
          <p:cNvPicPr>
            <a:picLocks noChangeAspect="1" noChangeArrowheads="1"/>
          </p:cNvPicPr>
          <p:nvPr/>
        </p:nvPicPr>
        <p:blipFill>
          <a:blip r:embed="rId2" cstate="print"/>
          <a:srcRect/>
          <a:stretch>
            <a:fillRect/>
          </a:stretch>
        </p:blipFill>
        <p:spPr bwMode="auto">
          <a:xfrm>
            <a:off x="228600" y="1066800"/>
            <a:ext cx="8827864" cy="51054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6250" y="1096963"/>
            <a:ext cx="8362950" cy="4621212"/>
          </a:xfrm>
        </p:spPr>
        <p:txBody>
          <a:bodyPr>
            <a:normAutofit fontScale="90000"/>
          </a:bodyPr>
          <a:lstStyle/>
          <a:p>
            <a:pPr>
              <a:lnSpc>
                <a:spcPct val="150000"/>
              </a:lnSpc>
              <a:defRPr/>
            </a:pPr>
            <a:r>
              <a:rPr lang="en-US" sz="1800" dirty="0" smtClean="0">
                <a:latin typeface="Times New Roman" pitchFamily="18" charset="0"/>
                <a:ea typeface="+mn-ea"/>
                <a:cs typeface="Times New Roman" pitchFamily="18" charset="0"/>
              </a:rPr>
              <a:t>Def: </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1. It should be in 3nf and</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2. for every non-trivial FD X → A, X is a super key.</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On the basis of this another def of 3nf is:</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
            </a:r>
            <a:br>
              <a:rPr lang="en-US" sz="1800" dirty="0" smtClean="0">
                <a:latin typeface="Times New Roman" pitchFamily="18" charset="0"/>
                <a:ea typeface="+mn-ea"/>
                <a:cs typeface="Times New Roman" pitchFamily="18" charset="0"/>
              </a:rPr>
            </a:br>
            <a:r>
              <a:rPr lang="en-US" sz="1800" dirty="0" smtClean="0">
                <a:latin typeface="Times New Roman" pitchFamily="18" charset="0"/>
                <a:ea typeface="+mn-ea"/>
                <a:cs typeface="Times New Roman" pitchFamily="18" charset="0"/>
              </a:rPr>
              <a:t> A relation is in 3NF if for every non-trivial FD X → A, X is a </a:t>
            </a:r>
            <a:r>
              <a:rPr lang="en-US" sz="1800" dirty="0" err="1" smtClean="0">
                <a:latin typeface="Times New Roman" pitchFamily="18" charset="0"/>
                <a:ea typeface="+mn-ea"/>
                <a:cs typeface="Times New Roman" pitchFamily="18" charset="0"/>
              </a:rPr>
              <a:t>superkey</a:t>
            </a:r>
            <a:r>
              <a:rPr lang="en-US" sz="1800" dirty="0" smtClean="0">
                <a:latin typeface="Times New Roman" pitchFamily="18" charset="0"/>
                <a:ea typeface="+mn-ea"/>
                <a:cs typeface="Times New Roman" pitchFamily="18" charset="0"/>
              </a:rPr>
              <a:t> or A is part of some key </a:t>
            </a:r>
            <a:r>
              <a:rPr lang="en-US" sz="1600" b="0" dirty="0" smtClean="0">
                <a:solidFill>
                  <a:schemeClr val="tx1"/>
                </a:solidFill>
                <a:latin typeface="+mn-lt"/>
              </a:rPr>
              <a:t/>
            </a:r>
            <a:br>
              <a:rPr lang="en-US" sz="1600" b="0" dirty="0" smtClean="0">
                <a:solidFill>
                  <a:schemeClr val="tx1"/>
                </a:solidFill>
                <a:latin typeface="+mn-lt"/>
              </a:rPr>
            </a:br>
            <a:r>
              <a:rPr lang="en-US" sz="1600" b="0" dirty="0" smtClean="0">
                <a:solidFill>
                  <a:schemeClr val="tx1"/>
                </a:solidFill>
                <a:latin typeface="+mn-lt"/>
              </a:rPr>
              <a:t/>
            </a:r>
            <a:br>
              <a:rPr lang="en-US" sz="1600" b="0" dirty="0" smtClean="0">
                <a:solidFill>
                  <a:schemeClr val="tx1"/>
                </a:solidFill>
                <a:latin typeface="+mn-lt"/>
              </a:rPr>
            </a:br>
            <a:endParaRPr lang="en-US" sz="1600" b="0" dirty="0">
              <a:solidFill>
                <a:schemeClr val="tx1"/>
              </a:solidFill>
              <a:latin typeface="+mn-lt"/>
            </a:endParaRPr>
          </a:p>
        </p:txBody>
      </p:sp>
      <p:sp>
        <p:nvSpPr>
          <p:cNvPr id="52227" name="Text Placeholder 2"/>
          <p:cNvSpPr>
            <a:spLocks noGrp="1"/>
          </p:cNvSpPr>
          <p:nvPr>
            <p:ph type="body" idx="1"/>
          </p:nvPr>
        </p:nvSpPr>
        <p:spPr>
          <a:xfrm>
            <a:off x="620713" y="395288"/>
            <a:ext cx="7772400" cy="374650"/>
          </a:xfrm>
        </p:spPr>
        <p:txBody>
          <a:bodyPr>
            <a:normAutofit fontScale="70000" lnSpcReduction="20000"/>
          </a:bodyPr>
          <a:lstStyle/>
          <a:p>
            <a:pPr algn="ctr"/>
            <a:r>
              <a:rPr lang="en-US" sz="2400" dirty="0" smtClean="0">
                <a:solidFill>
                  <a:schemeClr val="tx1"/>
                </a:solidFill>
                <a:latin typeface="Times New Roman" pitchFamily="18" charset="0"/>
                <a:cs typeface="Times New Roman" pitchFamily="18" charset="0"/>
              </a:rPr>
              <a:t>BCNF</a:t>
            </a:r>
            <a:r>
              <a:rPr lang="en-US" dirty="0" smtClean="0"/>
              <a:t> : </a:t>
            </a:r>
            <a:r>
              <a:rPr lang="en-US" sz="2600" dirty="0" smtClean="0">
                <a:solidFill>
                  <a:schemeClr val="tx1"/>
                </a:solidFill>
                <a:latin typeface="Times New Roman" pitchFamily="18" charset="0"/>
                <a:cs typeface="Times New Roman" pitchFamily="18" charset="0"/>
              </a:rPr>
              <a:t>Boyce-</a:t>
            </a:r>
            <a:r>
              <a:rPr lang="en-US" sz="2600" dirty="0" err="1" smtClean="0">
                <a:solidFill>
                  <a:schemeClr val="tx1"/>
                </a:solidFill>
                <a:latin typeface="Times New Roman" pitchFamily="18" charset="0"/>
                <a:cs typeface="Times New Roman" pitchFamily="18" charset="0"/>
              </a:rPr>
              <a:t>Codd</a:t>
            </a:r>
            <a:r>
              <a:rPr lang="en-US" dirty="0" smtClean="0"/>
              <a:t> </a:t>
            </a:r>
            <a:r>
              <a:rPr lang="en-US" sz="2800" dirty="0" smtClean="0">
                <a:solidFill>
                  <a:schemeClr val="tx1"/>
                </a:solidFill>
                <a:latin typeface="Times New Roman" pitchFamily="18" charset="0"/>
                <a:cs typeface="Times New Roman" pitchFamily="18" charset="0"/>
              </a:rPr>
              <a:t>Normal</a:t>
            </a:r>
            <a:r>
              <a:rPr lang="en-US" dirty="0" smtClean="0"/>
              <a:t> </a:t>
            </a:r>
            <a:r>
              <a:rPr lang="en-US" sz="3100" dirty="0" smtClean="0">
                <a:solidFill>
                  <a:schemeClr val="tx1"/>
                </a:solidFill>
                <a:latin typeface="Times New Roman" pitchFamily="18" charset="0"/>
                <a:cs typeface="Times New Roman" pitchFamily="18" charset="0"/>
              </a:rPr>
              <a:t>Form</a:t>
            </a:r>
          </a:p>
        </p:txBody>
      </p:sp>
      <p:sp>
        <p:nvSpPr>
          <p:cNvPr id="4" name="Footer Placeholder 3"/>
          <p:cNvSpPr>
            <a:spLocks noGrp="1"/>
          </p:cNvSpPr>
          <p:nvPr>
            <p:ph type="ftr" sz="quarter" idx="11"/>
          </p:nvPr>
        </p:nvSpPr>
        <p:spPr/>
        <p:txBody>
          <a:bodyPr/>
          <a:lstStyle/>
          <a:p>
            <a:r>
              <a:rPr lang="en-US" smtClean="0"/>
              <a:t>BANERJEE; Dept of CSE; partha.banerjee@juet.ac.in</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304800" y="827088"/>
            <a:ext cx="8577263" cy="4894262"/>
          </a:xfrm>
          <a:prstGeom prst="rect">
            <a:avLst/>
          </a:prstGeom>
          <a:noFill/>
          <a:ln w="9525">
            <a:noFill/>
            <a:miter lim="800000"/>
            <a:headEnd/>
            <a:tailEnd/>
          </a:ln>
        </p:spPr>
        <p:txBody>
          <a:bodyPr>
            <a:spAutoFit/>
          </a:bodyPr>
          <a:lstStyle/>
          <a:p>
            <a:pPr algn="just"/>
            <a:r>
              <a:rPr lang="en-US" sz="2400" dirty="0">
                <a:latin typeface="Times New Roman" pitchFamily="18" charset="0"/>
                <a:cs typeface="Times New Roman" pitchFamily="18" charset="0"/>
              </a:rPr>
              <a:t>If a relational schema is in 3NF then all redundancy based on functional dependency has been removed.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Although other types of redundancy may still exist. A relational schema </a:t>
            </a:r>
            <a:r>
              <a:rPr lang="en-US" sz="2400" i="1" dirty="0">
                <a:latin typeface="Times New Roman" pitchFamily="18" charset="0"/>
                <a:cs typeface="Times New Roman" pitchFamily="18" charset="0"/>
              </a:rPr>
              <a:t>R</a:t>
            </a:r>
            <a:r>
              <a:rPr lang="en-US" sz="2400" dirty="0">
                <a:latin typeface="Times New Roman" pitchFamily="18" charset="0"/>
                <a:cs typeface="Times New Roman" pitchFamily="18" charset="0"/>
              </a:rPr>
              <a:t> is in Boyce–</a:t>
            </a:r>
            <a:r>
              <a:rPr lang="en-US" sz="2400" dirty="0" err="1">
                <a:latin typeface="Times New Roman" pitchFamily="18" charset="0"/>
                <a:cs typeface="Times New Roman" pitchFamily="18" charset="0"/>
              </a:rPr>
              <a:t>Codd</a:t>
            </a:r>
            <a:r>
              <a:rPr lang="en-US" sz="2400" dirty="0">
                <a:latin typeface="Times New Roman" pitchFamily="18" charset="0"/>
                <a:cs typeface="Times New Roman" pitchFamily="18" charset="0"/>
              </a:rPr>
              <a:t> normal form if and only if for every one of its dependencies </a:t>
            </a:r>
            <a:r>
              <a:rPr lang="en-US" sz="2400" i="1" dirty="0">
                <a:latin typeface="Times New Roman" pitchFamily="18" charset="0"/>
                <a:cs typeface="Times New Roman" pitchFamily="18" charset="0"/>
              </a:rPr>
              <a:t>X → Y</a:t>
            </a:r>
            <a:r>
              <a:rPr lang="en-US" sz="2400" dirty="0">
                <a:latin typeface="Times New Roman" pitchFamily="18" charset="0"/>
                <a:cs typeface="Times New Roman" pitchFamily="18" charset="0"/>
              </a:rPr>
              <a:t>, at least one of the following conditions hold:</a:t>
            </a: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X → Y</a:t>
            </a:r>
            <a:r>
              <a:rPr lang="en-US" sz="2400" dirty="0">
                <a:latin typeface="Times New Roman" pitchFamily="18" charset="0"/>
                <a:cs typeface="Times New Roman" pitchFamily="18" charset="0"/>
              </a:rPr>
              <a:t> is a trivial functional dependency (Y ⊆ X)</a:t>
            </a: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is a super key for schema </a:t>
            </a:r>
            <a:r>
              <a:rPr lang="en-US" sz="2400" i="1" dirty="0">
                <a:latin typeface="Times New Roman" pitchFamily="18" charset="0"/>
                <a:cs typeface="Times New Roman" pitchFamily="18" charset="0"/>
              </a:rPr>
              <a:t>R</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BANERJEE; Dept of CSE; partha.banerjee@juet.ac.in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CA" sz="2800" b="1" dirty="0" smtClean="0">
                <a:latin typeface="Times New Roman" pitchFamily="18" charset="0"/>
                <a:cs typeface="Times New Roman" pitchFamily="18" charset="0"/>
              </a:rPr>
              <a:t>Normalization Level Strength</a:t>
            </a:r>
            <a:endParaRPr lang="en-US" sz="2800" b="1" dirty="0" smtClean="0">
              <a:latin typeface="Times New Roman" pitchFamily="18" charset="0"/>
              <a:cs typeface="Times New Roman" pitchFamily="18"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rPr>
              <a:t>91.2914</a:t>
            </a:r>
          </a:p>
        </p:txBody>
      </p:sp>
      <p:sp>
        <p:nvSpPr>
          <p:cNvPr id="6" name="Slide Number Placeholder 4"/>
          <p:cNvSpPr>
            <a:spLocks noGrp="1"/>
          </p:cNvSpPr>
          <p:nvPr>
            <p:ph type="sldNum" sz="quarter" idx="12"/>
          </p:nvPr>
        </p:nvSpPr>
        <p:spPr/>
        <p:txBody>
          <a:bodyPr/>
          <a:lstStyle/>
          <a:p>
            <a:pPr>
              <a:defRPr/>
            </a:pPr>
            <a:fld id="{1E7169B5-47B7-407E-8A3B-DA2D7F12D539}" type="slidenum">
              <a:rPr lang="en-US"/>
              <a:pPr>
                <a:defRPr/>
              </a:pPr>
              <a:t>9</a:t>
            </a:fld>
            <a:endParaRPr lang="en-US"/>
          </a:p>
        </p:txBody>
      </p:sp>
      <p:sp>
        <p:nvSpPr>
          <p:cNvPr id="3077" name="Text Box 3"/>
          <p:cNvSpPr txBox="1">
            <a:spLocks noChangeArrowheads="1"/>
          </p:cNvSpPr>
          <p:nvPr/>
        </p:nvSpPr>
        <p:spPr bwMode="auto">
          <a:xfrm>
            <a:off x="990600" y="1905000"/>
            <a:ext cx="5562600" cy="3139321"/>
          </a:xfrm>
          <a:prstGeom prst="rect">
            <a:avLst/>
          </a:prstGeom>
          <a:noFill/>
          <a:ln w="9525">
            <a:noFill/>
            <a:miter lim="800000"/>
            <a:headEnd/>
            <a:tailEnd/>
          </a:ln>
          <a:effectLst/>
        </p:spPr>
        <p:txBody>
          <a:bodyPr wrap="square">
            <a:spAutoFit/>
          </a:bodyPr>
          <a:lstStyle/>
          <a:p>
            <a:r>
              <a:rPr lang="en-CA" dirty="0"/>
              <a:t>There is a sequence to normal forms: </a:t>
            </a:r>
          </a:p>
          <a:p>
            <a:pPr marL="190500" lvl="1"/>
            <a:r>
              <a:rPr lang="en-CA" dirty="0"/>
              <a:t>1NF is considered the weakest, </a:t>
            </a:r>
          </a:p>
          <a:p>
            <a:pPr marL="190500" lvl="1"/>
            <a:r>
              <a:rPr lang="en-CA" dirty="0"/>
              <a:t>2NF is stronger than 1NF, </a:t>
            </a:r>
          </a:p>
          <a:p>
            <a:pPr marL="190500" lvl="1"/>
            <a:r>
              <a:rPr lang="en-CA" dirty="0"/>
              <a:t>3NF is stronger than 2NF, and </a:t>
            </a:r>
          </a:p>
          <a:p>
            <a:pPr marL="190500" lvl="1"/>
            <a:r>
              <a:rPr lang="en-CA" dirty="0"/>
              <a:t>BCNF is considered the </a:t>
            </a:r>
            <a:r>
              <a:rPr lang="en-CA" dirty="0" smtClean="0"/>
              <a:t>strongest</a:t>
            </a:r>
          </a:p>
          <a:p>
            <a:pPr marL="190500" lvl="1"/>
            <a:r>
              <a:rPr lang="en-CA" dirty="0" smtClean="0"/>
              <a:t>4NF and 5NF also exists.</a:t>
            </a:r>
            <a:endParaRPr lang="en-CA" dirty="0"/>
          </a:p>
          <a:p>
            <a:endParaRPr lang="en-CA" dirty="0"/>
          </a:p>
          <a:p>
            <a:r>
              <a:rPr lang="en-CA" dirty="0"/>
              <a:t>Also, </a:t>
            </a:r>
          </a:p>
          <a:p>
            <a:pPr marL="190500" lvl="1"/>
            <a:r>
              <a:rPr lang="en-CA" dirty="0"/>
              <a:t>any relation that is in BCNF, is in 3NF; </a:t>
            </a:r>
          </a:p>
          <a:p>
            <a:pPr marL="190500" lvl="1"/>
            <a:r>
              <a:rPr lang="en-CA" dirty="0"/>
              <a:t>any relation in 3NF is in 2NF; and </a:t>
            </a:r>
          </a:p>
          <a:p>
            <a:pPr marL="190500" lvl="1"/>
            <a:r>
              <a:rPr lang="en-CA" dirty="0"/>
              <a:t>any relation in 2NF is in 1NF.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451</TotalTime>
  <Words>4877</Words>
  <Application>Microsoft Office PowerPoint</Application>
  <PresentationFormat>On-screen Show (4:3)</PresentationFormat>
  <Paragraphs>1116</Paragraphs>
  <Slides>86</Slides>
  <Notes>5</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Normalization</vt:lpstr>
      <vt:lpstr>Before the Concept of Normalization</vt:lpstr>
      <vt:lpstr>Slide 3</vt:lpstr>
      <vt:lpstr>Why Normalize Tables/Objective</vt:lpstr>
      <vt:lpstr>Slide 5</vt:lpstr>
      <vt:lpstr>Slide 6</vt:lpstr>
      <vt:lpstr>Slide 7</vt:lpstr>
      <vt:lpstr>Slide 8</vt:lpstr>
      <vt:lpstr>Normalization Level Strength</vt:lpstr>
      <vt:lpstr>Normalization Schematic</vt:lpstr>
      <vt:lpstr>Reason to have First Normal Form</vt:lpstr>
      <vt:lpstr>Definition of First Normal Form    </vt:lpstr>
      <vt:lpstr>First Normal Form</vt:lpstr>
      <vt:lpstr>First Normal Form</vt:lpstr>
      <vt:lpstr>First Normal Form</vt:lpstr>
      <vt:lpstr>Slide 16</vt:lpstr>
      <vt:lpstr>Slide 17</vt:lpstr>
      <vt:lpstr>Keys</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Functional Dependencies (Cont.)</vt:lpstr>
      <vt:lpstr>Functional Dependencies (Cont.)</vt:lpstr>
      <vt:lpstr>Slide 33</vt:lpstr>
      <vt:lpstr>Slide 34</vt:lpstr>
      <vt:lpstr>Slide 35</vt:lpstr>
      <vt:lpstr>Trivial Functional Dependencies</vt:lpstr>
      <vt:lpstr>Slide 37</vt:lpstr>
      <vt:lpstr>Slide 38</vt:lpstr>
      <vt:lpstr>Slide 39</vt:lpstr>
      <vt:lpstr>Slide 40</vt:lpstr>
      <vt:lpstr>Slide 41</vt:lpstr>
      <vt:lpstr>Slide 42</vt:lpstr>
      <vt:lpstr>Slide 43</vt:lpstr>
      <vt:lpstr>Slide 44</vt:lpstr>
      <vt:lpstr>Closure of a Set of Functional Dependencies</vt:lpstr>
      <vt:lpstr>Procedure for Computing F+</vt:lpstr>
      <vt:lpstr>Closure of Functional Dependencies (Cont.)</vt:lpstr>
      <vt:lpstr>Closure of Attribute Sets</vt:lpstr>
      <vt:lpstr>Example</vt:lpstr>
      <vt:lpstr>Slide 50</vt:lpstr>
      <vt:lpstr>Slide 51</vt:lpstr>
      <vt:lpstr>Slide 52</vt:lpstr>
      <vt:lpstr>Slide 53</vt:lpstr>
      <vt:lpstr>Slide 54</vt:lpstr>
      <vt:lpstr>Slide 55</vt:lpstr>
      <vt:lpstr>Slide 56</vt:lpstr>
      <vt:lpstr>Example of Attribute Set Closure</vt:lpstr>
      <vt:lpstr>Uses of Attribute Closure</vt:lpstr>
      <vt:lpstr>Slide 59</vt:lpstr>
      <vt:lpstr>Slide 60</vt:lpstr>
      <vt:lpstr>Decomposition</vt:lpstr>
      <vt:lpstr>Example of Non Lossless-Join Decomposition </vt:lpstr>
      <vt:lpstr>Slide 63</vt:lpstr>
      <vt:lpstr>Goal — Devise a Theory for the Following</vt:lpstr>
      <vt:lpstr>Example</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Ex3:</vt:lpstr>
      <vt:lpstr>Def:  1. It should be in 3nf and  2. for every non-trivial FD X → A, X is a super key.   On the basis of this another def of 3nf is:   A relation is in 3NF if for every non-trivial FD X → A, X is a superkey or A is part of some key   </vt:lpstr>
      <vt:lpstr>Slide 86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
  <cp:lastModifiedBy>partha.banerjee</cp:lastModifiedBy>
  <cp:revision>81</cp:revision>
  <dcterms:created xsi:type="dcterms:W3CDTF">2006-08-16T00:00:00Z</dcterms:created>
  <dcterms:modified xsi:type="dcterms:W3CDTF">2023-10-14T04:20:20Z</dcterms:modified>
</cp:coreProperties>
</file>