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4"/>
  </p:notesMasterIdLst>
  <p:sldIdLst>
    <p:sldId id="256" r:id="rId2"/>
    <p:sldId id="257" r:id="rId3"/>
    <p:sldId id="268" r:id="rId4"/>
    <p:sldId id="281" r:id="rId5"/>
    <p:sldId id="258" r:id="rId6"/>
    <p:sldId id="279" r:id="rId7"/>
    <p:sldId id="259" r:id="rId8"/>
    <p:sldId id="260" r:id="rId9"/>
    <p:sldId id="261" r:id="rId10"/>
    <p:sldId id="270" r:id="rId11"/>
    <p:sldId id="262" r:id="rId12"/>
    <p:sldId id="263" r:id="rId13"/>
    <p:sldId id="280" r:id="rId14"/>
    <p:sldId id="264" r:id="rId15"/>
    <p:sldId id="274" r:id="rId16"/>
    <p:sldId id="285" r:id="rId17"/>
    <p:sldId id="265" r:id="rId18"/>
    <p:sldId id="282" r:id="rId19"/>
    <p:sldId id="267" r:id="rId20"/>
    <p:sldId id="283" r:id="rId21"/>
    <p:sldId id="27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02B8B1-45D5-4A2B-9582-10ED97D1C88D}" v="18" dt="2023-05-22T22:46:50.2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4381" autoAdjust="0"/>
  </p:normalViewPr>
  <p:slideViewPr>
    <p:cSldViewPr snapToGrid="0">
      <p:cViewPr varScale="1">
        <p:scale>
          <a:sx n="115" d="100"/>
          <a:sy n="115" d="100"/>
        </p:scale>
        <p:origin x="372" y="108"/>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De Silva" userId="83715d550be48529" providerId="LiveId" clId="{5902B8B1-45D5-4A2B-9582-10ED97D1C88D}"/>
    <pc:docChg chg="undo custSel addSld delSld modSld sldOrd">
      <pc:chgData name="Andrew De Silva" userId="83715d550be48529" providerId="LiveId" clId="{5902B8B1-45D5-4A2B-9582-10ED97D1C88D}" dt="2023-05-26T14:25:28.762" v="410"/>
      <pc:docMkLst>
        <pc:docMk/>
      </pc:docMkLst>
      <pc:sldChg chg="addSp modSp mod">
        <pc:chgData name="Andrew De Silva" userId="83715d550be48529" providerId="LiveId" clId="{5902B8B1-45D5-4A2B-9582-10ED97D1C88D}" dt="2023-05-20T10:44:51.778" v="391" actId="14100"/>
        <pc:sldMkLst>
          <pc:docMk/>
          <pc:sldMk cId="1791147419" sldId="258"/>
        </pc:sldMkLst>
        <pc:spChg chg="add mod">
          <ac:chgData name="Andrew De Silva" userId="83715d550be48529" providerId="LiveId" clId="{5902B8B1-45D5-4A2B-9582-10ED97D1C88D}" dt="2023-05-20T10:44:45.998" v="389" actId="1076"/>
          <ac:spMkLst>
            <pc:docMk/>
            <pc:sldMk cId="1791147419" sldId="258"/>
            <ac:spMk id="7" creationId="{0775CF3C-87D6-45A8-DEDA-6F2973E1B51D}"/>
          </ac:spMkLst>
        </pc:spChg>
        <pc:cxnChg chg="mod">
          <ac:chgData name="Andrew De Silva" userId="83715d550be48529" providerId="LiveId" clId="{5902B8B1-45D5-4A2B-9582-10ED97D1C88D}" dt="2023-05-20T10:44:49.588" v="390" actId="14100"/>
          <ac:cxnSpMkLst>
            <pc:docMk/>
            <pc:sldMk cId="1791147419" sldId="258"/>
            <ac:cxnSpMk id="14" creationId="{D9F31F1F-E3E0-C1E4-37DA-1A5D8CCD1A64}"/>
          </ac:cxnSpMkLst>
        </pc:cxnChg>
        <pc:cxnChg chg="mod">
          <ac:chgData name="Andrew De Silva" userId="83715d550be48529" providerId="LiveId" clId="{5902B8B1-45D5-4A2B-9582-10ED97D1C88D}" dt="2023-05-20T10:43:59.618" v="377" actId="14100"/>
          <ac:cxnSpMkLst>
            <pc:docMk/>
            <pc:sldMk cId="1791147419" sldId="258"/>
            <ac:cxnSpMk id="15" creationId="{FFE40112-8F0B-C6DE-B271-ECA18E0EE68F}"/>
          </ac:cxnSpMkLst>
        </pc:cxnChg>
        <pc:cxnChg chg="mod">
          <ac:chgData name="Andrew De Silva" userId="83715d550be48529" providerId="LiveId" clId="{5902B8B1-45D5-4A2B-9582-10ED97D1C88D}" dt="2023-05-20T10:44:51.778" v="391" actId="14100"/>
          <ac:cxnSpMkLst>
            <pc:docMk/>
            <pc:sldMk cId="1791147419" sldId="258"/>
            <ac:cxnSpMk id="16" creationId="{3B9E9A98-69D9-8F75-ADAC-7E1DFB54CFF0}"/>
          </ac:cxnSpMkLst>
        </pc:cxnChg>
        <pc:cxnChg chg="mod">
          <ac:chgData name="Andrew De Silva" userId="83715d550be48529" providerId="LiveId" clId="{5902B8B1-45D5-4A2B-9582-10ED97D1C88D}" dt="2023-05-20T10:44:03.428" v="378" actId="14100"/>
          <ac:cxnSpMkLst>
            <pc:docMk/>
            <pc:sldMk cId="1791147419" sldId="258"/>
            <ac:cxnSpMk id="17" creationId="{A479750B-2DA5-EA57-C681-3D73D7B8BF7A}"/>
          </ac:cxnSpMkLst>
        </pc:cxnChg>
      </pc:sldChg>
      <pc:sldChg chg="modSp mod">
        <pc:chgData name="Andrew De Silva" userId="83715d550be48529" providerId="LiveId" clId="{5902B8B1-45D5-4A2B-9582-10ED97D1C88D}" dt="2023-05-20T05:36:13.493" v="110" actId="20577"/>
        <pc:sldMkLst>
          <pc:docMk/>
          <pc:sldMk cId="1528222968" sldId="260"/>
        </pc:sldMkLst>
        <pc:spChg chg="mod">
          <ac:chgData name="Andrew De Silva" userId="83715d550be48529" providerId="LiveId" clId="{5902B8B1-45D5-4A2B-9582-10ED97D1C88D}" dt="2023-05-20T05:36:13.493" v="110" actId="20577"/>
          <ac:spMkLst>
            <pc:docMk/>
            <pc:sldMk cId="1528222968" sldId="260"/>
            <ac:spMk id="2" creationId="{C6911F2C-9F5B-C9C5-5706-B7DF6F781848}"/>
          </ac:spMkLst>
        </pc:spChg>
      </pc:sldChg>
      <pc:sldChg chg="addSp modSp mod">
        <pc:chgData name="Andrew De Silva" userId="83715d550be48529" providerId="LiveId" clId="{5902B8B1-45D5-4A2B-9582-10ED97D1C88D}" dt="2023-05-20T05:35:40.806" v="92" actId="1076"/>
        <pc:sldMkLst>
          <pc:docMk/>
          <pc:sldMk cId="2930506492" sldId="264"/>
        </pc:sldMkLst>
        <pc:spChg chg="add mod">
          <ac:chgData name="Andrew De Silva" userId="83715d550be48529" providerId="LiveId" clId="{5902B8B1-45D5-4A2B-9582-10ED97D1C88D}" dt="2023-05-20T05:35:40.806" v="92" actId="1076"/>
          <ac:spMkLst>
            <pc:docMk/>
            <pc:sldMk cId="2930506492" sldId="264"/>
            <ac:spMk id="3" creationId="{A1E7178F-1AEC-B2DF-327C-439179EEB3D2}"/>
          </ac:spMkLst>
        </pc:spChg>
      </pc:sldChg>
      <pc:sldChg chg="ord">
        <pc:chgData name="Andrew De Silva" userId="83715d550be48529" providerId="LiveId" clId="{5902B8B1-45D5-4A2B-9582-10ED97D1C88D}" dt="2023-05-26T14:25:28.762" v="410"/>
        <pc:sldMkLst>
          <pc:docMk/>
          <pc:sldMk cId="1142558855" sldId="265"/>
        </pc:sldMkLst>
      </pc:sldChg>
      <pc:sldChg chg="modSp mod">
        <pc:chgData name="Andrew De Silva" userId="83715d550be48529" providerId="LiveId" clId="{5902B8B1-45D5-4A2B-9582-10ED97D1C88D}" dt="2023-05-20T11:20:04.499" v="404" actId="20577"/>
        <pc:sldMkLst>
          <pc:docMk/>
          <pc:sldMk cId="3534716342" sldId="270"/>
        </pc:sldMkLst>
        <pc:spChg chg="mod">
          <ac:chgData name="Andrew De Silva" userId="83715d550be48529" providerId="LiveId" clId="{5902B8B1-45D5-4A2B-9582-10ED97D1C88D}" dt="2023-05-20T11:20:04.499" v="404" actId="20577"/>
          <ac:spMkLst>
            <pc:docMk/>
            <pc:sldMk cId="3534716342" sldId="270"/>
            <ac:spMk id="20" creationId="{1F0C5F72-BD89-7194-3A10-E57AC5DF9EAB}"/>
          </ac:spMkLst>
        </pc:spChg>
      </pc:sldChg>
      <pc:sldChg chg="addSp delSp modSp new mod ord setBg">
        <pc:chgData name="Andrew De Silva" userId="83715d550be48529" providerId="LiveId" clId="{5902B8B1-45D5-4A2B-9582-10ED97D1C88D}" dt="2023-05-20T06:16:35.115" v="139" actId="20577"/>
        <pc:sldMkLst>
          <pc:docMk/>
          <pc:sldMk cId="1144139741" sldId="283"/>
        </pc:sldMkLst>
        <pc:spChg chg="mod">
          <ac:chgData name="Andrew De Silva" userId="83715d550be48529" providerId="LiveId" clId="{5902B8B1-45D5-4A2B-9582-10ED97D1C88D}" dt="2023-05-20T06:16:35.115" v="139" actId="20577"/>
          <ac:spMkLst>
            <pc:docMk/>
            <pc:sldMk cId="1144139741" sldId="283"/>
            <ac:spMk id="2" creationId="{657A1BC0-3F74-E79C-769D-634E17BED09F}"/>
          </ac:spMkLst>
        </pc:spChg>
        <pc:spChg chg="del mod">
          <ac:chgData name="Andrew De Silva" userId="83715d550be48529" providerId="LiveId" clId="{5902B8B1-45D5-4A2B-9582-10ED97D1C88D}" dt="2023-05-20T05:37:06.052" v="111" actId="478"/>
          <ac:spMkLst>
            <pc:docMk/>
            <pc:sldMk cId="1144139741" sldId="283"/>
            <ac:spMk id="3" creationId="{9AAEBE54-CF88-E91C-7BC5-12483A58D98A}"/>
          </ac:spMkLst>
        </pc:spChg>
        <pc:spChg chg="add mod">
          <ac:chgData name="Andrew De Silva" userId="83715d550be48529" providerId="LiveId" clId="{5902B8B1-45D5-4A2B-9582-10ED97D1C88D}" dt="2023-05-20T05:38:15.182" v="128" actId="1076"/>
          <ac:spMkLst>
            <pc:docMk/>
            <pc:sldMk cId="1144139741" sldId="283"/>
            <ac:spMk id="6" creationId="{823622A2-1B06-603E-0F23-65FD47452F77}"/>
          </ac:spMkLst>
        </pc:spChg>
        <pc:spChg chg="add">
          <ac:chgData name="Andrew De Silva" userId="83715d550be48529" providerId="LiveId" clId="{5902B8B1-45D5-4A2B-9582-10ED97D1C88D}" dt="2023-05-20T05:36:06.533" v="108" actId="26606"/>
          <ac:spMkLst>
            <pc:docMk/>
            <pc:sldMk cId="1144139741" sldId="283"/>
            <ac:spMk id="8" creationId="{389575E1-3389-451A-A5F7-27854C25C599}"/>
          </ac:spMkLst>
        </pc:spChg>
        <pc:spChg chg="add">
          <ac:chgData name="Andrew De Silva" userId="83715d550be48529" providerId="LiveId" clId="{5902B8B1-45D5-4A2B-9582-10ED97D1C88D}" dt="2023-05-20T05:36:06.533" v="108" actId="26606"/>
          <ac:spMkLst>
            <pc:docMk/>
            <pc:sldMk cId="1144139741" sldId="283"/>
            <ac:spMk id="10" creationId="{A53CCC5C-D88E-40FB-B30B-23DCDBD01D37}"/>
          </ac:spMkLst>
        </pc:spChg>
        <pc:spChg chg="add">
          <ac:chgData name="Andrew De Silva" userId="83715d550be48529" providerId="LiveId" clId="{5902B8B1-45D5-4A2B-9582-10ED97D1C88D}" dt="2023-05-20T05:36:06.533" v="108" actId="26606"/>
          <ac:spMkLst>
            <pc:docMk/>
            <pc:sldMk cId="1144139741" sldId="283"/>
            <ac:spMk id="12" creationId="{081E4A58-353D-44AE-B2FC-2A74E2E400F7}"/>
          </ac:spMkLst>
        </pc:spChg>
        <pc:picChg chg="add mod modCrop">
          <ac:chgData name="Andrew De Silva" userId="83715d550be48529" providerId="LiveId" clId="{5902B8B1-45D5-4A2B-9582-10ED97D1C88D}" dt="2023-05-20T05:38:08.173" v="126" actId="1076"/>
          <ac:picMkLst>
            <pc:docMk/>
            <pc:sldMk cId="1144139741" sldId="283"/>
            <ac:picMk id="5" creationId="{5853A6DD-9FC3-DAA9-3015-A7CEAA8A9F57}"/>
          </ac:picMkLst>
        </pc:picChg>
      </pc:sldChg>
      <pc:sldChg chg="addSp delSp modSp new del mod">
        <pc:chgData name="Andrew De Silva" userId="83715d550be48529" providerId="LiveId" clId="{5902B8B1-45D5-4A2B-9582-10ED97D1C88D}" dt="2023-05-20T07:03:19.615" v="243" actId="47"/>
        <pc:sldMkLst>
          <pc:docMk/>
          <pc:sldMk cId="3563299374" sldId="284"/>
        </pc:sldMkLst>
        <pc:spChg chg="mod">
          <ac:chgData name="Andrew De Silva" userId="83715d550be48529" providerId="LiveId" clId="{5902B8B1-45D5-4A2B-9582-10ED97D1C88D}" dt="2023-05-20T06:56:59.865" v="193" actId="313"/>
          <ac:spMkLst>
            <pc:docMk/>
            <pc:sldMk cId="3563299374" sldId="284"/>
            <ac:spMk id="2" creationId="{CCED7AE7-F4A7-40B2-54AE-183DA00A194B}"/>
          </ac:spMkLst>
        </pc:spChg>
        <pc:spChg chg="del">
          <ac:chgData name="Andrew De Silva" userId="83715d550be48529" providerId="LiveId" clId="{5902B8B1-45D5-4A2B-9582-10ED97D1C88D}" dt="2023-05-20T06:56:57.905" v="192" actId="478"/>
          <ac:spMkLst>
            <pc:docMk/>
            <pc:sldMk cId="3563299374" sldId="284"/>
            <ac:spMk id="3" creationId="{A03D896F-BE1D-6E59-7707-726C35FCDDED}"/>
          </ac:spMkLst>
        </pc:spChg>
        <pc:spChg chg="add del mod">
          <ac:chgData name="Andrew De Silva" userId="83715d550be48529" providerId="LiveId" clId="{5902B8B1-45D5-4A2B-9582-10ED97D1C88D}" dt="2023-05-20T07:02:25.795" v="227" actId="478"/>
          <ac:spMkLst>
            <pc:docMk/>
            <pc:sldMk cId="3563299374" sldId="284"/>
            <ac:spMk id="6" creationId="{9C3C7538-7C2F-87B8-A712-453DFF48D7F4}"/>
          </ac:spMkLst>
        </pc:spChg>
        <pc:picChg chg="add del mod">
          <ac:chgData name="Andrew De Silva" userId="83715d550be48529" providerId="LiveId" clId="{5902B8B1-45D5-4A2B-9582-10ED97D1C88D}" dt="2023-05-20T07:02:38.485" v="229" actId="478"/>
          <ac:picMkLst>
            <pc:docMk/>
            <pc:sldMk cId="3563299374" sldId="284"/>
            <ac:picMk id="5" creationId="{3137BD7B-DE8C-44F5-85D2-83CB4A312478}"/>
          </ac:picMkLst>
        </pc:picChg>
        <pc:picChg chg="add del mod">
          <ac:chgData name="Andrew De Silva" userId="83715d550be48529" providerId="LiveId" clId="{5902B8B1-45D5-4A2B-9582-10ED97D1C88D}" dt="2023-05-20T07:02:17.965" v="226" actId="478"/>
          <ac:picMkLst>
            <pc:docMk/>
            <pc:sldMk cId="3563299374" sldId="284"/>
            <ac:picMk id="8" creationId="{2DDA29F0-F6F3-A8B2-B05A-6DCA91B20079}"/>
          </ac:picMkLst>
        </pc:picChg>
      </pc:sldChg>
      <pc:sldChg chg="addSp modSp add mod ord">
        <pc:chgData name="Andrew De Silva" userId="83715d550be48529" providerId="LiveId" clId="{5902B8B1-45D5-4A2B-9582-10ED97D1C88D}" dt="2023-05-20T10:25:58.388" v="347" actId="1076"/>
        <pc:sldMkLst>
          <pc:docMk/>
          <pc:sldMk cId="2502432080" sldId="285"/>
        </pc:sldMkLst>
        <pc:spChg chg="mod">
          <ac:chgData name="Andrew De Silva" userId="83715d550be48529" providerId="LiveId" clId="{5902B8B1-45D5-4A2B-9582-10ED97D1C88D}" dt="2023-05-20T07:03:18.195" v="242" actId="207"/>
          <ac:spMkLst>
            <pc:docMk/>
            <pc:sldMk cId="2502432080" sldId="285"/>
            <ac:spMk id="2" creationId="{8A4BF3E9-CE65-9929-E183-B3EEA22B61C6}"/>
          </ac:spMkLst>
        </pc:spChg>
        <pc:spChg chg="mod">
          <ac:chgData name="Andrew De Silva" userId="83715d550be48529" providerId="LiveId" clId="{5902B8B1-45D5-4A2B-9582-10ED97D1C88D}" dt="2023-05-20T10:25:58.388" v="347" actId="1076"/>
          <ac:spMkLst>
            <pc:docMk/>
            <pc:sldMk cId="2502432080" sldId="285"/>
            <ac:spMk id="30" creationId="{1F2FC17F-E95E-C433-AC9F-8464377DF9A1}"/>
          </ac:spMkLst>
        </pc:spChg>
        <pc:picChg chg="add mod">
          <ac:chgData name="Andrew De Silva" userId="83715d550be48529" providerId="LiveId" clId="{5902B8B1-45D5-4A2B-9582-10ED97D1C88D}" dt="2023-05-20T07:03:01.265" v="238" actId="1076"/>
          <ac:picMkLst>
            <pc:docMk/>
            <pc:sldMk cId="2502432080" sldId="285"/>
            <ac:picMk id="3" creationId="{2982FEF7-F6BD-08B6-68AC-6D849885D064}"/>
          </ac:picMkLst>
        </pc:picChg>
      </pc:sldChg>
      <pc:sldChg chg="delSp add del mod delAnim modAnim">
        <pc:chgData name="Andrew De Silva" userId="83715d550be48529" providerId="LiveId" clId="{5902B8B1-45D5-4A2B-9582-10ED97D1C88D}" dt="2023-05-22T22:48:43.330" v="408" actId="47"/>
        <pc:sldMkLst>
          <pc:docMk/>
          <pc:sldMk cId="646215360" sldId="286"/>
        </pc:sldMkLst>
        <pc:picChg chg="del">
          <ac:chgData name="Andrew De Silva" userId="83715d550be48529" providerId="LiveId" clId="{5902B8B1-45D5-4A2B-9582-10ED97D1C88D}" dt="2023-05-22T22:46:41.302" v="406" actId="478"/>
          <ac:picMkLst>
            <pc:docMk/>
            <pc:sldMk cId="646215360" sldId="286"/>
            <ac:picMk id="23" creationId="{B7927AC8-058A-245B-1777-FCCED60B9F4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BD402D-BE4A-4905-94D9-3F49C045D885}" type="doc">
      <dgm:prSet loTypeId="urn:microsoft.com/office/officeart/2005/8/layout/vProcess5" loCatId="process" qsTypeId="urn:microsoft.com/office/officeart/2005/8/quickstyle/simple2" qsCatId="simple" csTypeId="urn:microsoft.com/office/officeart/2005/8/colors/accent2_2" csCatId="accent2" phldr="1"/>
      <dgm:spPr/>
      <dgm:t>
        <a:bodyPr/>
        <a:lstStyle/>
        <a:p>
          <a:endParaRPr lang="en-US"/>
        </a:p>
      </dgm:t>
    </dgm:pt>
    <dgm:pt modelId="{BCB94147-0D72-464F-AB1D-B2356D18B584}">
      <dgm:prSet/>
      <dgm:spPr/>
      <dgm:t>
        <a:bodyPr/>
        <a:lstStyle/>
        <a:p>
          <a:r>
            <a:rPr lang="en-US" dirty="0"/>
            <a:t>Heavily focused on English Language.</a:t>
          </a:r>
        </a:p>
      </dgm:t>
    </dgm:pt>
    <dgm:pt modelId="{E0CD9D34-8BCD-4398-AC07-67F9667BC220}" type="parTrans" cxnId="{B1705E89-C358-4B98-B8D0-1612A6A4A8A0}">
      <dgm:prSet/>
      <dgm:spPr/>
      <dgm:t>
        <a:bodyPr/>
        <a:lstStyle/>
        <a:p>
          <a:endParaRPr lang="en-US"/>
        </a:p>
      </dgm:t>
    </dgm:pt>
    <dgm:pt modelId="{2FF161A8-57B7-4CAE-A1DD-432C6211CEB4}" type="sibTrans" cxnId="{B1705E89-C358-4B98-B8D0-1612A6A4A8A0}">
      <dgm:prSet/>
      <dgm:spPr/>
      <dgm:t>
        <a:bodyPr/>
        <a:lstStyle/>
        <a:p>
          <a:endParaRPr lang="en-US"/>
        </a:p>
      </dgm:t>
    </dgm:pt>
    <dgm:pt modelId="{19007CE9-EC53-4963-BBA9-966E2B0E0246}">
      <dgm:prSet custT="1"/>
      <dgm:spPr/>
      <dgm:t>
        <a:bodyPr/>
        <a:lstStyle/>
        <a:p>
          <a:r>
            <a:rPr lang="en-US" sz="1600" dirty="0"/>
            <a:t>Limited amount of dataset availability.</a:t>
          </a:r>
        </a:p>
        <a:p>
          <a:r>
            <a:rPr lang="nb-NO" sz="1050" dirty="0"/>
            <a:t>(Zou et al., 2021)</a:t>
          </a:r>
          <a:endParaRPr lang="en-US" sz="1050" dirty="0"/>
        </a:p>
      </dgm:t>
    </dgm:pt>
    <dgm:pt modelId="{10E9872D-6D91-48AC-A2BE-998712EFD2D2}" type="parTrans" cxnId="{35763FF0-42A5-4D4C-8413-DB74D851B0DB}">
      <dgm:prSet/>
      <dgm:spPr/>
      <dgm:t>
        <a:bodyPr/>
        <a:lstStyle/>
        <a:p>
          <a:endParaRPr lang="en-US"/>
        </a:p>
      </dgm:t>
    </dgm:pt>
    <dgm:pt modelId="{3D866983-0858-4639-B3E0-3A0273A0F4AB}" type="sibTrans" cxnId="{35763FF0-42A5-4D4C-8413-DB74D851B0DB}">
      <dgm:prSet/>
      <dgm:spPr/>
      <dgm:t>
        <a:bodyPr/>
        <a:lstStyle/>
        <a:p>
          <a:endParaRPr lang="en-US"/>
        </a:p>
      </dgm:t>
    </dgm:pt>
    <dgm:pt modelId="{F81F1A78-227E-4309-AC16-F387B8623281}">
      <dgm:prSet/>
      <dgm:spPr/>
      <dgm:t>
        <a:bodyPr/>
        <a:lstStyle/>
        <a:p>
          <a:r>
            <a:rPr lang="en-US"/>
            <a:t>Globalization leads to dialogues involving multinational participants.</a:t>
          </a:r>
        </a:p>
      </dgm:t>
    </dgm:pt>
    <dgm:pt modelId="{BB93B7B6-5690-4DD1-91B9-DD1A8600AEAC}" type="parTrans" cxnId="{5520AAAA-4CAD-4D8D-B362-02D53250195A}">
      <dgm:prSet/>
      <dgm:spPr/>
      <dgm:t>
        <a:bodyPr/>
        <a:lstStyle/>
        <a:p>
          <a:endParaRPr lang="en-US"/>
        </a:p>
      </dgm:t>
    </dgm:pt>
    <dgm:pt modelId="{9B9DAC4D-33E3-440D-961E-12322AB6AC13}" type="sibTrans" cxnId="{5520AAAA-4CAD-4D8D-B362-02D53250195A}">
      <dgm:prSet/>
      <dgm:spPr/>
      <dgm:t>
        <a:bodyPr/>
        <a:lstStyle/>
        <a:p>
          <a:endParaRPr lang="en-US"/>
        </a:p>
      </dgm:t>
    </dgm:pt>
    <dgm:pt modelId="{DD31B188-1A49-41BA-A668-9F20108468D7}">
      <dgm:prSet custT="1"/>
      <dgm:spPr/>
      <dgm:t>
        <a:bodyPr/>
        <a:lstStyle/>
        <a:p>
          <a:r>
            <a:rPr lang="en-US" sz="1400" dirty="0"/>
            <a:t>Urgent need for providing dialogue summaries with preferred language. </a:t>
          </a:r>
          <a:r>
            <a:rPr lang="nb-NO" sz="1050" dirty="0"/>
            <a:t>(Feng, Feng and Qin, 2022)</a:t>
          </a:r>
          <a:endParaRPr lang="en-US" sz="1400" dirty="0"/>
        </a:p>
      </dgm:t>
    </dgm:pt>
    <dgm:pt modelId="{3872A3D3-44B0-43DF-9346-DCCCD44B550D}" type="parTrans" cxnId="{E8C99060-4235-408A-857A-E05F980BFE08}">
      <dgm:prSet/>
      <dgm:spPr/>
      <dgm:t>
        <a:bodyPr/>
        <a:lstStyle/>
        <a:p>
          <a:endParaRPr lang="en-US"/>
        </a:p>
      </dgm:t>
    </dgm:pt>
    <dgm:pt modelId="{078B7E94-BDD0-4BC8-A25B-571F028EE337}" type="sibTrans" cxnId="{E8C99060-4235-408A-857A-E05F980BFE08}">
      <dgm:prSet/>
      <dgm:spPr/>
      <dgm:t>
        <a:bodyPr/>
        <a:lstStyle/>
        <a:p>
          <a:endParaRPr lang="en-US"/>
        </a:p>
      </dgm:t>
    </dgm:pt>
    <dgm:pt modelId="{24D443F4-CEA6-461D-BF2F-7FE43E1BA95E}" type="pres">
      <dgm:prSet presAssocID="{D4BD402D-BE4A-4905-94D9-3F49C045D885}" presName="outerComposite" presStyleCnt="0">
        <dgm:presLayoutVars>
          <dgm:chMax val="5"/>
          <dgm:dir/>
          <dgm:resizeHandles val="exact"/>
        </dgm:presLayoutVars>
      </dgm:prSet>
      <dgm:spPr/>
    </dgm:pt>
    <dgm:pt modelId="{59F0E7AD-287E-46E8-8D9E-078879096C63}" type="pres">
      <dgm:prSet presAssocID="{D4BD402D-BE4A-4905-94D9-3F49C045D885}" presName="dummyMaxCanvas" presStyleCnt="0">
        <dgm:presLayoutVars/>
      </dgm:prSet>
      <dgm:spPr/>
    </dgm:pt>
    <dgm:pt modelId="{7A733531-3D0E-47D5-9EC8-00027F98BC2A}" type="pres">
      <dgm:prSet presAssocID="{D4BD402D-BE4A-4905-94D9-3F49C045D885}" presName="FourNodes_1" presStyleLbl="node1" presStyleIdx="0" presStyleCnt="4">
        <dgm:presLayoutVars>
          <dgm:bulletEnabled val="1"/>
        </dgm:presLayoutVars>
      </dgm:prSet>
      <dgm:spPr/>
    </dgm:pt>
    <dgm:pt modelId="{B5090C66-DB0F-4930-AC7E-27EC07DE01B4}" type="pres">
      <dgm:prSet presAssocID="{D4BD402D-BE4A-4905-94D9-3F49C045D885}" presName="FourNodes_2" presStyleLbl="node1" presStyleIdx="1" presStyleCnt="4">
        <dgm:presLayoutVars>
          <dgm:bulletEnabled val="1"/>
        </dgm:presLayoutVars>
      </dgm:prSet>
      <dgm:spPr/>
    </dgm:pt>
    <dgm:pt modelId="{12097A3F-08C6-4363-A20E-D96E3FF4717C}" type="pres">
      <dgm:prSet presAssocID="{D4BD402D-BE4A-4905-94D9-3F49C045D885}" presName="FourNodes_3" presStyleLbl="node1" presStyleIdx="2" presStyleCnt="4">
        <dgm:presLayoutVars>
          <dgm:bulletEnabled val="1"/>
        </dgm:presLayoutVars>
      </dgm:prSet>
      <dgm:spPr/>
    </dgm:pt>
    <dgm:pt modelId="{51D574C1-039D-4713-B005-710438394220}" type="pres">
      <dgm:prSet presAssocID="{D4BD402D-BE4A-4905-94D9-3F49C045D885}" presName="FourNodes_4" presStyleLbl="node1" presStyleIdx="3" presStyleCnt="4">
        <dgm:presLayoutVars>
          <dgm:bulletEnabled val="1"/>
        </dgm:presLayoutVars>
      </dgm:prSet>
      <dgm:spPr/>
    </dgm:pt>
    <dgm:pt modelId="{70A088EB-80E8-48E5-99F2-91DEBD2F00F0}" type="pres">
      <dgm:prSet presAssocID="{D4BD402D-BE4A-4905-94D9-3F49C045D885}" presName="FourConn_1-2" presStyleLbl="fgAccFollowNode1" presStyleIdx="0" presStyleCnt="3">
        <dgm:presLayoutVars>
          <dgm:bulletEnabled val="1"/>
        </dgm:presLayoutVars>
      </dgm:prSet>
      <dgm:spPr/>
    </dgm:pt>
    <dgm:pt modelId="{BC80C134-DA37-4B24-A76E-CC8B191368AB}" type="pres">
      <dgm:prSet presAssocID="{D4BD402D-BE4A-4905-94D9-3F49C045D885}" presName="FourConn_2-3" presStyleLbl="fgAccFollowNode1" presStyleIdx="1" presStyleCnt="3">
        <dgm:presLayoutVars>
          <dgm:bulletEnabled val="1"/>
        </dgm:presLayoutVars>
      </dgm:prSet>
      <dgm:spPr/>
    </dgm:pt>
    <dgm:pt modelId="{DA6DB84C-5375-45E5-89F2-897DAFB7D03C}" type="pres">
      <dgm:prSet presAssocID="{D4BD402D-BE4A-4905-94D9-3F49C045D885}" presName="FourConn_3-4" presStyleLbl="fgAccFollowNode1" presStyleIdx="2" presStyleCnt="3">
        <dgm:presLayoutVars>
          <dgm:bulletEnabled val="1"/>
        </dgm:presLayoutVars>
      </dgm:prSet>
      <dgm:spPr/>
    </dgm:pt>
    <dgm:pt modelId="{3FF9AF6B-C9F7-4378-8129-667931CB905C}" type="pres">
      <dgm:prSet presAssocID="{D4BD402D-BE4A-4905-94D9-3F49C045D885}" presName="FourNodes_1_text" presStyleLbl="node1" presStyleIdx="3" presStyleCnt="4">
        <dgm:presLayoutVars>
          <dgm:bulletEnabled val="1"/>
        </dgm:presLayoutVars>
      </dgm:prSet>
      <dgm:spPr/>
    </dgm:pt>
    <dgm:pt modelId="{E66FF414-BA94-4F51-B072-10D9A26F0469}" type="pres">
      <dgm:prSet presAssocID="{D4BD402D-BE4A-4905-94D9-3F49C045D885}" presName="FourNodes_2_text" presStyleLbl="node1" presStyleIdx="3" presStyleCnt="4">
        <dgm:presLayoutVars>
          <dgm:bulletEnabled val="1"/>
        </dgm:presLayoutVars>
      </dgm:prSet>
      <dgm:spPr/>
    </dgm:pt>
    <dgm:pt modelId="{459B6E70-275A-4D22-9D47-91DC20DC2DCF}" type="pres">
      <dgm:prSet presAssocID="{D4BD402D-BE4A-4905-94D9-3F49C045D885}" presName="FourNodes_3_text" presStyleLbl="node1" presStyleIdx="3" presStyleCnt="4">
        <dgm:presLayoutVars>
          <dgm:bulletEnabled val="1"/>
        </dgm:presLayoutVars>
      </dgm:prSet>
      <dgm:spPr/>
    </dgm:pt>
    <dgm:pt modelId="{6EA61EE7-854A-4DD3-8C64-5B5F2CA30D21}" type="pres">
      <dgm:prSet presAssocID="{D4BD402D-BE4A-4905-94D9-3F49C045D885}" presName="FourNodes_4_text" presStyleLbl="node1" presStyleIdx="3" presStyleCnt="4">
        <dgm:presLayoutVars>
          <dgm:bulletEnabled val="1"/>
        </dgm:presLayoutVars>
      </dgm:prSet>
      <dgm:spPr/>
    </dgm:pt>
  </dgm:ptLst>
  <dgm:cxnLst>
    <dgm:cxn modelId="{B3BFD702-6D84-42C8-8396-C0067774D67A}" type="presOf" srcId="{D4BD402D-BE4A-4905-94D9-3F49C045D885}" destId="{24D443F4-CEA6-461D-BF2F-7FE43E1BA95E}" srcOrd="0" destOrd="0" presId="urn:microsoft.com/office/officeart/2005/8/layout/vProcess5"/>
    <dgm:cxn modelId="{7FFA9503-32D9-49D9-BE2E-5180EB508E74}" type="presOf" srcId="{9B9DAC4D-33E3-440D-961E-12322AB6AC13}" destId="{DA6DB84C-5375-45E5-89F2-897DAFB7D03C}" srcOrd="0" destOrd="0" presId="urn:microsoft.com/office/officeart/2005/8/layout/vProcess5"/>
    <dgm:cxn modelId="{960AEF03-AC41-45EB-863F-C8A9BC2A90A8}" type="presOf" srcId="{F81F1A78-227E-4309-AC16-F387B8623281}" destId="{459B6E70-275A-4D22-9D47-91DC20DC2DCF}" srcOrd="1" destOrd="0" presId="urn:microsoft.com/office/officeart/2005/8/layout/vProcess5"/>
    <dgm:cxn modelId="{43711529-5BFE-4E8D-A26B-1BAAAC08BE2E}" type="presOf" srcId="{DD31B188-1A49-41BA-A668-9F20108468D7}" destId="{51D574C1-039D-4713-B005-710438394220}" srcOrd="0" destOrd="0" presId="urn:microsoft.com/office/officeart/2005/8/layout/vProcess5"/>
    <dgm:cxn modelId="{8517173B-B9F9-4170-B429-05B0FB4D7EF3}" type="presOf" srcId="{19007CE9-EC53-4963-BBA9-966E2B0E0246}" destId="{B5090C66-DB0F-4930-AC7E-27EC07DE01B4}" srcOrd="0" destOrd="0" presId="urn:microsoft.com/office/officeart/2005/8/layout/vProcess5"/>
    <dgm:cxn modelId="{E8C99060-4235-408A-857A-E05F980BFE08}" srcId="{D4BD402D-BE4A-4905-94D9-3F49C045D885}" destId="{DD31B188-1A49-41BA-A668-9F20108468D7}" srcOrd="3" destOrd="0" parTransId="{3872A3D3-44B0-43DF-9346-DCCCD44B550D}" sibTransId="{078B7E94-BDD0-4BC8-A25B-571F028EE337}"/>
    <dgm:cxn modelId="{58612C47-FC11-46CD-9D60-E5CAEC47E2FB}" type="presOf" srcId="{2FF161A8-57B7-4CAE-A1DD-432C6211CEB4}" destId="{70A088EB-80E8-48E5-99F2-91DEBD2F00F0}" srcOrd="0" destOrd="0" presId="urn:microsoft.com/office/officeart/2005/8/layout/vProcess5"/>
    <dgm:cxn modelId="{8C7B2A74-8F9D-4696-9299-1FDD4BCC2395}" type="presOf" srcId="{BCB94147-0D72-464F-AB1D-B2356D18B584}" destId="{3FF9AF6B-C9F7-4378-8129-667931CB905C}" srcOrd="1" destOrd="0" presId="urn:microsoft.com/office/officeart/2005/8/layout/vProcess5"/>
    <dgm:cxn modelId="{F5D77D5A-8132-4DED-8EF6-799D72664D13}" type="presOf" srcId="{19007CE9-EC53-4963-BBA9-966E2B0E0246}" destId="{E66FF414-BA94-4F51-B072-10D9A26F0469}" srcOrd="1" destOrd="0" presId="urn:microsoft.com/office/officeart/2005/8/layout/vProcess5"/>
    <dgm:cxn modelId="{B1705E89-C358-4B98-B8D0-1612A6A4A8A0}" srcId="{D4BD402D-BE4A-4905-94D9-3F49C045D885}" destId="{BCB94147-0D72-464F-AB1D-B2356D18B584}" srcOrd="0" destOrd="0" parTransId="{E0CD9D34-8BCD-4398-AC07-67F9667BC220}" sibTransId="{2FF161A8-57B7-4CAE-A1DD-432C6211CEB4}"/>
    <dgm:cxn modelId="{CE11D9A7-7730-4C84-A16C-1DCCA057261B}" type="presOf" srcId="{3D866983-0858-4639-B3E0-3A0273A0F4AB}" destId="{BC80C134-DA37-4B24-A76E-CC8B191368AB}" srcOrd="0" destOrd="0" presId="urn:microsoft.com/office/officeart/2005/8/layout/vProcess5"/>
    <dgm:cxn modelId="{5520AAAA-4CAD-4D8D-B362-02D53250195A}" srcId="{D4BD402D-BE4A-4905-94D9-3F49C045D885}" destId="{F81F1A78-227E-4309-AC16-F387B8623281}" srcOrd="2" destOrd="0" parTransId="{BB93B7B6-5690-4DD1-91B9-DD1A8600AEAC}" sibTransId="{9B9DAC4D-33E3-440D-961E-12322AB6AC13}"/>
    <dgm:cxn modelId="{A460A4B6-3E51-454A-BE0D-2655268095FD}" type="presOf" srcId="{BCB94147-0D72-464F-AB1D-B2356D18B584}" destId="{7A733531-3D0E-47D5-9EC8-00027F98BC2A}" srcOrd="0" destOrd="0" presId="urn:microsoft.com/office/officeart/2005/8/layout/vProcess5"/>
    <dgm:cxn modelId="{EBBEF2DE-D3A1-47C3-AAA8-876607E7B853}" type="presOf" srcId="{F81F1A78-227E-4309-AC16-F387B8623281}" destId="{12097A3F-08C6-4363-A20E-D96E3FF4717C}" srcOrd="0" destOrd="0" presId="urn:microsoft.com/office/officeart/2005/8/layout/vProcess5"/>
    <dgm:cxn modelId="{1E1814E5-22C6-4F48-85CA-395709DA9700}" type="presOf" srcId="{DD31B188-1A49-41BA-A668-9F20108468D7}" destId="{6EA61EE7-854A-4DD3-8C64-5B5F2CA30D21}" srcOrd="1" destOrd="0" presId="urn:microsoft.com/office/officeart/2005/8/layout/vProcess5"/>
    <dgm:cxn modelId="{35763FF0-42A5-4D4C-8413-DB74D851B0DB}" srcId="{D4BD402D-BE4A-4905-94D9-3F49C045D885}" destId="{19007CE9-EC53-4963-BBA9-966E2B0E0246}" srcOrd="1" destOrd="0" parTransId="{10E9872D-6D91-48AC-A2BE-998712EFD2D2}" sibTransId="{3D866983-0858-4639-B3E0-3A0273A0F4AB}"/>
    <dgm:cxn modelId="{02C48129-F242-40AB-B4AA-097B811EC2D7}" type="presParOf" srcId="{24D443F4-CEA6-461D-BF2F-7FE43E1BA95E}" destId="{59F0E7AD-287E-46E8-8D9E-078879096C63}" srcOrd="0" destOrd="0" presId="urn:microsoft.com/office/officeart/2005/8/layout/vProcess5"/>
    <dgm:cxn modelId="{03D7F0BE-7129-4D1E-BBF4-3368132BA185}" type="presParOf" srcId="{24D443F4-CEA6-461D-BF2F-7FE43E1BA95E}" destId="{7A733531-3D0E-47D5-9EC8-00027F98BC2A}" srcOrd="1" destOrd="0" presId="urn:microsoft.com/office/officeart/2005/8/layout/vProcess5"/>
    <dgm:cxn modelId="{F895FA06-D5E7-4D08-BB2E-9C6D6F154ED1}" type="presParOf" srcId="{24D443F4-CEA6-461D-BF2F-7FE43E1BA95E}" destId="{B5090C66-DB0F-4930-AC7E-27EC07DE01B4}" srcOrd="2" destOrd="0" presId="urn:microsoft.com/office/officeart/2005/8/layout/vProcess5"/>
    <dgm:cxn modelId="{1E7F02DD-F9AC-45C1-94DE-F054788122F8}" type="presParOf" srcId="{24D443F4-CEA6-461D-BF2F-7FE43E1BA95E}" destId="{12097A3F-08C6-4363-A20E-D96E3FF4717C}" srcOrd="3" destOrd="0" presId="urn:microsoft.com/office/officeart/2005/8/layout/vProcess5"/>
    <dgm:cxn modelId="{3266473D-34BA-4DCC-AA5E-0766F43BD0C5}" type="presParOf" srcId="{24D443F4-CEA6-461D-BF2F-7FE43E1BA95E}" destId="{51D574C1-039D-4713-B005-710438394220}" srcOrd="4" destOrd="0" presId="urn:microsoft.com/office/officeart/2005/8/layout/vProcess5"/>
    <dgm:cxn modelId="{04E3EB05-8725-496C-AF12-FFE56E37B3D6}" type="presParOf" srcId="{24D443F4-CEA6-461D-BF2F-7FE43E1BA95E}" destId="{70A088EB-80E8-48E5-99F2-91DEBD2F00F0}" srcOrd="5" destOrd="0" presId="urn:microsoft.com/office/officeart/2005/8/layout/vProcess5"/>
    <dgm:cxn modelId="{F249AD57-120D-4410-AAA5-3D075EF951B1}" type="presParOf" srcId="{24D443F4-CEA6-461D-BF2F-7FE43E1BA95E}" destId="{BC80C134-DA37-4B24-A76E-CC8B191368AB}" srcOrd="6" destOrd="0" presId="urn:microsoft.com/office/officeart/2005/8/layout/vProcess5"/>
    <dgm:cxn modelId="{E32FF33D-75AB-46DA-8D85-1D7834EA3E83}" type="presParOf" srcId="{24D443F4-CEA6-461D-BF2F-7FE43E1BA95E}" destId="{DA6DB84C-5375-45E5-89F2-897DAFB7D03C}" srcOrd="7" destOrd="0" presId="urn:microsoft.com/office/officeart/2005/8/layout/vProcess5"/>
    <dgm:cxn modelId="{9E6ADAB4-3783-4479-B499-8D896A5712B5}" type="presParOf" srcId="{24D443F4-CEA6-461D-BF2F-7FE43E1BA95E}" destId="{3FF9AF6B-C9F7-4378-8129-667931CB905C}" srcOrd="8" destOrd="0" presId="urn:microsoft.com/office/officeart/2005/8/layout/vProcess5"/>
    <dgm:cxn modelId="{82A5C871-917C-44AD-9213-A871B2307124}" type="presParOf" srcId="{24D443F4-CEA6-461D-BF2F-7FE43E1BA95E}" destId="{E66FF414-BA94-4F51-B072-10D9A26F0469}" srcOrd="9" destOrd="0" presId="urn:microsoft.com/office/officeart/2005/8/layout/vProcess5"/>
    <dgm:cxn modelId="{649ABCA5-7F51-4DA0-B05B-D36F64F7F67B}" type="presParOf" srcId="{24D443F4-CEA6-461D-BF2F-7FE43E1BA95E}" destId="{459B6E70-275A-4D22-9D47-91DC20DC2DCF}" srcOrd="10" destOrd="0" presId="urn:microsoft.com/office/officeart/2005/8/layout/vProcess5"/>
    <dgm:cxn modelId="{527C8D49-6448-4AC9-952F-968C2DAF4845}" type="presParOf" srcId="{24D443F4-CEA6-461D-BF2F-7FE43E1BA95E}" destId="{6EA61EE7-854A-4DD3-8C64-5B5F2CA30D21}"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246842-F746-46BB-9234-2EFCA0F3DE81}" type="doc">
      <dgm:prSet loTypeId="urn:microsoft.com/office/officeart/2005/8/layout/hierarchy4" loCatId="list" qsTypeId="urn:microsoft.com/office/officeart/2005/8/quickstyle/simple2" qsCatId="simple" csTypeId="urn:microsoft.com/office/officeart/2005/8/colors/accent2_4" csCatId="accent2" phldr="1"/>
      <dgm:spPr/>
      <dgm:t>
        <a:bodyPr/>
        <a:lstStyle/>
        <a:p>
          <a:endParaRPr lang="en-US"/>
        </a:p>
      </dgm:t>
    </dgm:pt>
    <dgm:pt modelId="{8B7A81E6-3EFA-409E-94A5-246B3697EADC}">
      <dgm:prSet phldrT="[Text]"/>
      <dgm:spPr/>
      <dgm:t>
        <a:bodyPr/>
        <a:lstStyle/>
        <a:p>
          <a:r>
            <a:rPr lang="en-US" dirty="0"/>
            <a:t>RQ1: What are the current limitations in dialogue Summarization? </a:t>
          </a:r>
        </a:p>
      </dgm:t>
    </dgm:pt>
    <dgm:pt modelId="{046BF080-4286-4C31-83CD-03D5AD204CC3}" type="parTrans" cxnId="{18652C5D-0123-42E6-9C05-C5F60CB678FE}">
      <dgm:prSet/>
      <dgm:spPr/>
      <dgm:t>
        <a:bodyPr/>
        <a:lstStyle/>
        <a:p>
          <a:endParaRPr lang="en-US"/>
        </a:p>
      </dgm:t>
    </dgm:pt>
    <dgm:pt modelId="{7D80DE7D-1F04-4FA2-BBBE-F789FBBE236A}" type="sibTrans" cxnId="{18652C5D-0123-42E6-9C05-C5F60CB678FE}">
      <dgm:prSet/>
      <dgm:spPr/>
      <dgm:t>
        <a:bodyPr/>
        <a:lstStyle/>
        <a:p>
          <a:endParaRPr lang="en-US"/>
        </a:p>
      </dgm:t>
    </dgm:pt>
    <dgm:pt modelId="{B098A2E2-87DA-4BC6-88B6-2D4E9C2514BA}">
      <dgm:prSet phldrT="[Text]"/>
      <dgm:spPr/>
      <dgm:t>
        <a:bodyPr/>
        <a:lstStyle/>
        <a:p>
          <a:r>
            <a:rPr lang="en-US" dirty="0"/>
            <a:t>RQ2: How can existing resources be utilized to develop a multilingual dialogue summarizer using cross-lingual transfer techniques? </a:t>
          </a:r>
        </a:p>
      </dgm:t>
    </dgm:pt>
    <dgm:pt modelId="{12147200-756B-4668-BF84-C981124C7D66}" type="parTrans" cxnId="{7E3807B3-1FF4-4249-A7D1-916E11E2CFBA}">
      <dgm:prSet/>
      <dgm:spPr/>
      <dgm:t>
        <a:bodyPr/>
        <a:lstStyle/>
        <a:p>
          <a:endParaRPr lang="en-US"/>
        </a:p>
      </dgm:t>
    </dgm:pt>
    <dgm:pt modelId="{10C7FE57-6989-4248-AF84-3E90F12411AE}" type="sibTrans" cxnId="{7E3807B3-1FF4-4249-A7D1-916E11E2CFBA}">
      <dgm:prSet/>
      <dgm:spPr/>
      <dgm:t>
        <a:bodyPr/>
        <a:lstStyle/>
        <a:p>
          <a:endParaRPr lang="en-US"/>
        </a:p>
      </dgm:t>
    </dgm:pt>
    <dgm:pt modelId="{53D0F6C5-E708-407A-B4EF-A65A1F97352D}">
      <dgm:prSet phldrT="[Text]"/>
      <dgm:spPr/>
      <dgm:t>
        <a:bodyPr/>
        <a:lstStyle/>
        <a:p>
          <a:r>
            <a:rPr lang="en-US" dirty="0"/>
            <a:t>RQ3: What are the recent advancements in pre-trained language models that can be used to build a multilingual dialogue summary generation solution? </a:t>
          </a:r>
        </a:p>
      </dgm:t>
    </dgm:pt>
    <dgm:pt modelId="{65498DF7-E97C-45AC-AB3D-7EB08BF76D56}" type="parTrans" cxnId="{752C017F-103A-4D73-8327-D232FE0D1C1E}">
      <dgm:prSet/>
      <dgm:spPr/>
      <dgm:t>
        <a:bodyPr/>
        <a:lstStyle/>
        <a:p>
          <a:endParaRPr lang="en-US"/>
        </a:p>
      </dgm:t>
    </dgm:pt>
    <dgm:pt modelId="{4F1185FA-7AD8-4D46-BDF9-DDC34C967000}" type="sibTrans" cxnId="{752C017F-103A-4D73-8327-D232FE0D1C1E}">
      <dgm:prSet/>
      <dgm:spPr/>
      <dgm:t>
        <a:bodyPr/>
        <a:lstStyle/>
        <a:p>
          <a:endParaRPr lang="en-US"/>
        </a:p>
      </dgm:t>
    </dgm:pt>
    <dgm:pt modelId="{082A0DE6-3512-4309-97C4-45D47C44EEF4}" type="pres">
      <dgm:prSet presAssocID="{63246842-F746-46BB-9234-2EFCA0F3DE81}" presName="Name0" presStyleCnt="0">
        <dgm:presLayoutVars>
          <dgm:chPref val="1"/>
          <dgm:dir/>
          <dgm:animOne val="branch"/>
          <dgm:animLvl val="lvl"/>
          <dgm:resizeHandles/>
        </dgm:presLayoutVars>
      </dgm:prSet>
      <dgm:spPr/>
    </dgm:pt>
    <dgm:pt modelId="{DB5358ED-026D-4C91-A642-E4BE09BD69F2}" type="pres">
      <dgm:prSet presAssocID="{8B7A81E6-3EFA-409E-94A5-246B3697EADC}" presName="vertOne" presStyleCnt="0"/>
      <dgm:spPr/>
    </dgm:pt>
    <dgm:pt modelId="{3F1A571D-C822-45C6-B957-399371FB2FB2}" type="pres">
      <dgm:prSet presAssocID="{8B7A81E6-3EFA-409E-94A5-246B3697EADC}" presName="txOne" presStyleLbl="node0" presStyleIdx="0" presStyleCnt="1" custLinFactNeighborX="0" custLinFactNeighborY="-23494">
        <dgm:presLayoutVars>
          <dgm:chPref val="3"/>
        </dgm:presLayoutVars>
      </dgm:prSet>
      <dgm:spPr/>
    </dgm:pt>
    <dgm:pt modelId="{BA94FBE9-4819-49FA-A30F-FD353D9C57CC}" type="pres">
      <dgm:prSet presAssocID="{8B7A81E6-3EFA-409E-94A5-246B3697EADC}" presName="parTransOne" presStyleCnt="0"/>
      <dgm:spPr/>
    </dgm:pt>
    <dgm:pt modelId="{A2287823-9129-41AE-BA35-FF7C291FFC5D}" type="pres">
      <dgm:prSet presAssocID="{8B7A81E6-3EFA-409E-94A5-246B3697EADC}" presName="horzOne" presStyleCnt="0"/>
      <dgm:spPr/>
    </dgm:pt>
    <dgm:pt modelId="{02DA1997-D813-4D0E-B46A-3866EA2EF31D}" type="pres">
      <dgm:prSet presAssocID="{B098A2E2-87DA-4BC6-88B6-2D4E9C2514BA}" presName="vertTwo" presStyleCnt="0"/>
      <dgm:spPr/>
    </dgm:pt>
    <dgm:pt modelId="{C57346F3-0ACD-4FCA-AB9F-B399531B3058}" type="pres">
      <dgm:prSet presAssocID="{B098A2E2-87DA-4BC6-88B6-2D4E9C2514BA}" presName="txTwo" presStyleLbl="node2" presStyleIdx="0" presStyleCnt="1">
        <dgm:presLayoutVars>
          <dgm:chPref val="3"/>
        </dgm:presLayoutVars>
      </dgm:prSet>
      <dgm:spPr/>
    </dgm:pt>
    <dgm:pt modelId="{2AAF7464-281E-4EB0-B2EE-87D00971BA27}" type="pres">
      <dgm:prSet presAssocID="{B098A2E2-87DA-4BC6-88B6-2D4E9C2514BA}" presName="parTransTwo" presStyleCnt="0"/>
      <dgm:spPr/>
    </dgm:pt>
    <dgm:pt modelId="{58619D40-F797-4C6F-985F-80D5E2DCE2D3}" type="pres">
      <dgm:prSet presAssocID="{B098A2E2-87DA-4BC6-88B6-2D4E9C2514BA}" presName="horzTwo" presStyleCnt="0"/>
      <dgm:spPr/>
    </dgm:pt>
    <dgm:pt modelId="{DD8F4EC4-4F59-48B3-AEC3-566AE3FFDE5A}" type="pres">
      <dgm:prSet presAssocID="{53D0F6C5-E708-407A-B4EF-A65A1F97352D}" presName="vertThree" presStyleCnt="0"/>
      <dgm:spPr/>
    </dgm:pt>
    <dgm:pt modelId="{17FCADEB-73E7-4BB6-A2E6-35DA09EEEA65}" type="pres">
      <dgm:prSet presAssocID="{53D0F6C5-E708-407A-B4EF-A65A1F97352D}" presName="txThree" presStyleLbl="node3" presStyleIdx="0" presStyleCnt="1">
        <dgm:presLayoutVars>
          <dgm:chPref val="3"/>
        </dgm:presLayoutVars>
      </dgm:prSet>
      <dgm:spPr/>
    </dgm:pt>
    <dgm:pt modelId="{CFA3EF0D-9DC9-40A6-958C-4323EC5F2EBC}" type="pres">
      <dgm:prSet presAssocID="{53D0F6C5-E708-407A-B4EF-A65A1F97352D}" presName="horzThree" presStyleCnt="0"/>
      <dgm:spPr/>
    </dgm:pt>
  </dgm:ptLst>
  <dgm:cxnLst>
    <dgm:cxn modelId="{A6771904-9E68-4530-8BC7-317423550F15}" type="presOf" srcId="{B098A2E2-87DA-4BC6-88B6-2D4E9C2514BA}" destId="{C57346F3-0ACD-4FCA-AB9F-B399531B3058}" srcOrd="0" destOrd="0" presId="urn:microsoft.com/office/officeart/2005/8/layout/hierarchy4"/>
    <dgm:cxn modelId="{DE52BB35-0920-4A5B-A701-149EE86964CB}" type="presOf" srcId="{8B7A81E6-3EFA-409E-94A5-246B3697EADC}" destId="{3F1A571D-C822-45C6-B957-399371FB2FB2}" srcOrd="0" destOrd="0" presId="urn:microsoft.com/office/officeart/2005/8/layout/hierarchy4"/>
    <dgm:cxn modelId="{18652C5D-0123-42E6-9C05-C5F60CB678FE}" srcId="{63246842-F746-46BB-9234-2EFCA0F3DE81}" destId="{8B7A81E6-3EFA-409E-94A5-246B3697EADC}" srcOrd="0" destOrd="0" parTransId="{046BF080-4286-4C31-83CD-03D5AD204CC3}" sibTransId="{7D80DE7D-1F04-4FA2-BBBE-F789FBBE236A}"/>
    <dgm:cxn modelId="{DF6FD149-F84A-4FCA-96F7-E7694A3E67DF}" type="presOf" srcId="{63246842-F746-46BB-9234-2EFCA0F3DE81}" destId="{082A0DE6-3512-4309-97C4-45D47C44EEF4}" srcOrd="0" destOrd="0" presId="urn:microsoft.com/office/officeart/2005/8/layout/hierarchy4"/>
    <dgm:cxn modelId="{752C017F-103A-4D73-8327-D232FE0D1C1E}" srcId="{B098A2E2-87DA-4BC6-88B6-2D4E9C2514BA}" destId="{53D0F6C5-E708-407A-B4EF-A65A1F97352D}" srcOrd="0" destOrd="0" parTransId="{65498DF7-E97C-45AC-AB3D-7EB08BF76D56}" sibTransId="{4F1185FA-7AD8-4D46-BDF9-DDC34C967000}"/>
    <dgm:cxn modelId="{7E3807B3-1FF4-4249-A7D1-916E11E2CFBA}" srcId="{8B7A81E6-3EFA-409E-94A5-246B3697EADC}" destId="{B098A2E2-87DA-4BC6-88B6-2D4E9C2514BA}" srcOrd="0" destOrd="0" parTransId="{12147200-756B-4668-BF84-C981124C7D66}" sibTransId="{10C7FE57-6989-4248-AF84-3E90F12411AE}"/>
    <dgm:cxn modelId="{B324C7CB-70BC-4CDB-9026-DC076BEFCFEA}" type="presOf" srcId="{53D0F6C5-E708-407A-B4EF-A65A1F97352D}" destId="{17FCADEB-73E7-4BB6-A2E6-35DA09EEEA65}" srcOrd="0" destOrd="0" presId="urn:microsoft.com/office/officeart/2005/8/layout/hierarchy4"/>
    <dgm:cxn modelId="{5D66954E-DAA2-42A6-A00A-A2A6969C0D69}" type="presParOf" srcId="{082A0DE6-3512-4309-97C4-45D47C44EEF4}" destId="{DB5358ED-026D-4C91-A642-E4BE09BD69F2}" srcOrd="0" destOrd="0" presId="urn:microsoft.com/office/officeart/2005/8/layout/hierarchy4"/>
    <dgm:cxn modelId="{725D2A54-2B9C-4787-A826-84D1E6F9B31A}" type="presParOf" srcId="{DB5358ED-026D-4C91-A642-E4BE09BD69F2}" destId="{3F1A571D-C822-45C6-B957-399371FB2FB2}" srcOrd="0" destOrd="0" presId="urn:microsoft.com/office/officeart/2005/8/layout/hierarchy4"/>
    <dgm:cxn modelId="{F4A8E1A0-63F4-4207-B66E-9701272C052F}" type="presParOf" srcId="{DB5358ED-026D-4C91-A642-E4BE09BD69F2}" destId="{BA94FBE9-4819-49FA-A30F-FD353D9C57CC}" srcOrd="1" destOrd="0" presId="urn:microsoft.com/office/officeart/2005/8/layout/hierarchy4"/>
    <dgm:cxn modelId="{88879A2E-2F0F-438B-8945-3D1C4796B3D0}" type="presParOf" srcId="{DB5358ED-026D-4C91-A642-E4BE09BD69F2}" destId="{A2287823-9129-41AE-BA35-FF7C291FFC5D}" srcOrd="2" destOrd="0" presId="urn:microsoft.com/office/officeart/2005/8/layout/hierarchy4"/>
    <dgm:cxn modelId="{BD164456-6B4F-4AA2-9A56-DF356887D535}" type="presParOf" srcId="{A2287823-9129-41AE-BA35-FF7C291FFC5D}" destId="{02DA1997-D813-4D0E-B46A-3866EA2EF31D}" srcOrd="0" destOrd="0" presId="urn:microsoft.com/office/officeart/2005/8/layout/hierarchy4"/>
    <dgm:cxn modelId="{38D7DACC-3EAE-492C-AF60-5F6064767565}" type="presParOf" srcId="{02DA1997-D813-4D0E-B46A-3866EA2EF31D}" destId="{C57346F3-0ACD-4FCA-AB9F-B399531B3058}" srcOrd="0" destOrd="0" presId="urn:microsoft.com/office/officeart/2005/8/layout/hierarchy4"/>
    <dgm:cxn modelId="{109F63EF-12F5-4735-ACD9-A1714D44188A}" type="presParOf" srcId="{02DA1997-D813-4D0E-B46A-3866EA2EF31D}" destId="{2AAF7464-281E-4EB0-B2EE-87D00971BA27}" srcOrd="1" destOrd="0" presId="urn:microsoft.com/office/officeart/2005/8/layout/hierarchy4"/>
    <dgm:cxn modelId="{7A55E5CF-2CC1-4AB3-92D3-D705B2DC4B26}" type="presParOf" srcId="{02DA1997-D813-4D0E-B46A-3866EA2EF31D}" destId="{58619D40-F797-4C6F-985F-80D5E2DCE2D3}" srcOrd="2" destOrd="0" presId="urn:microsoft.com/office/officeart/2005/8/layout/hierarchy4"/>
    <dgm:cxn modelId="{88371968-4BC5-42AD-ADF9-E3C3EB745C31}" type="presParOf" srcId="{58619D40-F797-4C6F-985F-80D5E2DCE2D3}" destId="{DD8F4EC4-4F59-48B3-AEC3-566AE3FFDE5A}" srcOrd="0" destOrd="0" presId="urn:microsoft.com/office/officeart/2005/8/layout/hierarchy4"/>
    <dgm:cxn modelId="{09718101-20B3-4C60-91B0-B2E1D5B6E2AE}" type="presParOf" srcId="{DD8F4EC4-4F59-48B3-AEC3-566AE3FFDE5A}" destId="{17FCADEB-73E7-4BB6-A2E6-35DA09EEEA65}" srcOrd="0" destOrd="0" presId="urn:microsoft.com/office/officeart/2005/8/layout/hierarchy4"/>
    <dgm:cxn modelId="{3BA7614A-72C8-4D5A-B7AF-12498C5C0F7C}" type="presParOf" srcId="{DD8F4EC4-4F59-48B3-AEC3-566AE3FFDE5A}" destId="{CFA3EF0D-9DC9-40A6-958C-4323EC5F2EBC}"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007C863-BACF-4E5B-A882-CB16146C54E2}" type="doc">
      <dgm:prSet loTypeId="urn:microsoft.com/office/officeart/2005/8/layout/process1" loCatId="process" qsTypeId="urn:microsoft.com/office/officeart/2005/8/quickstyle/simple1" qsCatId="simple" csTypeId="urn:microsoft.com/office/officeart/2005/8/colors/accent1_1" csCatId="accent1"/>
      <dgm:spPr/>
      <dgm:t>
        <a:bodyPr/>
        <a:lstStyle/>
        <a:p>
          <a:endParaRPr lang="en-US"/>
        </a:p>
      </dgm:t>
    </dgm:pt>
    <dgm:pt modelId="{F6326077-16C3-4947-8E9A-6EBDC59F9FAD}">
      <dgm:prSet/>
      <dgm:spPr/>
      <dgm:t>
        <a:bodyPr/>
        <a:lstStyle/>
        <a:p>
          <a:r>
            <a:rPr lang="en-US"/>
            <a:t>Two examples were given</a:t>
          </a:r>
        </a:p>
      </dgm:t>
    </dgm:pt>
    <dgm:pt modelId="{C1E17713-3DF7-48C8-B747-62F96F8AE6FF}" type="parTrans" cxnId="{062ACCC4-9458-4D81-ACC9-2FD22433A988}">
      <dgm:prSet/>
      <dgm:spPr/>
      <dgm:t>
        <a:bodyPr/>
        <a:lstStyle/>
        <a:p>
          <a:endParaRPr lang="en-US"/>
        </a:p>
      </dgm:t>
    </dgm:pt>
    <dgm:pt modelId="{EB2F865B-4C82-4BB9-B39F-FB729E8D6B35}" type="sibTrans" cxnId="{062ACCC4-9458-4D81-ACC9-2FD22433A988}">
      <dgm:prSet/>
      <dgm:spPr/>
      <dgm:t>
        <a:bodyPr/>
        <a:lstStyle/>
        <a:p>
          <a:endParaRPr lang="en-US"/>
        </a:p>
      </dgm:t>
    </dgm:pt>
    <dgm:pt modelId="{A6E45DA9-29AF-4859-8851-F8AC900C8BAA}">
      <dgm:prSet/>
      <dgm:spPr/>
      <dgm:t>
        <a:bodyPr/>
        <a:lstStyle/>
        <a:p>
          <a:r>
            <a:rPr lang="en-US" dirty="0"/>
            <a:t>Dialogue – summary pairs</a:t>
          </a:r>
        </a:p>
      </dgm:t>
    </dgm:pt>
    <dgm:pt modelId="{143BA109-2CA1-4008-BEA5-488BA32D38D5}" type="parTrans" cxnId="{CEC9C5F7-66DF-40EE-8AAF-7D8905441C60}">
      <dgm:prSet/>
      <dgm:spPr/>
      <dgm:t>
        <a:bodyPr/>
        <a:lstStyle/>
        <a:p>
          <a:endParaRPr lang="en-US"/>
        </a:p>
      </dgm:t>
    </dgm:pt>
    <dgm:pt modelId="{7AD0016B-134E-408F-85DB-9D07B8A12261}" type="sibTrans" cxnId="{CEC9C5F7-66DF-40EE-8AAF-7D8905441C60}">
      <dgm:prSet/>
      <dgm:spPr/>
      <dgm:t>
        <a:bodyPr/>
        <a:lstStyle/>
        <a:p>
          <a:endParaRPr lang="en-US"/>
        </a:p>
      </dgm:t>
    </dgm:pt>
    <dgm:pt modelId="{3BA3C188-297A-4EF6-ADB9-EC6C09ACB9C5}">
      <dgm:prSet/>
      <dgm:spPr/>
      <dgm:t>
        <a:bodyPr/>
        <a:lstStyle/>
        <a:p>
          <a:r>
            <a:rPr lang="en-US" dirty="0"/>
            <a:t>Rate on </a:t>
          </a:r>
          <a:r>
            <a:rPr lang="en-US" u="sng" dirty="0"/>
            <a:t>readability</a:t>
          </a:r>
          <a:r>
            <a:rPr lang="en-US" dirty="0"/>
            <a:t> and </a:t>
          </a:r>
          <a:r>
            <a:rPr lang="en-US" u="sng" dirty="0"/>
            <a:t>truthfulness</a:t>
          </a:r>
        </a:p>
      </dgm:t>
    </dgm:pt>
    <dgm:pt modelId="{8214284D-0542-415F-8C40-13B48103315B}" type="parTrans" cxnId="{682475A3-AEA1-4A9F-A098-B84B41B359C0}">
      <dgm:prSet/>
      <dgm:spPr/>
      <dgm:t>
        <a:bodyPr/>
        <a:lstStyle/>
        <a:p>
          <a:endParaRPr lang="en-US"/>
        </a:p>
      </dgm:t>
    </dgm:pt>
    <dgm:pt modelId="{5E23E523-6C99-481C-AF3B-8CA2862CEA0E}" type="sibTrans" cxnId="{682475A3-AEA1-4A9F-A098-B84B41B359C0}">
      <dgm:prSet/>
      <dgm:spPr/>
      <dgm:t>
        <a:bodyPr/>
        <a:lstStyle/>
        <a:p>
          <a:endParaRPr lang="en-US"/>
        </a:p>
      </dgm:t>
    </dgm:pt>
    <dgm:pt modelId="{85AA4FD5-F258-4E17-B057-BC1C74138C38}" type="pres">
      <dgm:prSet presAssocID="{B007C863-BACF-4E5B-A882-CB16146C54E2}" presName="Name0" presStyleCnt="0">
        <dgm:presLayoutVars>
          <dgm:dir/>
          <dgm:resizeHandles val="exact"/>
        </dgm:presLayoutVars>
      </dgm:prSet>
      <dgm:spPr/>
    </dgm:pt>
    <dgm:pt modelId="{8D22DBC5-23C1-4FAC-A6BB-59C974B5B160}" type="pres">
      <dgm:prSet presAssocID="{F6326077-16C3-4947-8E9A-6EBDC59F9FAD}" presName="node" presStyleLbl="node1" presStyleIdx="0" presStyleCnt="3">
        <dgm:presLayoutVars>
          <dgm:bulletEnabled val="1"/>
        </dgm:presLayoutVars>
      </dgm:prSet>
      <dgm:spPr/>
    </dgm:pt>
    <dgm:pt modelId="{9BE47CBD-A96B-47FE-9709-267AD554443F}" type="pres">
      <dgm:prSet presAssocID="{EB2F865B-4C82-4BB9-B39F-FB729E8D6B35}" presName="sibTrans" presStyleLbl="sibTrans2D1" presStyleIdx="0" presStyleCnt="2"/>
      <dgm:spPr/>
    </dgm:pt>
    <dgm:pt modelId="{64B4BC29-0D9E-4892-9D03-1C226ACABCA3}" type="pres">
      <dgm:prSet presAssocID="{EB2F865B-4C82-4BB9-B39F-FB729E8D6B35}" presName="connectorText" presStyleLbl="sibTrans2D1" presStyleIdx="0" presStyleCnt="2"/>
      <dgm:spPr/>
    </dgm:pt>
    <dgm:pt modelId="{55B0E281-8BA0-4514-B911-374C36AB186F}" type="pres">
      <dgm:prSet presAssocID="{A6E45DA9-29AF-4859-8851-F8AC900C8BAA}" presName="node" presStyleLbl="node1" presStyleIdx="1" presStyleCnt="3">
        <dgm:presLayoutVars>
          <dgm:bulletEnabled val="1"/>
        </dgm:presLayoutVars>
      </dgm:prSet>
      <dgm:spPr/>
    </dgm:pt>
    <dgm:pt modelId="{D9C4FFD7-5DD7-4444-8BBB-7B91D0C210FE}" type="pres">
      <dgm:prSet presAssocID="{7AD0016B-134E-408F-85DB-9D07B8A12261}" presName="sibTrans" presStyleLbl="sibTrans2D1" presStyleIdx="1" presStyleCnt="2"/>
      <dgm:spPr/>
    </dgm:pt>
    <dgm:pt modelId="{C3A9C3E4-D857-4E2C-9921-D106695C9570}" type="pres">
      <dgm:prSet presAssocID="{7AD0016B-134E-408F-85DB-9D07B8A12261}" presName="connectorText" presStyleLbl="sibTrans2D1" presStyleIdx="1" presStyleCnt="2"/>
      <dgm:spPr/>
    </dgm:pt>
    <dgm:pt modelId="{E2781A91-8528-41D4-A340-7C679A068D00}" type="pres">
      <dgm:prSet presAssocID="{3BA3C188-297A-4EF6-ADB9-EC6C09ACB9C5}" presName="node" presStyleLbl="node1" presStyleIdx="2" presStyleCnt="3">
        <dgm:presLayoutVars>
          <dgm:bulletEnabled val="1"/>
        </dgm:presLayoutVars>
      </dgm:prSet>
      <dgm:spPr/>
    </dgm:pt>
  </dgm:ptLst>
  <dgm:cxnLst>
    <dgm:cxn modelId="{7692481F-4B8B-4869-83F8-EEBA48C4697C}" type="presOf" srcId="{EB2F865B-4C82-4BB9-B39F-FB729E8D6B35}" destId="{64B4BC29-0D9E-4892-9D03-1C226ACABCA3}" srcOrd="1" destOrd="0" presId="urn:microsoft.com/office/officeart/2005/8/layout/process1"/>
    <dgm:cxn modelId="{F48C775E-C9FC-46AD-9DCF-713D976A7195}" type="presOf" srcId="{7AD0016B-134E-408F-85DB-9D07B8A12261}" destId="{C3A9C3E4-D857-4E2C-9921-D106695C9570}" srcOrd="1" destOrd="0" presId="urn:microsoft.com/office/officeart/2005/8/layout/process1"/>
    <dgm:cxn modelId="{6192484B-2A45-4225-80CE-B66A0F47FEB1}" type="presOf" srcId="{7AD0016B-134E-408F-85DB-9D07B8A12261}" destId="{D9C4FFD7-5DD7-4444-8BBB-7B91D0C210FE}" srcOrd="0" destOrd="0" presId="urn:microsoft.com/office/officeart/2005/8/layout/process1"/>
    <dgm:cxn modelId="{0EB88850-5B95-404A-84DF-258AF0B9FBCA}" type="presOf" srcId="{3BA3C188-297A-4EF6-ADB9-EC6C09ACB9C5}" destId="{E2781A91-8528-41D4-A340-7C679A068D00}" srcOrd="0" destOrd="0" presId="urn:microsoft.com/office/officeart/2005/8/layout/process1"/>
    <dgm:cxn modelId="{682475A3-AEA1-4A9F-A098-B84B41B359C0}" srcId="{B007C863-BACF-4E5B-A882-CB16146C54E2}" destId="{3BA3C188-297A-4EF6-ADB9-EC6C09ACB9C5}" srcOrd="2" destOrd="0" parTransId="{8214284D-0542-415F-8C40-13B48103315B}" sibTransId="{5E23E523-6C99-481C-AF3B-8CA2862CEA0E}"/>
    <dgm:cxn modelId="{062ACCC4-9458-4D81-ACC9-2FD22433A988}" srcId="{B007C863-BACF-4E5B-A882-CB16146C54E2}" destId="{F6326077-16C3-4947-8E9A-6EBDC59F9FAD}" srcOrd="0" destOrd="0" parTransId="{C1E17713-3DF7-48C8-B747-62F96F8AE6FF}" sibTransId="{EB2F865B-4C82-4BB9-B39F-FB729E8D6B35}"/>
    <dgm:cxn modelId="{947688D3-0950-4959-869C-F30596D794C7}" type="presOf" srcId="{EB2F865B-4C82-4BB9-B39F-FB729E8D6B35}" destId="{9BE47CBD-A96B-47FE-9709-267AD554443F}" srcOrd="0" destOrd="0" presId="urn:microsoft.com/office/officeart/2005/8/layout/process1"/>
    <dgm:cxn modelId="{3A4E02E1-3CAE-4BAE-BBE0-08F53B71A34A}" type="presOf" srcId="{F6326077-16C3-4947-8E9A-6EBDC59F9FAD}" destId="{8D22DBC5-23C1-4FAC-A6BB-59C974B5B160}" srcOrd="0" destOrd="0" presId="urn:microsoft.com/office/officeart/2005/8/layout/process1"/>
    <dgm:cxn modelId="{E41D18E3-8C9C-4E8E-8C30-26BF9C843E34}" type="presOf" srcId="{B007C863-BACF-4E5B-A882-CB16146C54E2}" destId="{85AA4FD5-F258-4E17-B057-BC1C74138C38}" srcOrd="0" destOrd="0" presId="urn:microsoft.com/office/officeart/2005/8/layout/process1"/>
    <dgm:cxn modelId="{C509E3F1-6A5D-4700-8695-F0A383B97B37}" type="presOf" srcId="{A6E45DA9-29AF-4859-8851-F8AC900C8BAA}" destId="{55B0E281-8BA0-4514-B911-374C36AB186F}" srcOrd="0" destOrd="0" presId="urn:microsoft.com/office/officeart/2005/8/layout/process1"/>
    <dgm:cxn modelId="{CEC9C5F7-66DF-40EE-8AAF-7D8905441C60}" srcId="{B007C863-BACF-4E5B-A882-CB16146C54E2}" destId="{A6E45DA9-29AF-4859-8851-F8AC900C8BAA}" srcOrd="1" destOrd="0" parTransId="{143BA109-2CA1-4008-BEA5-488BA32D38D5}" sibTransId="{7AD0016B-134E-408F-85DB-9D07B8A12261}"/>
    <dgm:cxn modelId="{CDD78FE3-50CA-4924-8B84-13903DBDAD20}" type="presParOf" srcId="{85AA4FD5-F258-4E17-B057-BC1C74138C38}" destId="{8D22DBC5-23C1-4FAC-A6BB-59C974B5B160}" srcOrd="0" destOrd="0" presId="urn:microsoft.com/office/officeart/2005/8/layout/process1"/>
    <dgm:cxn modelId="{B26FDB44-F06B-4276-B580-57E0587FFC39}" type="presParOf" srcId="{85AA4FD5-F258-4E17-B057-BC1C74138C38}" destId="{9BE47CBD-A96B-47FE-9709-267AD554443F}" srcOrd="1" destOrd="0" presId="urn:microsoft.com/office/officeart/2005/8/layout/process1"/>
    <dgm:cxn modelId="{A1D87B4C-A0BE-4228-B163-4FB136254170}" type="presParOf" srcId="{9BE47CBD-A96B-47FE-9709-267AD554443F}" destId="{64B4BC29-0D9E-4892-9D03-1C226ACABCA3}" srcOrd="0" destOrd="0" presId="urn:microsoft.com/office/officeart/2005/8/layout/process1"/>
    <dgm:cxn modelId="{6E853B27-1146-4833-BF64-8207CF4497E2}" type="presParOf" srcId="{85AA4FD5-F258-4E17-B057-BC1C74138C38}" destId="{55B0E281-8BA0-4514-B911-374C36AB186F}" srcOrd="2" destOrd="0" presId="urn:microsoft.com/office/officeart/2005/8/layout/process1"/>
    <dgm:cxn modelId="{E993A800-E00C-4CF1-8889-496325CF24D4}" type="presParOf" srcId="{85AA4FD5-F258-4E17-B057-BC1C74138C38}" destId="{D9C4FFD7-5DD7-4444-8BBB-7B91D0C210FE}" srcOrd="3" destOrd="0" presId="urn:microsoft.com/office/officeart/2005/8/layout/process1"/>
    <dgm:cxn modelId="{A4DA06D6-50A6-4DD3-9B91-B0D9EBE8DF16}" type="presParOf" srcId="{D9C4FFD7-5DD7-4444-8BBB-7B91D0C210FE}" destId="{C3A9C3E4-D857-4E2C-9921-D106695C9570}" srcOrd="0" destOrd="0" presId="urn:microsoft.com/office/officeart/2005/8/layout/process1"/>
    <dgm:cxn modelId="{8D4D7714-3CF2-4393-8DE6-AC9EA8E8D0FF}" type="presParOf" srcId="{85AA4FD5-F258-4E17-B057-BC1C74138C38}" destId="{E2781A91-8528-41D4-A340-7C679A068D00}"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33531-3D0E-47D5-9EC8-00027F98BC2A}">
      <dsp:nvSpPr>
        <dsp:cNvPr id="0" name=""/>
        <dsp:cNvSpPr/>
      </dsp:nvSpPr>
      <dsp:spPr>
        <a:xfrm>
          <a:off x="0" y="0"/>
          <a:ext cx="4314688" cy="95729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Heavily focused on English Language.</a:t>
          </a:r>
        </a:p>
      </dsp:txBody>
      <dsp:txXfrm>
        <a:off x="28038" y="28038"/>
        <a:ext cx="3200802" cy="901218"/>
      </dsp:txXfrm>
    </dsp:sp>
    <dsp:sp modelId="{B5090C66-DB0F-4930-AC7E-27EC07DE01B4}">
      <dsp:nvSpPr>
        <dsp:cNvPr id="0" name=""/>
        <dsp:cNvSpPr/>
      </dsp:nvSpPr>
      <dsp:spPr>
        <a:xfrm>
          <a:off x="361355" y="1131347"/>
          <a:ext cx="4314688" cy="95729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Limited amount of dataset availability.</a:t>
          </a:r>
        </a:p>
        <a:p>
          <a:pPr marL="0" lvl="0" indent="0" algn="l" defTabSz="711200">
            <a:lnSpc>
              <a:spcPct val="90000"/>
            </a:lnSpc>
            <a:spcBef>
              <a:spcPct val="0"/>
            </a:spcBef>
            <a:spcAft>
              <a:spcPct val="35000"/>
            </a:spcAft>
            <a:buNone/>
          </a:pPr>
          <a:r>
            <a:rPr lang="nb-NO" sz="1050" kern="1200" dirty="0"/>
            <a:t>(Zou et al., 2021)</a:t>
          </a:r>
          <a:endParaRPr lang="en-US" sz="1050" kern="1200" dirty="0"/>
        </a:p>
      </dsp:txBody>
      <dsp:txXfrm>
        <a:off x="389393" y="1159385"/>
        <a:ext cx="3275016" cy="901218"/>
      </dsp:txXfrm>
    </dsp:sp>
    <dsp:sp modelId="{12097A3F-08C6-4363-A20E-D96E3FF4717C}">
      <dsp:nvSpPr>
        <dsp:cNvPr id="0" name=""/>
        <dsp:cNvSpPr/>
      </dsp:nvSpPr>
      <dsp:spPr>
        <a:xfrm>
          <a:off x="717317" y="2262695"/>
          <a:ext cx="4314688" cy="95729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Globalization leads to dialogues involving multinational participants.</a:t>
          </a:r>
        </a:p>
      </dsp:txBody>
      <dsp:txXfrm>
        <a:off x="745355" y="2290733"/>
        <a:ext cx="3280409" cy="901218"/>
      </dsp:txXfrm>
    </dsp:sp>
    <dsp:sp modelId="{51D574C1-039D-4713-B005-710438394220}">
      <dsp:nvSpPr>
        <dsp:cNvPr id="0" name=""/>
        <dsp:cNvSpPr/>
      </dsp:nvSpPr>
      <dsp:spPr>
        <a:xfrm>
          <a:off x="1078672" y="3394043"/>
          <a:ext cx="4314688" cy="95729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Urgent need for providing dialogue summaries with preferred language. </a:t>
          </a:r>
          <a:r>
            <a:rPr lang="nb-NO" sz="1050" kern="1200" dirty="0"/>
            <a:t>(Feng, Feng and Qin, 2022)</a:t>
          </a:r>
          <a:endParaRPr lang="en-US" sz="1400" kern="1200" dirty="0"/>
        </a:p>
      </dsp:txBody>
      <dsp:txXfrm>
        <a:off x="1106710" y="3422081"/>
        <a:ext cx="3275016" cy="901218"/>
      </dsp:txXfrm>
    </dsp:sp>
    <dsp:sp modelId="{70A088EB-80E8-48E5-99F2-91DEBD2F00F0}">
      <dsp:nvSpPr>
        <dsp:cNvPr id="0" name=""/>
        <dsp:cNvSpPr/>
      </dsp:nvSpPr>
      <dsp:spPr>
        <a:xfrm>
          <a:off x="3692447" y="733200"/>
          <a:ext cx="622241" cy="622241"/>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3832451" y="733200"/>
        <a:ext cx="342233" cy="468236"/>
      </dsp:txXfrm>
    </dsp:sp>
    <dsp:sp modelId="{BC80C134-DA37-4B24-A76E-CC8B191368AB}">
      <dsp:nvSpPr>
        <dsp:cNvPr id="0" name=""/>
        <dsp:cNvSpPr/>
      </dsp:nvSpPr>
      <dsp:spPr>
        <a:xfrm>
          <a:off x="4053802" y="1864548"/>
          <a:ext cx="622241" cy="622241"/>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193806" y="1864548"/>
        <a:ext cx="342233" cy="468236"/>
      </dsp:txXfrm>
    </dsp:sp>
    <dsp:sp modelId="{DA6DB84C-5375-45E5-89F2-897DAFB7D03C}">
      <dsp:nvSpPr>
        <dsp:cNvPr id="0" name=""/>
        <dsp:cNvSpPr/>
      </dsp:nvSpPr>
      <dsp:spPr>
        <a:xfrm>
          <a:off x="4409764" y="2995896"/>
          <a:ext cx="622241" cy="622241"/>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549768" y="2995896"/>
        <a:ext cx="342233" cy="468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A571D-C822-45C6-B957-399371FB2FB2}">
      <dsp:nvSpPr>
        <dsp:cNvPr id="0" name=""/>
        <dsp:cNvSpPr/>
      </dsp:nvSpPr>
      <dsp:spPr>
        <a:xfrm>
          <a:off x="2473" y="0"/>
          <a:ext cx="5061378" cy="726647"/>
        </a:xfrm>
        <a:prstGeom prst="roundRect">
          <a:avLst>
            <a:gd name="adj" fmla="val 10000"/>
          </a:avLst>
        </a:prstGeom>
        <a:solidFill>
          <a:schemeClr val="accent2">
            <a:shade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RQ1: What are the current limitations in dialogue Summarization? </a:t>
          </a:r>
        </a:p>
      </dsp:txBody>
      <dsp:txXfrm>
        <a:off x="23756" y="21283"/>
        <a:ext cx="5018812" cy="684081"/>
      </dsp:txXfrm>
    </dsp:sp>
    <dsp:sp modelId="{C57346F3-0ACD-4FCA-AB9F-B399531B3058}">
      <dsp:nvSpPr>
        <dsp:cNvPr id="0" name=""/>
        <dsp:cNvSpPr/>
      </dsp:nvSpPr>
      <dsp:spPr>
        <a:xfrm>
          <a:off x="2473" y="815895"/>
          <a:ext cx="5061378" cy="726647"/>
        </a:xfrm>
        <a:prstGeom prst="roundRect">
          <a:avLst>
            <a:gd name="adj" fmla="val 10000"/>
          </a:avLst>
        </a:prstGeom>
        <a:solidFill>
          <a:schemeClr val="accent2">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RQ2: How can existing resources be utilized to develop a multilingual dialogue summarizer using cross-lingual transfer techniques? </a:t>
          </a:r>
        </a:p>
      </dsp:txBody>
      <dsp:txXfrm>
        <a:off x="23756" y="837178"/>
        <a:ext cx="5018812" cy="684081"/>
      </dsp:txXfrm>
    </dsp:sp>
    <dsp:sp modelId="{17FCADEB-73E7-4BB6-A2E6-35DA09EEEA65}">
      <dsp:nvSpPr>
        <dsp:cNvPr id="0" name=""/>
        <dsp:cNvSpPr/>
      </dsp:nvSpPr>
      <dsp:spPr>
        <a:xfrm>
          <a:off x="2473" y="1629956"/>
          <a:ext cx="5061378" cy="726647"/>
        </a:xfrm>
        <a:prstGeom prst="roundRect">
          <a:avLst>
            <a:gd name="adj" fmla="val 10000"/>
          </a:avLst>
        </a:prstGeom>
        <a:solidFill>
          <a:schemeClr val="accent2">
            <a:tint val="99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RQ3: What are the recent advancements in pre-trained language models that can be used to build a multilingual dialogue summary generation solution? </a:t>
          </a:r>
        </a:p>
      </dsp:txBody>
      <dsp:txXfrm>
        <a:off x="23756" y="1651239"/>
        <a:ext cx="5018812" cy="6840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2DBC5-23C1-4FAC-A6BB-59C974B5B160}">
      <dsp:nvSpPr>
        <dsp:cNvPr id="0" name=""/>
        <dsp:cNvSpPr/>
      </dsp:nvSpPr>
      <dsp:spPr>
        <a:xfrm>
          <a:off x="4755" y="35294"/>
          <a:ext cx="1421234" cy="85274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Two examples were given</a:t>
          </a:r>
        </a:p>
      </dsp:txBody>
      <dsp:txXfrm>
        <a:off x="29731" y="60270"/>
        <a:ext cx="1371282" cy="802788"/>
      </dsp:txXfrm>
    </dsp:sp>
    <dsp:sp modelId="{9BE47CBD-A96B-47FE-9709-267AD554443F}">
      <dsp:nvSpPr>
        <dsp:cNvPr id="0" name=""/>
        <dsp:cNvSpPr/>
      </dsp:nvSpPr>
      <dsp:spPr>
        <a:xfrm>
          <a:off x="1568112" y="285431"/>
          <a:ext cx="301301" cy="3524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568112" y="355924"/>
        <a:ext cx="210911" cy="211480"/>
      </dsp:txXfrm>
    </dsp:sp>
    <dsp:sp modelId="{55B0E281-8BA0-4514-B911-374C36AB186F}">
      <dsp:nvSpPr>
        <dsp:cNvPr id="0" name=""/>
        <dsp:cNvSpPr/>
      </dsp:nvSpPr>
      <dsp:spPr>
        <a:xfrm>
          <a:off x="1994482" y="35294"/>
          <a:ext cx="1421234" cy="85274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Dialogue – summary pairs</a:t>
          </a:r>
        </a:p>
      </dsp:txBody>
      <dsp:txXfrm>
        <a:off x="2019458" y="60270"/>
        <a:ext cx="1371282" cy="802788"/>
      </dsp:txXfrm>
    </dsp:sp>
    <dsp:sp modelId="{D9C4FFD7-5DD7-4444-8BBB-7B91D0C210FE}">
      <dsp:nvSpPr>
        <dsp:cNvPr id="0" name=""/>
        <dsp:cNvSpPr/>
      </dsp:nvSpPr>
      <dsp:spPr>
        <a:xfrm>
          <a:off x="3557840" y="285431"/>
          <a:ext cx="301301" cy="3524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557840" y="355924"/>
        <a:ext cx="210911" cy="211480"/>
      </dsp:txXfrm>
    </dsp:sp>
    <dsp:sp modelId="{E2781A91-8528-41D4-A340-7C679A068D00}">
      <dsp:nvSpPr>
        <dsp:cNvPr id="0" name=""/>
        <dsp:cNvSpPr/>
      </dsp:nvSpPr>
      <dsp:spPr>
        <a:xfrm>
          <a:off x="3984210" y="35294"/>
          <a:ext cx="1421234" cy="85274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Rate on </a:t>
          </a:r>
          <a:r>
            <a:rPr lang="en-US" sz="1400" u="sng" kern="1200" dirty="0"/>
            <a:t>readability</a:t>
          </a:r>
          <a:r>
            <a:rPr lang="en-US" sz="1400" kern="1200" dirty="0"/>
            <a:t> and </a:t>
          </a:r>
          <a:r>
            <a:rPr lang="en-US" sz="1400" u="sng" kern="1200" dirty="0"/>
            <a:t>truthfulness</a:t>
          </a:r>
        </a:p>
      </dsp:txBody>
      <dsp:txXfrm>
        <a:off x="4009186" y="60270"/>
        <a:ext cx="1371282" cy="80278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39D576-A207-4878-876F-166DBEC52B5D}" type="datetimeFigureOut">
              <a:rPr lang="en-US" smtClean="0"/>
              <a:t>5/26/2023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4DBAC2-0C03-4E33-A1B5-F2DC2261FAAF}" type="slidenum">
              <a:rPr lang="en-US" smtClean="0"/>
              <a:t>‹#›</a:t>
            </a:fld>
            <a:endParaRPr lang="en-US"/>
          </a:p>
        </p:txBody>
      </p:sp>
    </p:spTree>
    <p:extLst>
      <p:ext uri="{BB962C8B-B14F-4D97-AF65-F5344CB8AC3E}">
        <p14:creationId xmlns:p14="http://schemas.microsoft.com/office/powerpoint/2010/main" val="3770396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written or spoken conversation between two or more people is called a dialogue. Dialogue summarization is the technique of generating a short description about the context of a dialogue so that a reader can quickly understand the context without going through entire dialog.  The dialogue summarization method involves extracting important information by highlighting the conversation's main points. With the development of communication technology in recent years, dialogues have become an important way of information exchange.</a:t>
            </a:r>
          </a:p>
        </p:txBody>
      </p:sp>
      <p:sp>
        <p:nvSpPr>
          <p:cNvPr id="4" name="Slide Number Placeholder 3"/>
          <p:cNvSpPr>
            <a:spLocks noGrp="1"/>
          </p:cNvSpPr>
          <p:nvPr>
            <p:ph type="sldNum" sz="quarter" idx="5"/>
          </p:nvPr>
        </p:nvSpPr>
        <p:spPr/>
        <p:txBody>
          <a:bodyPr/>
          <a:lstStyle/>
          <a:p>
            <a:fld id="{C14DBAC2-0C03-4E33-A1B5-F2DC2261FAAF}" type="slidenum">
              <a:rPr lang="en-US" smtClean="0"/>
              <a:t>3</a:t>
            </a:fld>
            <a:endParaRPr lang="en-US"/>
          </a:p>
        </p:txBody>
      </p:sp>
    </p:spTree>
    <p:extLst>
      <p:ext uri="{BB962C8B-B14F-4D97-AF65-F5344CB8AC3E}">
        <p14:creationId xmlns:p14="http://schemas.microsoft.com/office/powerpoint/2010/main" val="322931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problem is in the customer service domain the conversation between customer and the support agent generates lot of text data. So at the end of the conversation support agents are asked to write a short summary of the conversation for later reference or for various purposes. So sometimes these dialogues can be very lengthy even it is challenging for a human to summarize. With the </a:t>
            </a:r>
            <a:r>
              <a:rPr lang="en-US" dirty="0" err="1"/>
              <a:t>globlization</a:t>
            </a:r>
            <a:r>
              <a:rPr lang="en-US" dirty="0"/>
              <a:t> languages are not only limited to </a:t>
            </a:r>
            <a:r>
              <a:rPr lang="en-US" dirty="0" err="1"/>
              <a:t>english</a:t>
            </a:r>
            <a:r>
              <a:rPr lang="en-US" dirty="0"/>
              <a:t>. But with the limited amount of solutions it is not convenient for end users to utilize these solution.</a:t>
            </a:r>
          </a:p>
        </p:txBody>
      </p:sp>
      <p:sp>
        <p:nvSpPr>
          <p:cNvPr id="4" name="Slide Number Placeholder 3"/>
          <p:cNvSpPr>
            <a:spLocks noGrp="1"/>
          </p:cNvSpPr>
          <p:nvPr>
            <p:ph type="sldNum" sz="quarter" idx="5"/>
          </p:nvPr>
        </p:nvSpPr>
        <p:spPr/>
        <p:txBody>
          <a:bodyPr/>
          <a:lstStyle/>
          <a:p>
            <a:fld id="{C14DBAC2-0C03-4E33-A1B5-F2DC2261FAAF}" type="slidenum">
              <a:rPr lang="en-US" smtClean="0"/>
              <a:t>5</a:t>
            </a:fld>
            <a:endParaRPr lang="en-US"/>
          </a:p>
        </p:txBody>
      </p:sp>
    </p:spTree>
    <p:extLst>
      <p:ext uri="{BB962C8B-B14F-4D97-AF65-F5344CB8AC3E}">
        <p14:creationId xmlns:p14="http://schemas.microsoft.com/office/powerpoint/2010/main" val="668900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4DBAC2-0C03-4E33-A1B5-F2DC2261FAAF}" type="slidenum">
              <a:rPr lang="en-US" smtClean="0"/>
              <a:t>6</a:t>
            </a:fld>
            <a:endParaRPr lang="en-US"/>
          </a:p>
        </p:txBody>
      </p:sp>
    </p:spTree>
    <p:extLst>
      <p:ext uri="{BB962C8B-B14F-4D97-AF65-F5344CB8AC3E}">
        <p14:creationId xmlns:p14="http://schemas.microsoft.com/office/powerpoint/2010/main" val="2349961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Identified research gap from the papers outlined that dialogue summarization is </a:t>
            </a:r>
            <a:r>
              <a:rPr lang="en-US" dirty="0" err="1"/>
              <a:t>currenlty</a:t>
            </a:r>
            <a:r>
              <a:rPr lang="en-US" dirty="0"/>
              <a:t> focused on </a:t>
            </a:r>
            <a:r>
              <a:rPr lang="en-US" dirty="0" err="1"/>
              <a:t>english</a:t>
            </a:r>
            <a:r>
              <a:rPr lang="en-US" dirty="0"/>
              <a:t> because of the limited amount of dataset </a:t>
            </a:r>
            <a:r>
              <a:rPr lang="en-US" dirty="0" err="1"/>
              <a:t>avaialbility</a:t>
            </a:r>
            <a:r>
              <a:rPr lang="en-US" dirty="0"/>
              <a:t>. Also the recently published survey paper for dialogue summarization suggest developing a multilingual dialogue summarization is a future research area. If we look at the concept map these are the areas that dialogue summarization domain is </a:t>
            </a:r>
            <a:r>
              <a:rPr lang="en-US" dirty="0" err="1"/>
              <a:t>spreaded</a:t>
            </a:r>
            <a:r>
              <a:rPr lang="en-US" dirty="0"/>
              <a:t>. In this research project the author will try to address multilingual dialogue summarization for customer support communication.</a:t>
            </a:r>
          </a:p>
        </p:txBody>
      </p:sp>
      <p:sp>
        <p:nvSpPr>
          <p:cNvPr id="4" name="Slide Number Placeholder 3"/>
          <p:cNvSpPr>
            <a:spLocks noGrp="1"/>
          </p:cNvSpPr>
          <p:nvPr>
            <p:ph type="sldNum" sz="quarter" idx="5"/>
          </p:nvPr>
        </p:nvSpPr>
        <p:spPr/>
        <p:txBody>
          <a:bodyPr/>
          <a:lstStyle/>
          <a:p>
            <a:fld id="{C14DBAC2-0C03-4E33-A1B5-F2DC2261FAAF}" type="slidenum">
              <a:rPr lang="en-US" smtClean="0"/>
              <a:t>7</a:t>
            </a:fld>
            <a:endParaRPr lang="en-US"/>
          </a:p>
        </p:txBody>
      </p:sp>
    </p:spTree>
    <p:extLst>
      <p:ext uri="{BB962C8B-B14F-4D97-AF65-F5344CB8AC3E}">
        <p14:creationId xmlns:p14="http://schemas.microsoft.com/office/powerpoint/2010/main" val="292519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have a look in the System Design. First the textual dialogue input will be going through a process for identifying its language type. Then the identified language will be set as the source language. After that the dialogues will be go through the cross-lingual transfer modal which is the m2m100 pretrained model. This model will perform a machine translation from identified source language to target English language. After the machine translation process all the </a:t>
            </a:r>
            <a:r>
              <a:rPr lang="en-US" dirty="0" err="1"/>
              <a:t>dialouges</a:t>
            </a:r>
            <a:r>
              <a:rPr lang="en-US" dirty="0"/>
              <a:t> data have been translated will be go through the dialogue summarization modal.</a:t>
            </a:r>
          </a:p>
        </p:txBody>
      </p:sp>
      <p:sp>
        <p:nvSpPr>
          <p:cNvPr id="4" name="Slide Number Placeholder 3"/>
          <p:cNvSpPr>
            <a:spLocks noGrp="1"/>
          </p:cNvSpPr>
          <p:nvPr>
            <p:ph type="sldNum" sz="quarter" idx="5"/>
          </p:nvPr>
        </p:nvSpPr>
        <p:spPr/>
        <p:txBody>
          <a:bodyPr/>
          <a:lstStyle/>
          <a:p>
            <a:fld id="{C14DBAC2-0C03-4E33-A1B5-F2DC2261FAAF}" type="slidenum">
              <a:rPr lang="en-US" smtClean="0"/>
              <a:t>9</a:t>
            </a:fld>
            <a:endParaRPr lang="en-US"/>
          </a:p>
        </p:txBody>
      </p:sp>
    </p:spTree>
    <p:extLst>
      <p:ext uri="{BB962C8B-B14F-4D97-AF65-F5344CB8AC3E}">
        <p14:creationId xmlns:p14="http://schemas.microsoft.com/office/powerpoint/2010/main" val="2120052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5/26/2023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0770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5/26/2023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8885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5/26/2023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3478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5/26/2023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5247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5/26/2023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987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5/26/2023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15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5/26/2023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8735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5/26/2023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454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5/26/2023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6473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5/26/2023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032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5/26/2023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049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5/26/2023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59004618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7.png"/><Relationship Id="rId7" Type="http://schemas.openxmlformats.org/officeDocument/2006/relationships/diagramColors" Target="../diagrams/colors3.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Multi-coloured dialogue boxes">
            <a:extLst>
              <a:ext uri="{FF2B5EF4-FFF2-40B4-BE49-F238E27FC236}">
                <a16:creationId xmlns:a16="http://schemas.microsoft.com/office/drawing/2014/main" id="{3E1863F1-EC60-CD6F-9C67-475FC6187F95}"/>
              </a:ext>
            </a:extLst>
          </p:cNvPr>
          <p:cNvPicPr>
            <a:picLocks noChangeAspect="1"/>
          </p:cNvPicPr>
          <p:nvPr/>
        </p:nvPicPr>
        <p:blipFill rotWithShape="1">
          <a:blip r:embed="rId2"/>
          <a:srcRect l="8004" r="11826" b="2"/>
          <a:stretch/>
        </p:blipFill>
        <p:spPr>
          <a:xfrm>
            <a:off x="5101771" y="10"/>
            <a:ext cx="7094361" cy="6857989"/>
          </a:xfrm>
          <a:prstGeom prst="rect">
            <a:avLst/>
          </a:prstGeom>
        </p:spPr>
      </p:pic>
      <p:sp>
        <p:nvSpPr>
          <p:cNvPr id="27" name="Rectangle 19">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Arc 21">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CF64BA-4E9A-0B07-9DDA-15B3CAFDCC58}"/>
              </a:ext>
            </a:extLst>
          </p:cNvPr>
          <p:cNvSpPr>
            <a:spLocks noGrp="1"/>
          </p:cNvSpPr>
          <p:nvPr>
            <p:ph type="ctrTitle"/>
          </p:nvPr>
        </p:nvSpPr>
        <p:spPr>
          <a:xfrm>
            <a:off x="643467" y="795509"/>
            <a:ext cx="4092525" cy="2798604"/>
          </a:xfrm>
        </p:spPr>
        <p:txBody>
          <a:bodyPr>
            <a:normAutofit/>
          </a:bodyPr>
          <a:lstStyle/>
          <a:p>
            <a:r>
              <a:rPr lang="en-US" sz="3800" dirty="0">
                <a:solidFill>
                  <a:srgbClr val="FFFFFF"/>
                </a:solidFill>
              </a:rPr>
              <a:t>Multilingual Dialogue Summary Generation System for Customer Service</a:t>
            </a:r>
          </a:p>
        </p:txBody>
      </p:sp>
      <p:sp>
        <p:nvSpPr>
          <p:cNvPr id="3" name="Subtitle 2">
            <a:extLst>
              <a:ext uri="{FF2B5EF4-FFF2-40B4-BE49-F238E27FC236}">
                <a16:creationId xmlns:a16="http://schemas.microsoft.com/office/drawing/2014/main" id="{B50F5806-5D2D-F085-2D17-66AD90BFA381}"/>
              </a:ext>
            </a:extLst>
          </p:cNvPr>
          <p:cNvSpPr>
            <a:spLocks noGrp="1"/>
          </p:cNvSpPr>
          <p:nvPr>
            <p:ph type="subTitle" idx="1"/>
          </p:nvPr>
        </p:nvSpPr>
        <p:spPr>
          <a:xfrm>
            <a:off x="643467" y="3686187"/>
            <a:ext cx="4092525" cy="2292581"/>
          </a:xfrm>
        </p:spPr>
        <p:txBody>
          <a:bodyPr>
            <a:normAutofit fontScale="92500" lnSpcReduction="10000"/>
          </a:bodyPr>
          <a:lstStyle/>
          <a:p>
            <a:endParaRPr lang="en-US" dirty="0">
              <a:solidFill>
                <a:srgbClr val="FFFFFF"/>
              </a:solidFill>
            </a:endParaRPr>
          </a:p>
          <a:p>
            <a:r>
              <a:rPr lang="en-US" dirty="0">
                <a:solidFill>
                  <a:srgbClr val="FFFFFF"/>
                </a:solidFill>
              </a:rPr>
              <a:t>Tharindu De Silva</a:t>
            </a:r>
            <a:br>
              <a:rPr lang="en-US" dirty="0">
                <a:solidFill>
                  <a:srgbClr val="FFFFFF"/>
                </a:solidFill>
              </a:rPr>
            </a:br>
            <a:r>
              <a:rPr lang="en-US" dirty="0">
                <a:solidFill>
                  <a:srgbClr val="FFFFFF"/>
                </a:solidFill>
              </a:rPr>
              <a:t>w1761890 | 2018367</a:t>
            </a:r>
          </a:p>
          <a:p>
            <a:endParaRPr lang="en-US" dirty="0">
              <a:solidFill>
                <a:srgbClr val="FFFFFF"/>
              </a:solidFill>
            </a:endParaRPr>
          </a:p>
          <a:p>
            <a:r>
              <a:rPr lang="en-US" dirty="0">
                <a:solidFill>
                  <a:srgbClr val="FFFFFF"/>
                </a:solidFill>
              </a:rPr>
              <a:t>Supervised by</a:t>
            </a:r>
          </a:p>
          <a:p>
            <a:r>
              <a:rPr lang="en-US" dirty="0">
                <a:solidFill>
                  <a:srgbClr val="FFFFFF"/>
                </a:solidFill>
              </a:rPr>
              <a:t>Ms. </a:t>
            </a:r>
            <a:r>
              <a:rPr lang="en-US" dirty="0" err="1">
                <a:solidFill>
                  <a:srgbClr val="FFFFFF"/>
                </a:solidFill>
              </a:rPr>
              <a:t>Dileeka</a:t>
            </a:r>
            <a:r>
              <a:rPr lang="en-US" dirty="0">
                <a:solidFill>
                  <a:srgbClr val="FFFFFF"/>
                </a:solidFill>
              </a:rPr>
              <a:t> Alwis</a:t>
            </a:r>
          </a:p>
        </p:txBody>
      </p:sp>
      <p:sp>
        <p:nvSpPr>
          <p:cNvPr id="29" name="Oval 23">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7513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D29F-DDB0-7830-65FC-784DD0220B1F}"/>
              </a:ext>
            </a:extLst>
          </p:cNvPr>
          <p:cNvSpPr>
            <a:spLocks noGrp="1"/>
          </p:cNvSpPr>
          <p:nvPr>
            <p:ph type="title"/>
          </p:nvPr>
        </p:nvSpPr>
        <p:spPr/>
        <p:txBody>
          <a:bodyPr/>
          <a:lstStyle/>
          <a:p>
            <a:r>
              <a:rPr lang="en-US" dirty="0"/>
              <a:t>System Design</a:t>
            </a:r>
          </a:p>
        </p:txBody>
      </p:sp>
      <p:pic>
        <p:nvPicPr>
          <p:cNvPr id="4" name="Content Placeholder 4" descr="A picture containing text, clock&#10;&#10;Description automatically generated">
            <a:extLst>
              <a:ext uri="{FF2B5EF4-FFF2-40B4-BE49-F238E27FC236}">
                <a16:creationId xmlns:a16="http://schemas.microsoft.com/office/drawing/2014/main" id="{001D9A0C-CF4B-2232-9D3A-2FB7823B6C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72" y="1838330"/>
            <a:ext cx="10515600" cy="3415149"/>
          </a:xfrm>
        </p:spPr>
      </p:pic>
      <p:sp>
        <p:nvSpPr>
          <p:cNvPr id="5" name="Rectangle 4">
            <a:extLst>
              <a:ext uri="{FF2B5EF4-FFF2-40B4-BE49-F238E27FC236}">
                <a16:creationId xmlns:a16="http://schemas.microsoft.com/office/drawing/2014/main" id="{6B2EB150-A89D-39F7-A0B8-94753D6B3374}"/>
              </a:ext>
            </a:extLst>
          </p:cNvPr>
          <p:cNvSpPr/>
          <p:nvPr/>
        </p:nvSpPr>
        <p:spPr>
          <a:xfrm>
            <a:off x="1275134" y="2032775"/>
            <a:ext cx="1125415" cy="11927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6CC502D-933E-153E-1A1B-484668AF9BF0}"/>
              </a:ext>
            </a:extLst>
          </p:cNvPr>
          <p:cNvSpPr/>
          <p:nvPr/>
        </p:nvSpPr>
        <p:spPr>
          <a:xfrm>
            <a:off x="2927842" y="2032775"/>
            <a:ext cx="1248753" cy="11927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73648CE-A90D-5375-7703-172E44F67DB1}"/>
              </a:ext>
            </a:extLst>
          </p:cNvPr>
          <p:cNvSpPr/>
          <p:nvPr/>
        </p:nvSpPr>
        <p:spPr>
          <a:xfrm>
            <a:off x="3640264" y="3650560"/>
            <a:ext cx="993531" cy="8088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A916B28-386E-9958-90A1-8C26EEE6B8B5}"/>
              </a:ext>
            </a:extLst>
          </p:cNvPr>
          <p:cNvSpPr/>
          <p:nvPr/>
        </p:nvSpPr>
        <p:spPr>
          <a:xfrm>
            <a:off x="5512781" y="2755820"/>
            <a:ext cx="1248753" cy="13255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890E113-B13D-8A66-AF73-FC2F50912557}"/>
              </a:ext>
            </a:extLst>
          </p:cNvPr>
          <p:cNvSpPr/>
          <p:nvPr/>
        </p:nvSpPr>
        <p:spPr>
          <a:xfrm>
            <a:off x="7312150" y="2755820"/>
            <a:ext cx="1102337" cy="141348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F8D0B38-7A67-C0DD-B522-A2A8C3DBCB8F}"/>
              </a:ext>
            </a:extLst>
          </p:cNvPr>
          <p:cNvSpPr/>
          <p:nvPr/>
        </p:nvSpPr>
        <p:spPr>
          <a:xfrm>
            <a:off x="8965102" y="3650561"/>
            <a:ext cx="1111131" cy="9231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81091D-D004-C04F-2214-9A8BFFF613B8}"/>
              </a:ext>
            </a:extLst>
          </p:cNvPr>
          <p:cNvSpPr/>
          <p:nvPr/>
        </p:nvSpPr>
        <p:spPr>
          <a:xfrm>
            <a:off x="10290178" y="2049077"/>
            <a:ext cx="1166447" cy="141348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Alternate Process 12">
            <a:extLst>
              <a:ext uri="{FF2B5EF4-FFF2-40B4-BE49-F238E27FC236}">
                <a16:creationId xmlns:a16="http://schemas.microsoft.com/office/drawing/2014/main" id="{DF82FBF6-A15B-948E-C03F-23DFFC4A6C5D}"/>
              </a:ext>
            </a:extLst>
          </p:cNvPr>
          <p:cNvSpPr/>
          <p:nvPr/>
        </p:nvSpPr>
        <p:spPr>
          <a:xfrm>
            <a:off x="382389" y="5037733"/>
            <a:ext cx="3277356" cy="1233949"/>
          </a:xfrm>
          <a:prstGeom prst="flowChartAlternateProcess">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sz="1050" b="1" dirty="0"/>
              <a:t>M2M100 Transformer</a:t>
            </a:r>
          </a:p>
          <a:p>
            <a:pPr marL="285750" indent="-285750">
              <a:lnSpc>
                <a:spcPct val="150000"/>
              </a:lnSpc>
              <a:buFont typeface="Arial" panose="020B0604020202020204" pitchFamily="34" charset="0"/>
              <a:buChar char="•"/>
            </a:pPr>
            <a:r>
              <a:rPr lang="en-US" sz="1200" dirty="0"/>
              <a:t>Many to many model.</a:t>
            </a:r>
          </a:p>
          <a:p>
            <a:pPr marL="285750" indent="-285750">
              <a:lnSpc>
                <a:spcPct val="150000"/>
              </a:lnSpc>
              <a:buFont typeface="Arial" panose="020B0604020202020204" pitchFamily="34" charset="0"/>
              <a:buChar char="•"/>
            </a:pPr>
            <a:r>
              <a:rPr lang="en-US" sz="1200" dirty="0"/>
              <a:t>Translate between multiple language.</a:t>
            </a:r>
          </a:p>
          <a:p>
            <a:pPr marL="285750" indent="-285750">
              <a:lnSpc>
                <a:spcPct val="150000"/>
              </a:lnSpc>
              <a:buFont typeface="Arial" panose="020B0604020202020204" pitchFamily="34" charset="0"/>
              <a:buChar char="•"/>
            </a:pPr>
            <a:r>
              <a:rPr lang="en-US" sz="1200" dirty="0"/>
              <a:t>Better language pattern recognition.</a:t>
            </a:r>
          </a:p>
          <a:p>
            <a:pPr algn="ctr"/>
            <a:endParaRPr lang="en-US" sz="1200" dirty="0"/>
          </a:p>
        </p:txBody>
      </p:sp>
      <p:grpSp>
        <p:nvGrpSpPr>
          <p:cNvPr id="14" name="Group 13">
            <a:extLst>
              <a:ext uri="{FF2B5EF4-FFF2-40B4-BE49-F238E27FC236}">
                <a16:creationId xmlns:a16="http://schemas.microsoft.com/office/drawing/2014/main" id="{92A4E3DB-CC8E-F49A-1A4E-3254825FCCFC}"/>
              </a:ext>
            </a:extLst>
          </p:cNvPr>
          <p:cNvGrpSpPr/>
          <p:nvPr/>
        </p:nvGrpSpPr>
        <p:grpSpPr>
          <a:xfrm>
            <a:off x="6137157" y="4062617"/>
            <a:ext cx="624377" cy="1670054"/>
            <a:chOff x="3859823" y="5136776"/>
            <a:chExt cx="624377" cy="1670054"/>
          </a:xfrm>
        </p:grpSpPr>
        <p:cxnSp>
          <p:nvCxnSpPr>
            <p:cNvPr id="15" name="Straight Arrow Connector 14">
              <a:extLst>
                <a:ext uri="{FF2B5EF4-FFF2-40B4-BE49-F238E27FC236}">
                  <a16:creationId xmlns:a16="http://schemas.microsoft.com/office/drawing/2014/main" id="{FA797389-AEE5-5D1D-B725-086B52247657}"/>
                </a:ext>
              </a:extLst>
            </p:cNvPr>
            <p:cNvCxnSpPr>
              <a:cxnSpLocks/>
            </p:cNvCxnSpPr>
            <p:nvPr/>
          </p:nvCxnSpPr>
          <p:spPr>
            <a:xfrm>
              <a:off x="3859823" y="6806371"/>
              <a:ext cx="6243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EB8DCC70-D970-253E-9442-EF0C6AFC4C60}"/>
                </a:ext>
              </a:extLst>
            </p:cNvPr>
            <p:cNvCxnSpPr>
              <a:cxnSpLocks/>
            </p:cNvCxnSpPr>
            <p:nvPr/>
          </p:nvCxnSpPr>
          <p:spPr>
            <a:xfrm flipV="1">
              <a:off x="3859823" y="5136776"/>
              <a:ext cx="0" cy="1670054"/>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17" name="Group 16">
            <a:extLst>
              <a:ext uri="{FF2B5EF4-FFF2-40B4-BE49-F238E27FC236}">
                <a16:creationId xmlns:a16="http://schemas.microsoft.com/office/drawing/2014/main" id="{06430B76-6AFC-911B-86C2-1584F015C688}"/>
              </a:ext>
            </a:extLst>
          </p:cNvPr>
          <p:cNvGrpSpPr/>
          <p:nvPr/>
        </p:nvGrpSpPr>
        <p:grpSpPr>
          <a:xfrm>
            <a:off x="3686589" y="4912826"/>
            <a:ext cx="597532" cy="737666"/>
            <a:chOff x="3262291" y="5136776"/>
            <a:chExt cx="597532" cy="737666"/>
          </a:xfrm>
        </p:grpSpPr>
        <p:cxnSp>
          <p:nvCxnSpPr>
            <p:cNvPr id="18" name="Straight Arrow Connector 17">
              <a:extLst>
                <a:ext uri="{FF2B5EF4-FFF2-40B4-BE49-F238E27FC236}">
                  <a16:creationId xmlns:a16="http://schemas.microsoft.com/office/drawing/2014/main" id="{FE5ED5B2-864B-80D4-9365-4B964561DF0B}"/>
                </a:ext>
              </a:extLst>
            </p:cNvPr>
            <p:cNvCxnSpPr>
              <a:cxnSpLocks/>
            </p:cNvCxnSpPr>
            <p:nvPr/>
          </p:nvCxnSpPr>
          <p:spPr>
            <a:xfrm flipH="1">
              <a:off x="3262291" y="5874442"/>
              <a:ext cx="59753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15D0A9FE-71B1-6B4E-0048-D4BE8EE44A8C}"/>
                </a:ext>
              </a:extLst>
            </p:cNvPr>
            <p:cNvCxnSpPr>
              <a:cxnSpLocks/>
            </p:cNvCxnSpPr>
            <p:nvPr/>
          </p:nvCxnSpPr>
          <p:spPr>
            <a:xfrm flipV="1">
              <a:off x="3859823" y="5136776"/>
              <a:ext cx="0" cy="737666"/>
            </a:xfrm>
            <a:prstGeom prst="line">
              <a:avLst/>
            </a:prstGeom>
          </p:spPr>
          <p:style>
            <a:lnRef idx="3">
              <a:schemeClr val="accent1"/>
            </a:lnRef>
            <a:fillRef idx="0">
              <a:schemeClr val="accent1"/>
            </a:fillRef>
            <a:effectRef idx="2">
              <a:schemeClr val="accent1"/>
            </a:effectRef>
            <a:fontRef idx="minor">
              <a:schemeClr val="tx1"/>
            </a:fontRef>
          </p:style>
        </p:cxnSp>
      </p:grpSp>
      <p:sp>
        <p:nvSpPr>
          <p:cNvPr id="20" name="Flowchart: Alternate Process 19">
            <a:extLst>
              <a:ext uri="{FF2B5EF4-FFF2-40B4-BE49-F238E27FC236}">
                <a16:creationId xmlns:a16="http://schemas.microsoft.com/office/drawing/2014/main" id="{1F0C5F72-BD89-7194-3A10-E57AC5DF9EAB}"/>
              </a:ext>
            </a:extLst>
          </p:cNvPr>
          <p:cNvSpPr/>
          <p:nvPr/>
        </p:nvSpPr>
        <p:spPr>
          <a:xfrm>
            <a:off x="6761532" y="5097551"/>
            <a:ext cx="5167229" cy="1602503"/>
          </a:xfrm>
          <a:prstGeom prst="flowChartAlternateProcess">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sz="1200" b="1" dirty="0"/>
              <a:t>Bart-large-</a:t>
            </a:r>
            <a:r>
              <a:rPr lang="en-US" sz="1200" b="1" dirty="0" err="1"/>
              <a:t>xsum</a:t>
            </a:r>
            <a:r>
              <a:rPr lang="en-US" sz="1200" b="1" dirty="0"/>
              <a:t> Transformer</a:t>
            </a:r>
          </a:p>
          <a:p>
            <a:pPr marL="285750" indent="-285750">
              <a:lnSpc>
                <a:spcPct val="150000"/>
              </a:lnSpc>
              <a:buFont typeface="Arial" panose="020B0604020202020204" pitchFamily="34" charset="0"/>
              <a:buChar char="•"/>
            </a:pPr>
            <a:r>
              <a:rPr lang="en-US" sz="1200" dirty="0"/>
              <a:t>Backbone of this system.</a:t>
            </a:r>
          </a:p>
          <a:p>
            <a:pPr marL="285750" indent="-285750">
              <a:lnSpc>
                <a:spcPct val="150000"/>
              </a:lnSpc>
              <a:buFont typeface="Arial" panose="020B0604020202020204" pitchFamily="34" charset="0"/>
              <a:buChar char="•"/>
            </a:pPr>
            <a:r>
              <a:rPr lang="en-US" sz="1200" dirty="0"/>
              <a:t>Autoregressive and bidirectional capabilities.</a:t>
            </a:r>
          </a:p>
          <a:p>
            <a:pPr marL="285750" indent="-285750">
              <a:lnSpc>
                <a:spcPct val="150000"/>
              </a:lnSpc>
              <a:buFont typeface="Arial" panose="020B0604020202020204" pitchFamily="34" charset="0"/>
              <a:buChar char="•"/>
            </a:pPr>
            <a:r>
              <a:rPr lang="en-US" sz="1200" dirty="0"/>
              <a:t>Capture key information from the dialogue and convey the main points effectively.</a:t>
            </a:r>
          </a:p>
          <a:p>
            <a:pPr marL="285750" indent="-285750">
              <a:lnSpc>
                <a:spcPct val="150000"/>
              </a:lnSpc>
              <a:buFont typeface="Arial" panose="020B0604020202020204" pitchFamily="34" charset="0"/>
              <a:buChar char="•"/>
            </a:pPr>
            <a:r>
              <a:rPr lang="en-US" sz="1200" dirty="0"/>
              <a:t>Fine tuned on TWEETSUM dataset.</a:t>
            </a:r>
          </a:p>
        </p:txBody>
      </p:sp>
      <p:pic>
        <p:nvPicPr>
          <p:cNvPr id="23" name="Picture 22" descr="A picture containing text, diagram, screenshot, plan&#10;&#10;Description automatically generated">
            <a:extLst>
              <a:ext uri="{FF2B5EF4-FFF2-40B4-BE49-F238E27FC236}">
                <a16:creationId xmlns:a16="http://schemas.microsoft.com/office/drawing/2014/main" id="{B7927AC8-058A-245B-1777-FCCED60B9F46}"/>
              </a:ext>
            </a:extLst>
          </p:cNvPr>
          <p:cNvPicPr>
            <a:picLocks noChangeAspect="1"/>
          </p:cNvPicPr>
          <p:nvPr/>
        </p:nvPicPr>
        <p:blipFill rotWithShape="1">
          <a:blip r:embed="rId3">
            <a:extLst>
              <a:ext uri="{28A0092B-C50C-407E-A947-70E740481C1C}">
                <a14:useLocalDpi xmlns:a14="http://schemas.microsoft.com/office/drawing/2010/main" val="0"/>
              </a:ext>
            </a:extLst>
          </a:blip>
          <a:srcRect l="1871" t="4470" r="2209" b="5605"/>
          <a:stretch/>
        </p:blipFill>
        <p:spPr>
          <a:xfrm>
            <a:off x="838413" y="1669047"/>
            <a:ext cx="5923120" cy="3280863"/>
          </a:xfrm>
          <a:prstGeom prst="rect">
            <a:avLst/>
          </a:prstGeom>
          <a:ln w="28575"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347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xit" presetSubtype="32" fill="hold" grpId="1" nodeType="clickEffect">
                                  <p:stCondLst>
                                    <p:cond delay="0"/>
                                  </p:stCondLst>
                                  <p:childTnLst>
                                    <p:anim calcmode="lin" valueType="num">
                                      <p:cBhvr>
                                        <p:cTn id="28" dur="500"/>
                                        <p:tgtEl>
                                          <p:spTgt spid="13"/>
                                        </p:tgtEl>
                                        <p:attrNameLst>
                                          <p:attrName>ppt_w</p:attrName>
                                        </p:attrNameLst>
                                      </p:cBhvr>
                                      <p:tavLst>
                                        <p:tav tm="0">
                                          <p:val>
                                            <p:strVal val="ppt_w"/>
                                          </p:val>
                                        </p:tav>
                                        <p:tav tm="100000">
                                          <p:val>
                                            <p:fltVal val="0"/>
                                          </p:val>
                                        </p:tav>
                                      </p:tavLst>
                                    </p:anim>
                                    <p:anim calcmode="lin" valueType="num">
                                      <p:cBhvr>
                                        <p:cTn id="29" dur="500"/>
                                        <p:tgtEl>
                                          <p:spTgt spid="13"/>
                                        </p:tgtEl>
                                        <p:attrNameLst>
                                          <p:attrName>ppt_h</p:attrName>
                                        </p:attrNameLst>
                                      </p:cBhvr>
                                      <p:tavLst>
                                        <p:tav tm="0">
                                          <p:val>
                                            <p:strVal val="ppt_h"/>
                                          </p:val>
                                        </p:tav>
                                        <p:tav tm="100000">
                                          <p:val>
                                            <p:fltVal val="0"/>
                                          </p:val>
                                        </p:tav>
                                      </p:tavLst>
                                    </p:anim>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7"/>
                                        </p:tgtEl>
                                      </p:cBhvr>
                                    </p:animEffect>
                                    <p:set>
                                      <p:cBhvr>
                                        <p:cTn id="34" dur="1" fill="hold">
                                          <p:stCondLst>
                                            <p:cond delay="499"/>
                                          </p:stCondLst>
                                        </p:cTn>
                                        <p:tgtEl>
                                          <p:spTgt spid="1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500" fill="hold"/>
                                        <p:tgtEl>
                                          <p:spTgt spid="20"/>
                                        </p:tgtEl>
                                        <p:attrNameLst>
                                          <p:attrName>ppt_w</p:attrName>
                                        </p:attrNameLst>
                                      </p:cBhvr>
                                      <p:tavLst>
                                        <p:tav tm="0">
                                          <p:val>
                                            <p:fltVal val="0"/>
                                          </p:val>
                                        </p:tav>
                                        <p:tav tm="100000">
                                          <p:val>
                                            <p:strVal val="#ppt_w"/>
                                          </p:val>
                                        </p:tav>
                                      </p:tavLst>
                                    </p:anim>
                                    <p:anim calcmode="lin" valueType="num">
                                      <p:cBhvr>
                                        <p:cTn id="47" dur="500" fill="hold"/>
                                        <p:tgtEl>
                                          <p:spTgt spid="20"/>
                                        </p:tgtEl>
                                        <p:attrNameLst>
                                          <p:attrName>ppt_h</p:attrName>
                                        </p:attrNameLst>
                                      </p:cBhvr>
                                      <p:tavLst>
                                        <p:tav tm="0">
                                          <p:val>
                                            <p:fltVal val="0"/>
                                          </p:val>
                                        </p:tav>
                                        <p:tav tm="100000">
                                          <p:val>
                                            <p:strVal val="#ppt_h"/>
                                          </p:val>
                                        </p:tav>
                                      </p:tavLst>
                                    </p:anim>
                                    <p:animEffect transition="in" filter="fade">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xit" presetSubtype="32" fill="hold" grpId="1" nodeType="clickEffect">
                                  <p:stCondLst>
                                    <p:cond delay="0"/>
                                  </p:stCondLst>
                                  <p:childTnLst>
                                    <p:anim calcmode="lin" valueType="num">
                                      <p:cBhvr>
                                        <p:cTn id="52" dur="500"/>
                                        <p:tgtEl>
                                          <p:spTgt spid="20"/>
                                        </p:tgtEl>
                                        <p:attrNameLst>
                                          <p:attrName>ppt_w</p:attrName>
                                        </p:attrNameLst>
                                      </p:cBhvr>
                                      <p:tavLst>
                                        <p:tav tm="0">
                                          <p:val>
                                            <p:strVal val="ppt_w"/>
                                          </p:val>
                                        </p:tav>
                                        <p:tav tm="100000">
                                          <p:val>
                                            <p:fltVal val="0"/>
                                          </p:val>
                                        </p:tav>
                                      </p:tavLst>
                                    </p:anim>
                                    <p:anim calcmode="lin" valueType="num">
                                      <p:cBhvr>
                                        <p:cTn id="53" dur="500"/>
                                        <p:tgtEl>
                                          <p:spTgt spid="20"/>
                                        </p:tgtEl>
                                        <p:attrNameLst>
                                          <p:attrName>ppt_h</p:attrName>
                                        </p:attrNameLst>
                                      </p:cBhvr>
                                      <p:tavLst>
                                        <p:tav tm="0">
                                          <p:val>
                                            <p:strVal val="ppt_h"/>
                                          </p:val>
                                        </p:tav>
                                        <p:tav tm="100000">
                                          <p:val>
                                            <p:fltVal val="0"/>
                                          </p:val>
                                        </p:tav>
                                      </p:tavLst>
                                    </p:anim>
                                    <p:animEffect transition="out" filter="fade">
                                      <p:cBhvr>
                                        <p:cTn id="54" dur="500"/>
                                        <p:tgtEl>
                                          <p:spTgt spid="20"/>
                                        </p:tgtEl>
                                      </p:cBhvr>
                                    </p:animEffect>
                                    <p:set>
                                      <p:cBhvr>
                                        <p:cTn id="55" dur="1" fill="hold">
                                          <p:stCondLst>
                                            <p:cond delay="499"/>
                                          </p:stCondLst>
                                        </p:cTn>
                                        <p:tgtEl>
                                          <p:spTgt spid="20"/>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23"/>
                                        </p:tgtEl>
                                      </p:cBhvr>
                                    </p:animEffect>
                                    <p:set>
                                      <p:cBhvr>
                                        <p:cTn id="68" dur="1" fill="hold">
                                          <p:stCondLst>
                                            <p:cond delay="499"/>
                                          </p:stCondLst>
                                        </p:cTn>
                                        <p:tgtEl>
                                          <p:spTgt spid="23"/>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3" grpId="0" animBg="1"/>
      <p:bldP spid="13" grpId="1" animBg="1"/>
      <p:bldP spid="20" grpId="0" animBg="1"/>
      <p:bldP spid="2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F138222-D274-4866-96E7-C3B1D6DA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5888E255-D20B-4F26-B9DA-3DF036797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599CB9-8C1D-73EE-2881-8716ACDA9B4E}"/>
              </a:ext>
            </a:extLst>
          </p:cNvPr>
          <p:cNvSpPr>
            <a:spLocks noGrp="1"/>
          </p:cNvSpPr>
          <p:nvPr>
            <p:ph type="title"/>
          </p:nvPr>
        </p:nvSpPr>
        <p:spPr>
          <a:xfrm>
            <a:off x="841512" y="1122363"/>
            <a:ext cx="5087631" cy="2387600"/>
          </a:xfrm>
        </p:spPr>
        <p:txBody>
          <a:bodyPr vert="horz" lIns="91440" tIns="45720" rIns="91440" bIns="45720" rtlCol="0" anchor="b">
            <a:normAutofit/>
          </a:bodyPr>
          <a:lstStyle/>
          <a:p>
            <a:pPr algn="ctr"/>
            <a:r>
              <a:rPr lang="en-US" sz="6000" kern="1200">
                <a:solidFill>
                  <a:srgbClr val="FFFFFF"/>
                </a:solidFill>
                <a:latin typeface="+mj-lt"/>
                <a:ea typeface="+mj-ea"/>
                <a:cs typeface="+mj-cs"/>
              </a:rPr>
              <a:t>Implementation</a:t>
            </a:r>
          </a:p>
        </p:txBody>
      </p:sp>
      <p:sp>
        <p:nvSpPr>
          <p:cNvPr id="17" name="Oval 16">
            <a:extLst>
              <a:ext uri="{FF2B5EF4-FFF2-40B4-BE49-F238E27FC236}">
                <a16:creationId xmlns:a16="http://schemas.microsoft.com/office/drawing/2014/main" id="{02AD46D6-02D6-45B3-921C-F4033826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2790" y="5367348"/>
            <a:ext cx="616353" cy="5996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2D9C9D3-D946-1ADD-68FE-C9C23FB6E8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7181345" y="99796"/>
            <a:ext cx="4344612" cy="6658407"/>
          </a:xfrm>
          <a:custGeom>
            <a:avLst/>
            <a:gdLst/>
            <a:ahLst/>
            <a:cxnLst/>
            <a:rect l="l" t="t" r="r" b="b"/>
            <a:pathLst>
              <a:path w="5051479" h="5503900">
                <a:moveTo>
                  <a:pt x="151948" y="0"/>
                </a:moveTo>
                <a:lnTo>
                  <a:pt x="4899531" y="0"/>
                </a:lnTo>
                <a:cubicBezTo>
                  <a:pt x="4983450" y="0"/>
                  <a:pt x="5051479" y="68029"/>
                  <a:pt x="5051479" y="151948"/>
                </a:cubicBezTo>
                <a:lnTo>
                  <a:pt x="5051479" y="5351952"/>
                </a:lnTo>
                <a:cubicBezTo>
                  <a:pt x="5051479" y="5435871"/>
                  <a:pt x="4983450" y="5503900"/>
                  <a:pt x="4899531" y="5503900"/>
                </a:cubicBezTo>
                <a:lnTo>
                  <a:pt x="151948" y="5503900"/>
                </a:lnTo>
                <a:cubicBezTo>
                  <a:pt x="68029" y="5503900"/>
                  <a:pt x="0" y="5435871"/>
                  <a:pt x="0" y="5351952"/>
                </a:cubicBezTo>
                <a:lnTo>
                  <a:pt x="0" y="151948"/>
                </a:lnTo>
                <a:cubicBezTo>
                  <a:pt x="0" y="68029"/>
                  <a:pt x="68029" y="0"/>
                  <a:pt x="151948" y="0"/>
                </a:cubicBezTo>
                <a:close/>
              </a:path>
            </a:pathLst>
          </a:custGeom>
          <a:noFill/>
        </p:spPr>
      </p:pic>
    </p:spTree>
    <p:extLst>
      <p:ext uri="{BB962C8B-B14F-4D97-AF65-F5344CB8AC3E}">
        <p14:creationId xmlns:p14="http://schemas.microsoft.com/office/powerpoint/2010/main" val="2118122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A7F1F1-8455-6CFD-D2A4-E401A505AB7D}"/>
              </a:ext>
            </a:extLst>
          </p:cNvPr>
          <p:cNvSpPr>
            <a:spLocks noGrp="1"/>
          </p:cNvSpPr>
          <p:nvPr>
            <p:ph type="title"/>
          </p:nvPr>
        </p:nvSpPr>
        <p:spPr>
          <a:xfrm>
            <a:off x="838200" y="647593"/>
            <a:ext cx="4467792" cy="3060541"/>
          </a:xfrm>
        </p:spPr>
        <p:txBody>
          <a:bodyPr vert="horz" lIns="91440" tIns="45720" rIns="91440" bIns="45720" rtlCol="0" anchor="b">
            <a:normAutofit/>
          </a:bodyPr>
          <a:lstStyle/>
          <a:p>
            <a:pPr algn="ctr"/>
            <a:r>
              <a:rPr lang="en-US" sz="6000" kern="1200">
                <a:solidFill>
                  <a:srgbClr val="FFFFFF"/>
                </a:solidFill>
                <a:latin typeface="+mj-lt"/>
                <a:ea typeface="+mj-ea"/>
                <a:cs typeface="+mj-cs"/>
              </a:rPr>
              <a:t>Demo</a:t>
            </a:r>
          </a:p>
        </p:txBody>
      </p:sp>
      <p:sp>
        <p:nvSpPr>
          <p:cNvPr id="18" name="Oval 17">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216EB93-05E0-CCD0-EAB1-6C4E4B0A9FE9}"/>
              </a:ext>
            </a:extLst>
          </p:cNvPr>
          <p:cNvPicPr>
            <a:picLocks noChangeAspect="1"/>
          </p:cNvPicPr>
          <p:nvPr/>
        </p:nvPicPr>
        <p:blipFill>
          <a:blip r:embed="rId2"/>
          <a:stretch>
            <a:fillRect/>
          </a:stretch>
        </p:blipFill>
        <p:spPr>
          <a:xfrm>
            <a:off x="6223623"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464148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CA5F79-8304-C0C4-EFA6-14606B1292CD}"/>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a:solidFill>
                  <a:schemeClr val="tx1"/>
                </a:solidFill>
                <a:latin typeface="+mj-lt"/>
                <a:ea typeface="+mj-ea"/>
                <a:cs typeface="+mj-cs"/>
              </a:rPr>
              <a:t>Testing and Evaluation</a:t>
            </a:r>
          </a:p>
        </p:txBody>
      </p:sp>
      <p:sp>
        <p:nvSpPr>
          <p:cNvPr id="19" name="Arc 18">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25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F0733B-3E31-CAE8-640B-3CE44B0384BA}"/>
              </a:ext>
            </a:extLst>
          </p:cNvPr>
          <p:cNvSpPr>
            <a:spLocks noGrp="1"/>
          </p:cNvSpPr>
          <p:nvPr>
            <p:ph type="title"/>
          </p:nvPr>
        </p:nvSpPr>
        <p:spPr>
          <a:xfrm>
            <a:off x="838200" y="459863"/>
            <a:ext cx="10515600" cy="1004594"/>
          </a:xfrm>
        </p:spPr>
        <p:txBody>
          <a:bodyPr>
            <a:normAutofit/>
          </a:bodyPr>
          <a:lstStyle/>
          <a:p>
            <a:pPr algn="ctr"/>
            <a:r>
              <a:rPr lang="en-US" dirty="0">
                <a:solidFill>
                  <a:srgbClr val="FFFFFF"/>
                </a:solidFill>
              </a:rPr>
              <a:t>Testing and Evaluation - Metrices</a:t>
            </a:r>
          </a:p>
        </p:txBody>
      </p:sp>
      <p:sp>
        <p:nvSpPr>
          <p:cNvPr id="14" name="Rectangle: Rounded Corners 13">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4BCD4F0-EC29-8C4B-1976-D62095B97EED}"/>
              </a:ext>
            </a:extLst>
          </p:cNvPr>
          <p:cNvPicPr>
            <a:picLocks noChangeAspect="1"/>
          </p:cNvPicPr>
          <p:nvPr/>
        </p:nvPicPr>
        <p:blipFill rotWithShape="1">
          <a:blip r:embed="rId2"/>
          <a:srcRect r="932" b="2420"/>
          <a:stretch/>
        </p:blipFill>
        <p:spPr>
          <a:xfrm>
            <a:off x="838200" y="2808801"/>
            <a:ext cx="5996804" cy="1816799"/>
          </a:xfrm>
          <a:prstGeom prst="rect">
            <a:avLst/>
          </a:prstGeom>
        </p:spPr>
      </p:pic>
      <p:pic>
        <p:nvPicPr>
          <p:cNvPr id="7" name="Picture 6">
            <a:extLst>
              <a:ext uri="{FF2B5EF4-FFF2-40B4-BE49-F238E27FC236}">
                <a16:creationId xmlns:a16="http://schemas.microsoft.com/office/drawing/2014/main" id="{529B2F4F-6E1E-C16F-4E91-ECFA8AA3D5B7}"/>
              </a:ext>
            </a:extLst>
          </p:cNvPr>
          <p:cNvPicPr>
            <a:picLocks noChangeAspect="1"/>
          </p:cNvPicPr>
          <p:nvPr/>
        </p:nvPicPr>
        <p:blipFill>
          <a:blip r:embed="rId3"/>
          <a:stretch>
            <a:fillRect/>
          </a:stretch>
        </p:blipFill>
        <p:spPr>
          <a:xfrm>
            <a:off x="7061274" y="2239395"/>
            <a:ext cx="4292526" cy="3474369"/>
          </a:xfrm>
          <a:prstGeom prst="rect">
            <a:avLst/>
          </a:prstGeom>
        </p:spPr>
      </p:pic>
      <p:graphicFrame>
        <p:nvGraphicFramePr>
          <p:cNvPr id="4" name="Table 5">
            <a:extLst>
              <a:ext uri="{FF2B5EF4-FFF2-40B4-BE49-F238E27FC236}">
                <a16:creationId xmlns:a16="http://schemas.microsoft.com/office/drawing/2014/main" id="{67F5B501-2E3A-19C8-8CB4-42A71EABEDFB}"/>
              </a:ext>
            </a:extLst>
          </p:cNvPr>
          <p:cNvGraphicFramePr>
            <a:graphicFrameLocks noGrp="1"/>
          </p:cNvGraphicFramePr>
          <p:nvPr>
            <p:extLst>
              <p:ext uri="{D42A27DB-BD31-4B8C-83A1-F6EECF244321}">
                <p14:modId xmlns:p14="http://schemas.microsoft.com/office/powerpoint/2010/main" val="3844573365"/>
              </p:ext>
            </p:extLst>
          </p:nvPr>
        </p:nvGraphicFramePr>
        <p:xfrm>
          <a:off x="904223" y="4898256"/>
          <a:ext cx="6402874" cy="370840"/>
        </p:xfrm>
        <a:graphic>
          <a:graphicData uri="http://schemas.openxmlformats.org/drawingml/2006/table">
            <a:tbl>
              <a:tblPr firstRow="1" bandRow="1">
                <a:tableStyleId>{5C22544A-7EE6-4342-B048-85BDC9FD1C3A}</a:tableStyleId>
              </a:tblPr>
              <a:tblGrid>
                <a:gridCol w="3201437">
                  <a:extLst>
                    <a:ext uri="{9D8B030D-6E8A-4147-A177-3AD203B41FA5}">
                      <a16:colId xmlns:a16="http://schemas.microsoft.com/office/drawing/2014/main" val="3607327070"/>
                    </a:ext>
                  </a:extLst>
                </a:gridCol>
                <a:gridCol w="3201437">
                  <a:extLst>
                    <a:ext uri="{9D8B030D-6E8A-4147-A177-3AD203B41FA5}">
                      <a16:colId xmlns:a16="http://schemas.microsoft.com/office/drawing/2014/main" val="2865908056"/>
                    </a:ext>
                  </a:extLst>
                </a:gridCol>
              </a:tblGrid>
              <a:tr h="370840">
                <a:tc>
                  <a:txBody>
                    <a:bodyPr/>
                    <a:lstStyle/>
                    <a:p>
                      <a:r>
                        <a:rPr lang="en-US" dirty="0" err="1"/>
                        <a:t>BERTScore</a:t>
                      </a:r>
                      <a:endParaRPr lang="en-US" dirty="0"/>
                    </a:p>
                  </a:txBody>
                  <a:tcPr/>
                </a:tc>
                <a:tc>
                  <a:txBody>
                    <a:bodyPr/>
                    <a:lstStyle/>
                    <a:p>
                      <a:r>
                        <a:rPr lang="en-US" dirty="0"/>
                        <a:t>0.6798</a:t>
                      </a:r>
                    </a:p>
                  </a:txBody>
                  <a:tcPr/>
                </a:tc>
                <a:extLst>
                  <a:ext uri="{0D108BD9-81ED-4DB2-BD59-A6C34878D82A}">
                    <a16:rowId xmlns:a16="http://schemas.microsoft.com/office/drawing/2014/main" val="965681946"/>
                  </a:ext>
                </a:extLst>
              </a:tr>
            </a:tbl>
          </a:graphicData>
        </a:graphic>
      </p:graphicFrame>
      <p:sp>
        <p:nvSpPr>
          <p:cNvPr id="3" name="TextBox 2">
            <a:extLst>
              <a:ext uri="{FF2B5EF4-FFF2-40B4-BE49-F238E27FC236}">
                <a16:creationId xmlns:a16="http://schemas.microsoft.com/office/drawing/2014/main" id="{A1E7178F-1AEC-B2DF-327C-439179EEB3D2}"/>
              </a:ext>
            </a:extLst>
          </p:cNvPr>
          <p:cNvSpPr txBox="1"/>
          <p:nvPr/>
        </p:nvSpPr>
        <p:spPr>
          <a:xfrm>
            <a:off x="838200" y="2006666"/>
            <a:ext cx="5878484" cy="646331"/>
          </a:xfrm>
          <a:prstGeom prst="rect">
            <a:avLst/>
          </a:prstGeom>
          <a:noFill/>
        </p:spPr>
        <p:txBody>
          <a:bodyPr wrap="square" rtlCol="0">
            <a:spAutoFit/>
          </a:bodyPr>
          <a:lstStyle/>
          <a:p>
            <a:r>
              <a:rPr lang="en-US" dirty="0"/>
              <a:t>Evaluated model generated summaries against ground truth summaries.</a:t>
            </a:r>
          </a:p>
        </p:txBody>
      </p:sp>
    </p:spTree>
    <p:extLst>
      <p:ext uri="{BB962C8B-B14F-4D97-AF65-F5344CB8AC3E}">
        <p14:creationId xmlns:p14="http://schemas.microsoft.com/office/powerpoint/2010/main" val="2930506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32">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52542F-3841-7B89-6B7D-095B4D8D405C}"/>
              </a:ext>
            </a:extLst>
          </p:cNvPr>
          <p:cNvSpPr>
            <a:spLocks noGrp="1"/>
          </p:cNvSpPr>
          <p:nvPr>
            <p:ph type="title"/>
          </p:nvPr>
        </p:nvSpPr>
        <p:spPr>
          <a:xfrm>
            <a:off x="838200" y="459863"/>
            <a:ext cx="10515600" cy="1004594"/>
          </a:xfrm>
        </p:spPr>
        <p:txBody>
          <a:bodyPr vert="horz" lIns="91440" tIns="45720" rIns="91440" bIns="45720" rtlCol="0">
            <a:normAutofit/>
          </a:bodyPr>
          <a:lstStyle/>
          <a:p>
            <a:pPr algn="ctr"/>
            <a:r>
              <a:rPr lang="en-US" kern="1200">
                <a:solidFill>
                  <a:srgbClr val="FFFFFF"/>
                </a:solidFill>
                <a:latin typeface="+mj-lt"/>
                <a:ea typeface="+mj-ea"/>
                <a:cs typeface="+mj-cs"/>
              </a:rPr>
              <a:t>Testing and Evaluation – Human Evaluation</a:t>
            </a:r>
          </a:p>
        </p:txBody>
      </p:sp>
      <p:sp>
        <p:nvSpPr>
          <p:cNvPr id="31" name="Rectangle: Rounded Corners 34">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AA10999A-5027-53A4-E08F-48641EF0DCD1}"/>
              </a:ext>
            </a:extLst>
          </p:cNvPr>
          <p:cNvGrpSpPr/>
          <p:nvPr/>
        </p:nvGrpSpPr>
        <p:grpSpPr>
          <a:xfrm>
            <a:off x="2652845" y="2041024"/>
            <a:ext cx="2166257" cy="1183730"/>
            <a:chOff x="838200" y="2614602"/>
            <a:chExt cx="2166257" cy="1183730"/>
          </a:xfrm>
        </p:grpSpPr>
        <p:sp>
          <p:nvSpPr>
            <p:cNvPr id="23" name="TextBox 22">
              <a:extLst>
                <a:ext uri="{FF2B5EF4-FFF2-40B4-BE49-F238E27FC236}">
                  <a16:creationId xmlns:a16="http://schemas.microsoft.com/office/drawing/2014/main" id="{8424650C-7ED2-3ABD-B2D1-15F2C9C137A7}"/>
                </a:ext>
              </a:extLst>
            </p:cNvPr>
            <p:cNvSpPr txBox="1"/>
            <p:nvPr/>
          </p:nvSpPr>
          <p:spPr>
            <a:xfrm>
              <a:off x="838200" y="3429000"/>
              <a:ext cx="2166257" cy="369332"/>
            </a:xfrm>
            <a:prstGeom prst="rect">
              <a:avLst/>
            </a:prstGeom>
            <a:noFill/>
          </p:spPr>
          <p:txBody>
            <a:bodyPr wrap="square" rtlCol="0">
              <a:spAutoFit/>
            </a:bodyPr>
            <a:lstStyle/>
            <a:p>
              <a:r>
                <a:rPr lang="en-US" dirty="0"/>
                <a:t>Selection Criteria's</a:t>
              </a:r>
            </a:p>
          </p:txBody>
        </p:sp>
        <p:pic>
          <p:nvPicPr>
            <p:cNvPr id="25" name="Picture 24">
              <a:extLst>
                <a:ext uri="{FF2B5EF4-FFF2-40B4-BE49-F238E27FC236}">
                  <a16:creationId xmlns:a16="http://schemas.microsoft.com/office/drawing/2014/main" id="{2951E7B0-E16A-B3B4-FFBC-551F8B6E1704}"/>
                </a:ext>
              </a:extLst>
            </p:cNvPr>
            <p:cNvPicPr>
              <a:picLocks noChangeAspect="1"/>
            </p:cNvPicPr>
            <p:nvPr/>
          </p:nvPicPr>
          <p:blipFill>
            <a:blip r:embed="rId2"/>
            <a:stretch>
              <a:fillRect/>
            </a:stretch>
          </p:blipFill>
          <p:spPr>
            <a:xfrm>
              <a:off x="1542689" y="2614602"/>
              <a:ext cx="752642" cy="752642"/>
            </a:xfrm>
            <a:prstGeom prst="rect">
              <a:avLst/>
            </a:prstGeom>
          </p:spPr>
        </p:pic>
      </p:grpSp>
      <p:sp>
        <p:nvSpPr>
          <p:cNvPr id="27" name="TextBox 26">
            <a:extLst>
              <a:ext uri="{FF2B5EF4-FFF2-40B4-BE49-F238E27FC236}">
                <a16:creationId xmlns:a16="http://schemas.microsoft.com/office/drawing/2014/main" id="{8BBE8B24-C8E8-43C9-CC5D-21D135906F2E}"/>
              </a:ext>
            </a:extLst>
          </p:cNvPr>
          <p:cNvSpPr txBox="1"/>
          <p:nvPr/>
        </p:nvSpPr>
        <p:spPr>
          <a:xfrm>
            <a:off x="6096000" y="1932669"/>
            <a:ext cx="4346029" cy="1292085"/>
          </a:xfrm>
          <a:prstGeom prst="rect">
            <a:avLst/>
          </a:prstGeom>
          <a:noFill/>
        </p:spPr>
        <p:txBody>
          <a:bodyPr wrap="square" rtlCol="0">
            <a:spAutoFit/>
          </a:bodyPr>
          <a:lstStyle/>
          <a:p>
            <a:pPr>
              <a:lnSpc>
                <a:spcPct val="150000"/>
              </a:lnSpc>
            </a:pPr>
            <a:r>
              <a:rPr lang="en-US" dirty="0"/>
              <a:t>Social media platforms</a:t>
            </a:r>
          </a:p>
          <a:p>
            <a:pPr>
              <a:lnSpc>
                <a:spcPct val="150000"/>
              </a:lnSpc>
            </a:pPr>
            <a:r>
              <a:rPr lang="en-US" dirty="0"/>
              <a:t>Dedicated spaces for language learners</a:t>
            </a:r>
          </a:p>
          <a:p>
            <a:pPr>
              <a:lnSpc>
                <a:spcPct val="150000"/>
              </a:lnSpc>
            </a:pPr>
            <a:r>
              <a:rPr lang="en-US" dirty="0"/>
              <a:t>People fluent with language</a:t>
            </a:r>
          </a:p>
        </p:txBody>
      </p:sp>
      <p:cxnSp>
        <p:nvCxnSpPr>
          <p:cNvPr id="89" name="Straight Arrow Connector 88">
            <a:extLst>
              <a:ext uri="{FF2B5EF4-FFF2-40B4-BE49-F238E27FC236}">
                <a16:creationId xmlns:a16="http://schemas.microsoft.com/office/drawing/2014/main" id="{B4C525E5-9BE6-5B49-B6DE-20B81C097CFC}"/>
              </a:ext>
            </a:extLst>
          </p:cNvPr>
          <p:cNvCxnSpPr/>
          <p:nvPr/>
        </p:nvCxnSpPr>
        <p:spPr>
          <a:xfrm flipV="1">
            <a:off x="4819102" y="2219498"/>
            <a:ext cx="1276898" cy="359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09775B5-9F19-1DDD-FED7-195FA1C2839D}"/>
              </a:ext>
            </a:extLst>
          </p:cNvPr>
          <p:cNvCxnSpPr>
            <a:cxnSpLocks/>
          </p:cNvCxnSpPr>
          <p:nvPr/>
        </p:nvCxnSpPr>
        <p:spPr>
          <a:xfrm>
            <a:off x="4819102" y="2581956"/>
            <a:ext cx="12768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B2EE8CA9-F142-574B-1779-27C5B199F2F9}"/>
              </a:ext>
            </a:extLst>
          </p:cNvPr>
          <p:cNvCxnSpPr>
            <a:cxnSpLocks/>
          </p:cNvCxnSpPr>
          <p:nvPr/>
        </p:nvCxnSpPr>
        <p:spPr>
          <a:xfrm>
            <a:off x="4813360" y="2588505"/>
            <a:ext cx="1282640" cy="451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6" name="Group 105">
            <a:extLst>
              <a:ext uri="{FF2B5EF4-FFF2-40B4-BE49-F238E27FC236}">
                <a16:creationId xmlns:a16="http://schemas.microsoft.com/office/drawing/2014/main" id="{8F01C1CC-36B0-559C-EB55-0E9406DB34CE}"/>
              </a:ext>
            </a:extLst>
          </p:cNvPr>
          <p:cNvGrpSpPr/>
          <p:nvPr/>
        </p:nvGrpSpPr>
        <p:grpSpPr>
          <a:xfrm>
            <a:off x="4662200" y="3859083"/>
            <a:ext cx="2668095" cy="1297871"/>
            <a:chOff x="2377439" y="3972160"/>
            <a:chExt cx="2668095" cy="1297871"/>
          </a:xfrm>
        </p:grpSpPr>
        <p:sp>
          <p:nvSpPr>
            <p:cNvPr id="97" name="TextBox 96">
              <a:extLst>
                <a:ext uri="{FF2B5EF4-FFF2-40B4-BE49-F238E27FC236}">
                  <a16:creationId xmlns:a16="http://schemas.microsoft.com/office/drawing/2014/main" id="{B460E56B-6834-D0DA-3B13-EB3F38B6C119}"/>
                </a:ext>
              </a:extLst>
            </p:cNvPr>
            <p:cNvSpPr txBox="1"/>
            <p:nvPr/>
          </p:nvSpPr>
          <p:spPr>
            <a:xfrm>
              <a:off x="2377439" y="4623700"/>
              <a:ext cx="2668095" cy="646331"/>
            </a:xfrm>
            <a:prstGeom prst="rect">
              <a:avLst/>
            </a:prstGeom>
            <a:noFill/>
          </p:spPr>
          <p:txBody>
            <a:bodyPr wrap="square" rtlCol="0">
              <a:spAutoFit/>
            </a:bodyPr>
            <a:lstStyle/>
            <a:p>
              <a:pPr algn="ctr"/>
              <a:r>
                <a:rPr lang="en-US" dirty="0"/>
                <a:t>How was it carried out ?</a:t>
              </a:r>
            </a:p>
            <a:p>
              <a:pPr algn="ctr"/>
              <a:endParaRPr lang="en-US" dirty="0"/>
            </a:p>
          </p:txBody>
        </p:sp>
        <p:pic>
          <p:nvPicPr>
            <p:cNvPr id="103" name="Picture 102">
              <a:extLst>
                <a:ext uri="{FF2B5EF4-FFF2-40B4-BE49-F238E27FC236}">
                  <a16:creationId xmlns:a16="http://schemas.microsoft.com/office/drawing/2014/main" id="{E336078D-9AF1-98C9-FDD3-2973A1F4D2BC}"/>
                </a:ext>
              </a:extLst>
            </p:cNvPr>
            <p:cNvPicPr>
              <a:picLocks noChangeAspect="1"/>
            </p:cNvPicPr>
            <p:nvPr/>
          </p:nvPicPr>
          <p:blipFill>
            <a:blip r:embed="rId3"/>
            <a:stretch>
              <a:fillRect/>
            </a:stretch>
          </p:blipFill>
          <p:spPr>
            <a:xfrm>
              <a:off x="3410489" y="3972160"/>
              <a:ext cx="646331" cy="646331"/>
            </a:xfrm>
            <a:prstGeom prst="rect">
              <a:avLst/>
            </a:prstGeom>
          </p:spPr>
        </p:pic>
      </p:grpSp>
      <p:graphicFrame>
        <p:nvGraphicFramePr>
          <p:cNvPr id="105" name="Diagram 104">
            <a:extLst>
              <a:ext uri="{FF2B5EF4-FFF2-40B4-BE49-F238E27FC236}">
                <a16:creationId xmlns:a16="http://schemas.microsoft.com/office/drawing/2014/main" id="{BF0DE9EF-4926-43E6-B422-9F42478ADC76}"/>
              </a:ext>
            </a:extLst>
          </p:cNvPr>
          <p:cNvGraphicFramePr/>
          <p:nvPr>
            <p:extLst>
              <p:ext uri="{D42A27DB-BD31-4B8C-83A1-F6EECF244321}">
                <p14:modId xmlns:p14="http://schemas.microsoft.com/office/powerpoint/2010/main" val="3705738152"/>
              </p:ext>
            </p:extLst>
          </p:nvPr>
        </p:nvGraphicFramePr>
        <p:xfrm>
          <a:off x="3221874" y="5002233"/>
          <a:ext cx="5410200" cy="9233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75072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1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4BF3E9-CE65-9929-E183-B3EEA22B61C6}"/>
              </a:ext>
            </a:extLst>
          </p:cNvPr>
          <p:cNvSpPr>
            <a:spLocks noGrp="1"/>
          </p:cNvSpPr>
          <p:nvPr>
            <p:ph type="title"/>
          </p:nvPr>
        </p:nvSpPr>
        <p:spPr>
          <a:xfrm>
            <a:off x="686834" y="591344"/>
            <a:ext cx="3200400" cy="5585619"/>
          </a:xfrm>
        </p:spPr>
        <p:txBody>
          <a:bodyPr>
            <a:normAutofit/>
          </a:bodyPr>
          <a:lstStyle/>
          <a:p>
            <a:r>
              <a:rPr lang="en-US" dirty="0">
                <a:solidFill>
                  <a:schemeClr val="bg2"/>
                </a:solidFill>
              </a:rPr>
              <a:t>Existing Application Comparison</a:t>
            </a:r>
          </a:p>
        </p:txBody>
      </p:sp>
      <p:sp>
        <p:nvSpPr>
          <p:cNvPr id="30" name="Content Placeholder 2">
            <a:extLst>
              <a:ext uri="{FF2B5EF4-FFF2-40B4-BE49-F238E27FC236}">
                <a16:creationId xmlns:a16="http://schemas.microsoft.com/office/drawing/2014/main" id="{1F2FC17F-E95E-C433-AC9F-8464377DF9A1}"/>
              </a:ext>
            </a:extLst>
          </p:cNvPr>
          <p:cNvSpPr>
            <a:spLocks noGrp="1"/>
          </p:cNvSpPr>
          <p:nvPr>
            <p:ph idx="1"/>
          </p:nvPr>
        </p:nvSpPr>
        <p:spPr>
          <a:xfrm>
            <a:off x="4447308" y="3487535"/>
            <a:ext cx="6906491" cy="2444548"/>
          </a:xfrm>
        </p:spPr>
        <p:txBody>
          <a:bodyPr anchor="ctr">
            <a:normAutofit/>
          </a:bodyPr>
          <a:lstStyle/>
          <a:p>
            <a:pPr marL="342900" marR="0" lvl="0" indent="-342900">
              <a:spcBef>
                <a:spcPts val="0"/>
              </a:spcBef>
              <a:spcAft>
                <a:spcPts val="600"/>
              </a:spcAft>
              <a:buFont typeface="Symbol" panose="05050102010706020507" pitchFamily="18" charset="2"/>
              <a:buChar char=""/>
            </a:pPr>
            <a:r>
              <a:rPr lang="en-US" sz="1800" dirty="0">
                <a:effectLst/>
                <a:latin typeface="Avenir Next LT Pro (Body)"/>
                <a:ea typeface="Times New Roman" panose="02020603050405020304" pitchFamily="18" charset="0"/>
                <a:cs typeface="Times New Roman" panose="02020603050405020304" pitchFamily="18" charset="0"/>
              </a:rPr>
              <a:t>Ability to integrate with existing applications.</a:t>
            </a:r>
          </a:p>
          <a:p>
            <a:pPr marL="342900" marR="0" lvl="0" indent="-342900">
              <a:spcBef>
                <a:spcPts val="0"/>
              </a:spcBef>
              <a:spcAft>
                <a:spcPts val="600"/>
              </a:spcAft>
              <a:buFont typeface="Symbol" panose="05050102010706020507" pitchFamily="18" charset="2"/>
              <a:buChar char=""/>
            </a:pPr>
            <a:r>
              <a:rPr lang="en-US" sz="1800" dirty="0">
                <a:latin typeface="Avenir Next LT Pro (Body)"/>
                <a:ea typeface="Times New Roman" panose="02020603050405020304" pitchFamily="18" charset="0"/>
                <a:cs typeface="Times New Roman" panose="02020603050405020304" pitchFamily="18" charset="0"/>
              </a:rPr>
              <a:t>Not supported for multipole languages yet.</a:t>
            </a:r>
            <a:endParaRPr lang="en-US" sz="1800" dirty="0">
              <a:effectLst/>
              <a:latin typeface="Avenir Next LT Pro (Body)"/>
              <a:ea typeface="Times New Roman" panose="02020603050405020304" pitchFamily="18" charset="0"/>
              <a:cs typeface="Times New Roman" panose="02020603050405020304" pitchFamily="18" charset="0"/>
            </a:endParaRPr>
          </a:p>
        </p:txBody>
      </p:sp>
      <p:sp>
        <p:nvSpPr>
          <p:cNvPr id="31"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2982FEF7-F6BD-08B6-68AC-6D849885D064}"/>
              </a:ext>
            </a:extLst>
          </p:cNvPr>
          <p:cNvPicPr>
            <a:picLocks noChangeAspect="1"/>
          </p:cNvPicPr>
          <p:nvPr/>
        </p:nvPicPr>
        <p:blipFill>
          <a:blip r:embed="rId2"/>
          <a:stretch>
            <a:fillRect/>
          </a:stretch>
        </p:blipFill>
        <p:spPr>
          <a:xfrm>
            <a:off x="4447308" y="87440"/>
            <a:ext cx="7435778" cy="3283026"/>
          </a:xfrm>
          <a:prstGeom prst="rect">
            <a:avLst/>
          </a:prstGeom>
        </p:spPr>
      </p:pic>
    </p:spTree>
    <p:extLst>
      <p:ext uri="{BB962C8B-B14F-4D97-AF65-F5344CB8AC3E}">
        <p14:creationId xmlns:p14="http://schemas.microsoft.com/office/powerpoint/2010/main" val="2502432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1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4BF3E9-CE65-9929-E183-B3EEA22B61C6}"/>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Limitation and Enhancement</a:t>
            </a:r>
          </a:p>
        </p:txBody>
      </p:sp>
      <p:sp>
        <p:nvSpPr>
          <p:cNvPr id="30" name="Content Placeholder 2">
            <a:extLst>
              <a:ext uri="{FF2B5EF4-FFF2-40B4-BE49-F238E27FC236}">
                <a16:creationId xmlns:a16="http://schemas.microsoft.com/office/drawing/2014/main" id="{1F2FC17F-E95E-C433-AC9F-8464377DF9A1}"/>
              </a:ext>
            </a:extLst>
          </p:cNvPr>
          <p:cNvSpPr>
            <a:spLocks noGrp="1"/>
          </p:cNvSpPr>
          <p:nvPr>
            <p:ph idx="1"/>
          </p:nvPr>
        </p:nvSpPr>
        <p:spPr>
          <a:xfrm>
            <a:off x="4447308" y="591344"/>
            <a:ext cx="6906491" cy="5585619"/>
          </a:xfrm>
        </p:spPr>
        <p:txBody>
          <a:bodyPr anchor="ctr">
            <a:normAutofit/>
          </a:bodyPr>
          <a:lstStyle/>
          <a:p>
            <a:pPr marL="0" marR="0" lvl="0" indent="0">
              <a:spcBef>
                <a:spcPts val="0"/>
              </a:spcBef>
              <a:spcAft>
                <a:spcPts val="600"/>
              </a:spcAft>
              <a:buNone/>
            </a:pPr>
            <a:r>
              <a:rPr lang="en-US" sz="1800" b="1" dirty="0">
                <a:latin typeface="Avenir Next LT Pro (Body)"/>
                <a:ea typeface="Times New Roman" panose="02020603050405020304" pitchFamily="18" charset="0"/>
                <a:cs typeface="Times New Roman" panose="02020603050405020304" pitchFamily="18" charset="0"/>
              </a:rPr>
              <a:t>Limitations</a:t>
            </a:r>
            <a:endParaRPr lang="en-US" sz="1800" b="1" dirty="0">
              <a:effectLst/>
              <a:latin typeface="Avenir Next LT Pro (Body)"/>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Symbol" panose="05050102010706020507" pitchFamily="18" charset="2"/>
              <a:buChar char=""/>
            </a:pPr>
            <a:r>
              <a:rPr lang="en-US" sz="1800" dirty="0">
                <a:effectLst/>
                <a:latin typeface="Avenir Next LT Pro (Body)"/>
                <a:ea typeface="Times New Roman" panose="02020603050405020304" pitchFamily="18" charset="0"/>
                <a:cs typeface="Times New Roman" panose="02020603050405020304" pitchFamily="18" charset="0"/>
              </a:rPr>
              <a:t>Cannot handle lengthy dialogues.</a:t>
            </a:r>
          </a:p>
          <a:p>
            <a:pPr marL="0" marR="0" indent="0">
              <a:spcBef>
                <a:spcPts val="0"/>
              </a:spcBef>
              <a:spcAft>
                <a:spcPts val="600"/>
              </a:spcAft>
              <a:buNone/>
            </a:pPr>
            <a:endParaRPr lang="en-US" sz="1800" dirty="0">
              <a:effectLst/>
              <a:latin typeface="Avenir Next LT Pro (Body)"/>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Symbol" panose="05050102010706020507" pitchFamily="18" charset="2"/>
              <a:buChar char=""/>
            </a:pPr>
            <a:r>
              <a:rPr lang="en-US" sz="1800" dirty="0">
                <a:effectLst/>
                <a:latin typeface="Avenir Next LT Pro (Body)"/>
                <a:ea typeface="Times New Roman" panose="02020603050405020304" pitchFamily="18" charset="0"/>
                <a:cs typeface="Times New Roman" panose="02020603050405020304" pitchFamily="18" charset="0"/>
              </a:rPr>
              <a:t>Performance on 97 languages supported by the translation model </a:t>
            </a:r>
            <a:r>
              <a:rPr lang="en-US" sz="1800" dirty="0">
                <a:latin typeface="Avenir Next LT Pro (Body)"/>
                <a:ea typeface="Times New Roman" panose="02020603050405020304" pitchFamily="18" charset="0"/>
                <a:cs typeface="Times New Roman" panose="02020603050405020304" pitchFamily="18" charset="0"/>
              </a:rPr>
              <a:t>may vary.</a:t>
            </a:r>
            <a:endParaRPr lang="en-US" sz="1800" dirty="0">
              <a:effectLst/>
              <a:latin typeface="Avenir Next LT Pro (Body)"/>
              <a:ea typeface="Times New Roman" panose="02020603050405020304" pitchFamily="18" charset="0"/>
              <a:cs typeface="Times New Roman" panose="02020603050405020304" pitchFamily="18" charset="0"/>
            </a:endParaRPr>
          </a:p>
          <a:p>
            <a:pPr marL="0" marR="0" lvl="0" indent="0">
              <a:spcBef>
                <a:spcPts val="0"/>
              </a:spcBef>
              <a:spcAft>
                <a:spcPts val="600"/>
              </a:spcAft>
              <a:buNone/>
            </a:pPr>
            <a:endParaRPr lang="en-US" sz="1800" dirty="0">
              <a:latin typeface="Avenir Next LT Pro (Body)"/>
              <a:ea typeface="Times New Roman" panose="02020603050405020304" pitchFamily="18" charset="0"/>
              <a:cs typeface="Times New Roman" panose="02020603050405020304" pitchFamily="18" charset="0"/>
            </a:endParaRPr>
          </a:p>
          <a:p>
            <a:pPr marL="0" marR="0" lvl="0" indent="0">
              <a:spcBef>
                <a:spcPts val="0"/>
              </a:spcBef>
              <a:spcAft>
                <a:spcPts val="600"/>
              </a:spcAft>
              <a:buNone/>
            </a:pPr>
            <a:r>
              <a:rPr lang="en-US" sz="1800" b="1" dirty="0">
                <a:latin typeface="Avenir Next LT Pro (Body)"/>
                <a:ea typeface="Times New Roman" panose="02020603050405020304" pitchFamily="18" charset="0"/>
                <a:cs typeface="Times New Roman" panose="02020603050405020304" pitchFamily="18" charset="0"/>
              </a:rPr>
              <a:t>Enhancements</a:t>
            </a:r>
          </a:p>
          <a:p>
            <a:pPr marL="342900" indent="-342900">
              <a:spcBef>
                <a:spcPts val="0"/>
              </a:spcBef>
              <a:spcAft>
                <a:spcPts val="600"/>
              </a:spcAft>
              <a:buFont typeface="Symbol" panose="05050102010706020507" pitchFamily="18" charset="2"/>
              <a:buChar char=""/>
            </a:pPr>
            <a:r>
              <a:rPr lang="en-US" sz="1800" dirty="0">
                <a:effectLst/>
                <a:latin typeface="Avenir Next LT Pro (Body)"/>
                <a:ea typeface="Times New Roman" panose="02020603050405020304" pitchFamily="18" charset="0"/>
                <a:cs typeface="Times New Roman" panose="02020603050405020304" pitchFamily="18" charset="0"/>
              </a:rPr>
              <a:t>Fine tune the machine translation modal with domain specific words, this will help to improve the translation process.</a:t>
            </a:r>
          </a:p>
          <a:p>
            <a:pPr marL="342900" indent="-342900">
              <a:spcBef>
                <a:spcPts val="0"/>
              </a:spcBef>
              <a:spcAft>
                <a:spcPts val="600"/>
              </a:spcAft>
              <a:buFont typeface="Symbol" panose="05050102010706020507" pitchFamily="18" charset="2"/>
              <a:buChar char=""/>
            </a:pPr>
            <a:endParaRPr lang="en-US" sz="1800" dirty="0">
              <a:latin typeface="Avenir Next LT Pro (Body)"/>
              <a:ea typeface="Times New Roman" panose="02020603050405020304" pitchFamily="18" charset="0"/>
              <a:cs typeface="Times New Roman" panose="02020603050405020304" pitchFamily="18" charset="0"/>
            </a:endParaRPr>
          </a:p>
          <a:p>
            <a:pPr marL="342900" indent="-342900">
              <a:spcBef>
                <a:spcPts val="0"/>
              </a:spcBef>
              <a:spcAft>
                <a:spcPts val="600"/>
              </a:spcAft>
              <a:buFont typeface="Symbol" panose="05050102010706020507" pitchFamily="18" charset="2"/>
              <a:buChar char=""/>
            </a:pPr>
            <a:r>
              <a:rPr lang="en-US" sz="1800" dirty="0">
                <a:effectLst/>
                <a:latin typeface="Avenir Next LT Pro (Body)\"/>
                <a:ea typeface="Times New Roman" panose="02020603050405020304" pitchFamily="18" charset="0"/>
                <a:cs typeface="Times New Roman" panose="02020603050405020304" pitchFamily="18" charset="0"/>
              </a:rPr>
              <a:t>Explore alternative modals and architectures that can potentially improve the system’s summarization and translation process.</a:t>
            </a:r>
          </a:p>
          <a:p>
            <a:pPr marL="342900" indent="-342900">
              <a:spcBef>
                <a:spcPts val="0"/>
              </a:spcBef>
              <a:spcAft>
                <a:spcPts val="600"/>
              </a:spcAft>
              <a:buFont typeface="Symbol" panose="05050102010706020507" pitchFamily="18" charset="2"/>
              <a:buChar char=""/>
            </a:pPr>
            <a:endParaRPr lang="en-US" sz="1800" dirty="0">
              <a:effectLst/>
              <a:latin typeface="Avenir Next LT Pro (Body)"/>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Symbol" panose="05050102010706020507" pitchFamily="18" charset="2"/>
              <a:buChar char=""/>
            </a:pPr>
            <a:endParaRPr lang="en-US" sz="1800" dirty="0">
              <a:effectLst/>
              <a:latin typeface="Avenir Next LT Pro (Body)"/>
              <a:ea typeface="Times New Roman" panose="02020603050405020304" pitchFamily="18" charset="0"/>
              <a:cs typeface="Times New Roman" panose="02020603050405020304" pitchFamily="18" charset="0"/>
            </a:endParaRPr>
          </a:p>
        </p:txBody>
      </p:sp>
      <p:sp>
        <p:nvSpPr>
          <p:cNvPr id="31"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2558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85A724-EF23-7D6B-B866-A7970FC2EFB9}"/>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Conclusion - Contribution</a:t>
            </a:r>
          </a:p>
        </p:txBody>
      </p:sp>
      <p:sp>
        <p:nvSpPr>
          <p:cNvPr id="3" name="Content Placeholder 2">
            <a:extLst>
              <a:ext uri="{FF2B5EF4-FFF2-40B4-BE49-F238E27FC236}">
                <a16:creationId xmlns:a16="http://schemas.microsoft.com/office/drawing/2014/main" id="{17A80C98-8B31-BD58-A7B2-EE880442FF1B}"/>
              </a:ext>
            </a:extLst>
          </p:cNvPr>
          <p:cNvSpPr>
            <a:spLocks noGrp="1"/>
          </p:cNvSpPr>
          <p:nvPr>
            <p:ph idx="1"/>
          </p:nvPr>
        </p:nvSpPr>
        <p:spPr>
          <a:xfrm>
            <a:off x="4447308" y="591344"/>
            <a:ext cx="6906491" cy="5585619"/>
          </a:xfrm>
        </p:spPr>
        <p:txBody>
          <a:bodyPr anchor="ctr">
            <a:normAutofit/>
          </a:bodyPr>
          <a:lstStyle/>
          <a:p>
            <a:pPr marL="0" indent="0">
              <a:lnSpc>
                <a:spcPct val="100000"/>
              </a:lnSpc>
              <a:buNone/>
            </a:pPr>
            <a:r>
              <a:rPr lang="en-US" sz="1800" b="1" dirty="0">
                <a:effectLst/>
                <a:latin typeface="Avenir Next LT Pro (Body)\"/>
                <a:ea typeface="Times New Roman" panose="02020603050405020304" pitchFamily="18" charset="0"/>
                <a:cs typeface="Times New Roman" panose="02020603050405020304" pitchFamily="18" charset="0"/>
              </a:rPr>
              <a:t>Technical Contribution (Dialogue summarization)</a:t>
            </a:r>
          </a:p>
          <a:p>
            <a:pPr algn="just">
              <a:lnSpc>
                <a:spcPct val="100000"/>
              </a:lnSpc>
              <a:spcBef>
                <a:spcPts val="0"/>
              </a:spcBef>
            </a:pPr>
            <a:r>
              <a:rPr lang="en-US" sz="1800" dirty="0">
                <a:effectLst/>
                <a:latin typeface="Avenir Next LT Pro (Body)\"/>
                <a:ea typeface="Times New Roman" panose="02020603050405020304" pitchFamily="18" charset="0"/>
                <a:cs typeface="Times New Roman" panose="02020603050405020304" pitchFamily="18" charset="0"/>
              </a:rPr>
              <a:t>Use of transformers and cross lingual transfer modals to develop a dialogue summarization solution which can support more than one language.</a:t>
            </a:r>
          </a:p>
          <a:p>
            <a:pPr marL="0" indent="0" algn="just">
              <a:lnSpc>
                <a:spcPct val="100000"/>
              </a:lnSpc>
              <a:spcBef>
                <a:spcPts val="0"/>
              </a:spcBef>
              <a:buNone/>
            </a:pPr>
            <a:endParaRPr lang="en-US" sz="1800" dirty="0">
              <a:effectLst/>
              <a:latin typeface="Avenir Next LT Pro (Body)\"/>
              <a:ea typeface="Times New Roman" panose="02020603050405020304" pitchFamily="18" charset="0"/>
              <a:cs typeface="Times New Roman" panose="02020603050405020304" pitchFamily="18" charset="0"/>
            </a:endParaRPr>
          </a:p>
          <a:p>
            <a:pPr algn="just">
              <a:lnSpc>
                <a:spcPct val="100000"/>
              </a:lnSpc>
              <a:spcBef>
                <a:spcPts val="0"/>
              </a:spcBef>
            </a:pPr>
            <a:r>
              <a:rPr lang="en-US" sz="1800" dirty="0">
                <a:effectLst/>
                <a:latin typeface="Avenir Next LT Pro (Body)\"/>
                <a:ea typeface="Times New Roman" panose="02020603050405020304" pitchFamily="18" charset="0"/>
                <a:cs typeface="Times New Roman" panose="02020603050405020304" pitchFamily="18" charset="0"/>
              </a:rPr>
              <a:t>Use of existing text summarization modals for dialogue summarization tasks.</a:t>
            </a:r>
          </a:p>
          <a:p>
            <a:pPr marL="0" indent="0">
              <a:lnSpc>
                <a:spcPct val="100000"/>
              </a:lnSpc>
              <a:spcBef>
                <a:spcPts val="0"/>
              </a:spcBef>
              <a:buNone/>
            </a:pPr>
            <a:endParaRPr lang="en-US" sz="1800" dirty="0">
              <a:latin typeface="Avenir Next LT Pro (Body)\"/>
              <a:ea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1800" b="1" dirty="0">
                <a:effectLst/>
                <a:latin typeface="Avenir Next LT Pro (Body)\"/>
              </a:rPr>
              <a:t>Domain Contribution (Customer Service)</a:t>
            </a:r>
          </a:p>
          <a:p>
            <a:pPr algn="just">
              <a:lnSpc>
                <a:spcPct val="100000"/>
              </a:lnSpc>
              <a:spcBef>
                <a:spcPts val="0"/>
              </a:spcBef>
            </a:pPr>
            <a:r>
              <a:rPr lang="en-US" sz="1800" dirty="0">
                <a:effectLst/>
                <a:latin typeface="Avenir Next LT Pro (Body)\"/>
                <a:ea typeface="Times New Roman" panose="02020603050405020304" pitchFamily="18" charset="0"/>
                <a:cs typeface="Times New Roman" panose="02020603050405020304" pitchFamily="18" charset="0"/>
              </a:rPr>
              <a:t>A single tool capable of summarizing dialogues in more than one language. </a:t>
            </a:r>
          </a:p>
          <a:p>
            <a:pPr marL="0" indent="0" algn="just">
              <a:lnSpc>
                <a:spcPct val="100000"/>
              </a:lnSpc>
              <a:spcBef>
                <a:spcPts val="0"/>
              </a:spcBef>
              <a:buNone/>
            </a:pPr>
            <a:endParaRPr lang="en-US" sz="1800" dirty="0">
              <a:effectLst/>
              <a:latin typeface="Avenir Next LT Pro (Body)\"/>
              <a:ea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1800" b="1" dirty="0">
                <a:effectLst/>
                <a:latin typeface="Avenir Next LT Pro (Body)\"/>
                <a:ea typeface="Times New Roman" panose="02020603050405020304" pitchFamily="18" charset="0"/>
                <a:cs typeface="Times New Roman" panose="02020603050405020304" pitchFamily="18" charset="0"/>
              </a:rPr>
              <a:t>Additional Contribution</a:t>
            </a:r>
          </a:p>
          <a:p>
            <a:pPr algn="just">
              <a:lnSpc>
                <a:spcPct val="100000"/>
              </a:lnSpc>
              <a:spcBef>
                <a:spcPts val="0"/>
              </a:spcBef>
            </a:pPr>
            <a:r>
              <a:rPr lang="en-US" sz="1800" dirty="0">
                <a:effectLst/>
                <a:latin typeface="Avenir Next LT Pro (Body)\"/>
                <a:ea typeface="Times New Roman" panose="02020603050405020304" pitchFamily="18" charset="0"/>
                <a:cs typeface="Times New Roman" panose="02020603050405020304" pitchFamily="18" charset="0"/>
              </a:rPr>
              <a:t>By combining TWEETSUM and Kaggle customer care dataset into a new format, the proposed dataset format can be utilized to fine tune text summarization modal into dialogue summarization task.</a:t>
            </a:r>
          </a:p>
          <a:p>
            <a:pPr marL="0" indent="0">
              <a:spcBef>
                <a:spcPts val="0"/>
              </a:spcBef>
              <a:buNone/>
            </a:pPr>
            <a:endParaRPr lang="en-US" sz="1800" b="1" dirty="0">
              <a:effectLst/>
              <a:latin typeface="Avenir Next LT Pro (Body)\"/>
            </a:endParaRPr>
          </a:p>
          <a:p>
            <a:pPr marL="0" indent="0">
              <a:spcBef>
                <a:spcPts val="0"/>
              </a:spcBef>
              <a:buNone/>
            </a:pPr>
            <a:endParaRPr lang="en-US" sz="1800" dirty="0">
              <a:effectLst/>
              <a:latin typeface="Avenir Next LT Pro (Body)\"/>
              <a:ea typeface="Times New Roman" panose="02020603050405020304" pitchFamily="18" charset="0"/>
              <a:cs typeface="Times New Roman" panose="02020603050405020304" pitchFamily="18" charset="0"/>
            </a:endParaRP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9621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5CF268-35D5-FB91-E2B9-0CDA6EB11202}"/>
              </a:ext>
            </a:extLst>
          </p:cNvPr>
          <p:cNvSpPr>
            <a:spLocks noGrp="1"/>
          </p:cNvSpPr>
          <p:nvPr>
            <p:ph type="title"/>
          </p:nvPr>
        </p:nvSpPr>
        <p:spPr>
          <a:xfrm>
            <a:off x="686834" y="591344"/>
            <a:ext cx="3200400" cy="5585619"/>
          </a:xfrm>
        </p:spPr>
        <p:txBody>
          <a:bodyPr>
            <a:normAutofit/>
          </a:bodyPr>
          <a:lstStyle/>
          <a:p>
            <a:r>
              <a:rPr lang="en-US">
                <a:solidFill>
                  <a:srgbClr val="FFFFFF"/>
                </a:solidFill>
              </a:rPr>
              <a:t>Conclusion - Skills</a:t>
            </a:r>
          </a:p>
        </p:txBody>
      </p:sp>
      <p:sp>
        <p:nvSpPr>
          <p:cNvPr id="3" name="Content Placeholder 2">
            <a:extLst>
              <a:ext uri="{FF2B5EF4-FFF2-40B4-BE49-F238E27FC236}">
                <a16:creationId xmlns:a16="http://schemas.microsoft.com/office/drawing/2014/main" id="{A3206A53-22D8-7019-D03A-89A3BCCC6AD0}"/>
              </a:ext>
            </a:extLst>
          </p:cNvPr>
          <p:cNvSpPr>
            <a:spLocks noGrp="1"/>
          </p:cNvSpPr>
          <p:nvPr>
            <p:ph idx="1"/>
          </p:nvPr>
        </p:nvSpPr>
        <p:spPr>
          <a:xfrm>
            <a:off x="4447308" y="591344"/>
            <a:ext cx="6906491" cy="5585619"/>
          </a:xfrm>
        </p:spPr>
        <p:txBody>
          <a:bodyPr anchor="ctr">
            <a:normAutofit/>
          </a:bodyPr>
          <a:lstStyle/>
          <a:p>
            <a:pPr marL="0" indent="0">
              <a:buNone/>
            </a:pPr>
            <a:r>
              <a:rPr lang="en-US" sz="1800" b="1" dirty="0"/>
              <a:t>Use of Existing Skills</a:t>
            </a:r>
            <a:br>
              <a:rPr lang="en-US" sz="1800" b="1" dirty="0"/>
            </a:br>
            <a:endParaRPr lang="en-US" sz="1800" b="1" dirty="0"/>
          </a:p>
          <a:p>
            <a:r>
              <a:rPr lang="en-US" sz="1800" dirty="0"/>
              <a:t>NLP</a:t>
            </a:r>
          </a:p>
          <a:p>
            <a:r>
              <a:rPr lang="en-US" sz="1800" dirty="0"/>
              <a:t>Full stack development</a:t>
            </a:r>
          </a:p>
          <a:p>
            <a:pPr marL="0" indent="0">
              <a:buNone/>
            </a:pPr>
            <a:endParaRPr lang="en-US" sz="1800" dirty="0"/>
          </a:p>
          <a:p>
            <a:pPr marL="0" indent="0">
              <a:buNone/>
            </a:pPr>
            <a:r>
              <a:rPr lang="en-US" sz="1800" b="1" dirty="0"/>
              <a:t>New Skills Acquired </a:t>
            </a:r>
          </a:p>
          <a:p>
            <a:pPr marL="0" indent="0">
              <a:buNone/>
            </a:pPr>
            <a:endParaRPr lang="en-US" sz="1800" dirty="0"/>
          </a:p>
          <a:p>
            <a:r>
              <a:rPr lang="en-US" sz="1800" dirty="0"/>
              <a:t>Dialogue Summarization Systems</a:t>
            </a:r>
          </a:p>
          <a:p>
            <a:r>
              <a:rPr lang="en-US" sz="1800" dirty="0"/>
              <a:t>Language Transformers</a:t>
            </a:r>
          </a:p>
          <a:p>
            <a:r>
              <a:rPr lang="en-US" sz="1800" dirty="0"/>
              <a:t>Knowledge on Cross Lingual Transformers</a:t>
            </a:r>
          </a:p>
          <a:p>
            <a:pPr marL="0" indent="0">
              <a:buNone/>
            </a:pPr>
            <a:endParaRPr lang="en-US" sz="1800" dirty="0"/>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887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691941-34B6-B8F1-8C52-943AC99FD272}"/>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Agenda</a:t>
            </a:r>
          </a:p>
        </p:txBody>
      </p:sp>
      <p:sp>
        <p:nvSpPr>
          <p:cNvPr id="3" name="Content Placeholder 2">
            <a:extLst>
              <a:ext uri="{FF2B5EF4-FFF2-40B4-BE49-F238E27FC236}">
                <a16:creationId xmlns:a16="http://schemas.microsoft.com/office/drawing/2014/main" id="{2613E4A6-D93B-01CB-3A3D-390F2FCB1A5A}"/>
              </a:ext>
            </a:extLst>
          </p:cNvPr>
          <p:cNvSpPr>
            <a:spLocks noGrp="1"/>
          </p:cNvSpPr>
          <p:nvPr>
            <p:ph idx="1"/>
          </p:nvPr>
        </p:nvSpPr>
        <p:spPr>
          <a:xfrm>
            <a:off x="4447308" y="591344"/>
            <a:ext cx="6906491" cy="5585619"/>
          </a:xfrm>
        </p:spPr>
        <p:txBody>
          <a:bodyPr anchor="ctr">
            <a:normAutofit/>
          </a:bodyPr>
          <a:lstStyle/>
          <a:p>
            <a:r>
              <a:rPr lang="en-US" dirty="0"/>
              <a:t>Problem Background</a:t>
            </a:r>
          </a:p>
          <a:p>
            <a:r>
              <a:rPr lang="en-US" dirty="0"/>
              <a:t>Research Gap</a:t>
            </a:r>
          </a:p>
          <a:p>
            <a:r>
              <a:rPr lang="en-US" dirty="0"/>
              <a:t>Aim of the Project</a:t>
            </a:r>
          </a:p>
          <a:p>
            <a:r>
              <a:rPr lang="en-US" dirty="0"/>
              <a:t>System Design</a:t>
            </a:r>
          </a:p>
          <a:p>
            <a:r>
              <a:rPr lang="en-US" dirty="0"/>
              <a:t>Proposed Approach</a:t>
            </a:r>
          </a:p>
          <a:p>
            <a:r>
              <a:rPr lang="en-US" dirty="0"/>
              <a:t>Implementation</a:t>
            </a:r>
          </a:p>
          <a:p>
            <a:r>
              <a:rPr lang="en-US" dirty="0"/>
              <a:t>Demo</a:t>
            </a:r>
          </a:p>
          <a:p>
            <a:r>
              <a:rPr lang="en-US" dirty="0"/>
              <a:t>Testing and Evaluation</a:t>
            </a:r>
          </a:p>
          <a:p>
            <a:r>
              <a:rPr lang="en-US" dirty="0"/>
              <a:t>Limitation and Enhancement</a:t>
            </a:r>
          </a:p>
          <a:p>
            <a:r>
              <a:rPr lang="en-US" dirty="0"/>
              <a:t>Conclusion</a:t>
            </a: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4432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7A1BC0-3F74-E79C-769D-634E17BED09F}"/>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Conference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5853A6DD-9FC3-DAA9-3015-A7CEAA8A9F57}"/>
              </a:ext>
            </a:extLst>
          </p:cNvPr>
          <p:cNvPicPr>
            <a:picLocks noChangeAspect="1"/>
          </p:cNvPicPr>
          <p:nvPr/>
        </p:nvPicPr>
        <p:blipFill rotWithShape="1">
          <a:blip r:embed="rId2"/>
          <a:srcRect t="7313"/>
          <a:stretch/>
        </p:blipFill>
        <p:spPr>
          <a:xfrm>
            <a:off x="4571020" y="1210446"/>
            <a:ext cx="7150959" cy="5423619"/>
          </a:xfrm>
          <a:prstGeom prst="rect">
            <a:avLst/>
          </a:prstGeom>
        </p:spPr>
      </p:pic>
      <p:sp>
        <p:nvSpPr>
          <p:cNvPr id="6" name="TextBox 5">
            <a:extLst>
              <a:ext uri="{FF2B5EF4-FFF2-40B4-BE49-F238E27FC236}">
                <a16:creationId xmlns:a16="http://schemas.microsoft.com/office/drawing/2014/main" id="{823622A2-1B06-603E-0F23-65FD47452F77}"/>
              </a:ext>
            </a:extLst>
          </p:cNvPr>
          <p:cNvSpPr txBox="1"/>
          <p:nvPr/>
        </p:nvSpPr>
        <p:spPr>
          <a:xfrm>
            <a:off x="5114195" y="591344"/>
            <a:ext cx="7217822" cy="646331"/>
          </a:xfrm>
          <a:prstGeom prst="rect">
            <a:avLst/>
          </a:prstGeom>
          <a:noFill/>
        </p:spPr>
        <p:txBody>
          <a:bodyPr wrap="square" rtlCol="0">
            <a:spAutoFit/>
          </a:bodyPr>
          <a:lstStyle/>
          <a:p>
            <a:r>
              <a:rPr lang="en-US" b="0" i="0" dirty="0">
                <a:solidFill>
                  <a:srgbClr val="1F1F1F"/>
                </a:solidFill>
                <a:effectLst/>
                <a:latin typeface="Google Sans"/>
              </a:rPr>
              <a:t>9th International Conference on Computer Science, Engineering and Information Technology (CSITY 2023)</a:t>
            </a:r>
            <a:endParaRPr lang="en-US" dirty="0"/>
          </a:p>
        </p:txBody>
      </p:sp>
    </p:spTree>
    <p:extLst>
      <p:ext uri="{BB962C8B-B14F-4D97-AF65-F5344CB8AC3E}">
        <p14:creationId xmlns:p14="http://schemas.microsoft.com/office/powerpoint/2010/main" val="1144139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768272-B359-244D-2E1C-D42CE5467507}"/>
              </a:ext>
            </a:extLst>
          </p:cNvPr>
          <p:cNvSpPr>
            <a:spLocks noGrp="1"/>
          </p:cNvSpPr>
          <p:nvPr>
            <p:ph type="title"/>
          </p:nvPr>
        </p:nvSpPr>
        <p:spPr>
          <a:xfrm>
            <a:off x="686834" y="591344"/>
            <a:ext cx="3200400" cy="5585619"/>
          </a:xfrm>
        </p:spPr>
        <p:txBody>
          <a:bodyPr>
            <a:normAutofit/>
          </a:bodyPr>
          <a:lstStyle/>
          <a:p>
            <a:r>
              <a:rPr lang="en-US">
                <a:solidFill>
                  <a:srgbClr val="FFFFFF"/>
                </a:solidFill>
              </a:rPr>
              <a:t>References</a:t>
            </a:r>
          </a:p>
        </p:txBody>
      </p:sp>
      <p:sp>
        <p:nvSpPr>
          <p:cNvPr id="3" name="Content Placeholder 2">
            <a:extLst>
              <a:ext uri="{FF2B5EF4-FFF2-40B4-BE49-F238E27FC236}">
                <a16:creationId xmlns:a16="http://schemas.microsoft.com/office/drawing/2014/main" id="{D55D8B33-DEF8-1DE0-0220-8C482FF6B9F6}"/>
              </a:ext>
            </a:extLst>
          </p:cNvPr>
          <p:cNvSpPr>
            <a:spLocks noGrp="1"/>
          </p:cNvSpPr>
          <p:nvPr>
            <p:ph idx="1"/>
          </p:nvPr>
        </p:nvSpPr>
        <p:spPr>
          <a:xfrm>
            <a:off x="4447308" y="591344"/>
            <a:ext cx="6906491" cy="5585619"/>
          </a:xfrm>
        </p:spPr>
        <p:txBody>
          <a:bodyPr anchor="ctr">
            <a:normAutofit/>
          </a:bodyPr>
          <a:lstStyle/>
          <a:p>
            <a:r>
              <a:rPr lang="en-US" sz="1800" dirty="0"/>
              <a:t>Feng, </a:t>
            </a:r>
            <a:r>
              <a:rPr lang="en-US" sz="1800" dirty="0" err="1"/>
              <a:t>Xiachong</a:t>
            </a:r>
            <a:r>
              <a:rPr lang="en-US" sz="1800" dirty="0"/>
              <a:t>, Feng, </a:t>
            </a:r>
            <a:r>
              <a:rPr lang="en-US" sz="1800" dirty="0" err="1"/>
              <a:t>Xiaocheng</a:t>
            </a:r>
            <a:r>
              <a:rPr lang="en-US" sz="1800" dirty="0"/>
              <a:t> and Qin, B. (2022a). A Survey on Dialogue Summarization: Recent Advances and New Frontiers. Available from https://pypi.org/project/pyrouge/ [Accessed 29 October 2022].</a:t>
            </a:r>
          </a:p>
          <a:p>
            <a:r>
              <a:rPr lang="en-US" sz="1800" dirty="0"/>
              <a:t>Zou, Y., Zhu, B., et al. (2021). Low-Resource Dialogue Summarization with Domain-Agnostic Multi-Source Pretraining. Available from http://arxiv.org/abs/2109.04080 [Accessed 18 October 2022].</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8981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CD2EB9-CDDB-2C96-D2B0-8D19B1E77293}"/>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a:solidFill>
                  <a:schemeClr val="tx1"/>
                </a:solidFill>
                <a:latin typeface="+mj-lt"/>
                <a:ea typeface="+mj-ea"/>
                <a:cs typeface="+mj-cs"/>
              </a:rPr>
              <a:t>Thank You</a:t>
            </a:r>
          </a:p>
        </p:txBody>
      </p:sp>
      <p:sp>
        <p:nvSpPr>
          <p:cNvPr id="19" name="Arc 18">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0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1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1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Rectangle 14">
            <a:extLst>
              <a:ext uri="{FF2B5EF4-FFF2-40B4-BE49-F238E27FC236}">
                <a16:creationId xmlns:a16="http://schemas.microsoft.com/office/drawing/2014/main" id="{3F138222-D274-4866-96E7-C3B1D6DA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5888E255-D20B-4F26-B9DA-3DF036797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2D4C14-5582-F8D3-664A-D03CFE29D20C}"/>
              </a:ext>
            </a:extLst>
          </p:cNvPr>
          <p:cNvSpPr>
            <a:spLocks noGrp="1"/>
          </p:cNvSpPr>
          <p:nvPr>
            <p:ph type="title"/>
          </p:nvPr>
        </p:nvSpPr>
        <p:spPr>
          <a:xfrm>
            <a:off x="841512" y="1122363"/>
            <a:ext cx="5087631" cy="2387600"/>
          </a:xfrm>
        </p:spPr>
        <p:txBody>
          <a:bodyPr vert="horz" lIns="91440" tIns="45720" rIns="91440" bIns="45720" rtlCol="0" anchor="b">
            <a:normAutofit/>
          </a:bodyPr>
          <a:lstStyle/>
          <a:p>
            <a:pPr algn="ctr"/>
            <a:r>
              <a:rPr lang="en-US" sz="5100" kern="1200">
                <a:solidFill>
                  <a:srgbClr val="FFFFFF"/>
                </a:solidFill>
                <a:latin typeface="+mj-lt"/>
                <a:ea typeface="+mj-ea"/>
                <a:cs typeface="+mj-cs"/>
              </a:rPr>
              <a:t>What is Dialogue Summarization ?</a:t>
            </a:r>
          </a:p>
        </p:txBody>
      </p:sp>
      <p:sp>
        <p:nvSpPr>
          <p:cNvPr id="19" name="Oval 18">
            <a:extLst>
              <a:ext uri="{FF2B5EF4-FFF2-40B4-BE49-F238E27FC236}">
                <a16:creationId xmlns:a16="http://schemas.microsoft.com/office/drawing/2014/main" id="{02AD46D6-02D6-45B3-921C-F4033826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2790" y="5367348"/>
            <a:ext cx="616353" cy="5996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Content Placeholder 6">
            <a:extLst>
              <a:ext uri="{FF2B5EF4-FFF2-40B4-BE49-F238E27FC236}">
                <a16:creationId xmlns:a16="http://schemas.microsoft.com/office/drawing/2014/main" id="{032ACB65-1616-F6CC-1A07-A540CC0CB6D4}"/>
              </a:ext>
            </a:extLst>
          </p:cNvPr>
          <p:cNvPicPr>
            <a:picLocks noChangeAspect="1"/>
          </p:cNvPicPr>
          <p:nvPr/>
        </p:nvPicPr>
        <p:blipFill rotWithShape="1">
          <a:blip r:embed="rId3"/>
          <a:srcRect t="1460"/>
          <a:stretch/>
        </p:blipFill>
        <p:spPr>
          <a:xfrm>
            <a:off x="5958726" y="1295791"/>
            <a:ext cx="5722795" cy="4046157"/>
          </a:xfrm>
          <a:custGeom>
            <a:avLst/>
            <a:gdLst/>
            <a:ahLst/>
            <a:cxnLst/>
            <a:rect l="l" t="t" r="r" b="b"/>
            <a:pathLst>
              <a:path w="5051479" h="5503900">
                <a:moveTo>
                  <a:pt x="151948" y="0"/>
                </a:moveTo>
                <a:lnTo>
                  <a:pt x="4899531" y="0"/>
                </a:lnTo>
                <a:cubicBezTo>
                  <a:pt x="4983450" y="0"/>
                  <a:pt x="5051479" y="68029"/>
                  <a:pt x="5051479" y="151948"/>
                </a:cubicBezTo>
                <a:lnTo>
                  <a:pt x="5051479" y="5351952"/>
                </a:lnTo>
                <a:cubicBezTo>
                  <a:pt x="5051479" y="5435871"/>
                  <a:pt x="4983450" y="5503900"/>
                  <a:pt x="4899531" y="5503900"/>
                </a:cubicBezTo>
                <a:lnTo>
                  <a:pt x="151948" y="5503900"/>
                </a:lnTo>
                <a:cubicBezTo>
                  <a:pt x="68029" y="5503900"/>
                  <a:pt x="0" y="5435871"/>
                  <a:pt x="0" y="5351952"/>
                </a:cubicBezTo>
                <a:lnTo>
                  <a:pt x="0" y="151948"/>
                </a:lnTo>
                <a:cubicBezTo>
                  <a:pt x="0" y="68029"/>
                  <a:pt x="68029" y="0"/>
                  <a:pt x="151948" y="0"/>
                </a:cubicBezTo>
                <a:close/>
              </a:path>
            </a:pathLst>
          </a:custGeom>
        </p:spPr>
      </p:pic>
    </p:spTree>
    <p:extLst>
      <p:ext uri="{BB962C8B-B14F-4D97-AF65-F5344CB8AC3E}">
        <p14:creationId xmlns:p14="http://schemas.microsoft.com/office/powerpoint/2010/main" val="178514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1D20CD-9D08-CEB8-9E8C-A79B99911EB9}"/>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Problem Domain</a:t>
            </a:r>
          </a:p>
        </p:txBody>
      </p:sp>
      <p:sp>
        <p:nvSpPr>
          <p:cNvPr id="20" name="Arc 19">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2119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0CE0-B818-EC9B-E243-BF4AB1D9A5BF}"/>
              </a:ext>
            </a:extLst>
          </p:cNvPr>
          <p:cNvSpPr>
            <a:spLocks noGrp="1"/>
          </p:cNvSpPr>
          <p:nvPr>
            <p:ph type="title"/>
          </p:nvPr>
        </p:nvSpPr>
        <p:spPr/>
        <p:txBody>
          <a:bodyPr/>
          <a:lstStyle/>
          <a:p>
            <a:r>
              <a:rPr lang="en-US" dirty="0"/>
              <a:t>Problem Background</a:t>
            </a:r>
          </a:p>
        </p:txBody>
      </p:sp>
      <p:pic>
        <p:nvPicPr>
          <p:cNvPr id="9" name="Picture 8">
            <a:extLst>
              <a:ext uri="{FF2B5EF4-FFF2-40B4-BE49-F238E27FC236}">
                <a16:creationId xmlns:a16="http://schemas.microsoft.com/office/drawing/2014/main" id="{4DAF0D37-058E-4CD3-F919-428D09F94012}"/>
              </a:ext>
            </a:extLst>
          </p:cNvPr>
          <p:cNvPicPr>
            <a:picLocks noChangeAspect="1"/>
          </p:cNvPicPr>
          <p:nvPr/>
        </p:nvPicPr>
        <p:blipFill>
          <a:blip r:embed="rId3"/>
          <a:stretch>
            <a:fillRect/>
          </a:stretch>
        </p:blipFill>
        <p:spPr>
          <a:xfrm>
            <a:off x="5552785" y="1800705"/>
            <a:ext cx="1086429" cy="1086429"/>
          </a:xfrm>
          <a:prstGeom prst="rect">
            <a:avLst/>
          </a:prstGeom>
        </p:spPr>
      </p:pic>
      <p:cxnSp>
        <p:nvCxnSpPr>
          <p:cNvPr id="14" name="Straight Arrow Connector 13">
            <a:extLst>
              <a:ext uri="{FF2B5EF4-FFF2-40B4-BE49-F238E27FC236}">
                <a16:creationId xmlns:a16="http://schemas.microsoft.com/office/drawing/2014/main" id="{D9F31F1F-E3E0-C1E4-37DA-1A5D8CCD1A64}"/>
              </a:ext>
            </a:extLst>
          </p:cNvPr>
          <p:cNvCxnSpPr>
            <a:cxnSpLocks/>
            <a:stCxn id="7" idx="1"/>
          </p:cNvCxnSpPr>
          <p:nvPr/>
        </p:nvCxnSpPr>
        <p:spPr>
          <a:xfrm flipH="1">
            <a:off x="2050473" y="3035523"/>
            <a:ext cx="2806650" cy="606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FE40112-8F0B-C6DE-B271-ECA18E0EE68F}"/>
              </a:ext>
            </a:extLst>
          </p:cNvPr>
          <p:cNvCxnSpPr>
            <a:cxnSpLocks/>
          </p:cNvCxnSpPr>
          <p:nvPr/>
        </p:nvCxnSpPr>
        <p:spPr>
          <a:xfrm flipH="1">
            <a:off x="4969162" y="3189411"/>
            <a:ext cx="442423" cy="523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B9E9A98-69D9-8F75-ADAC-7E1DFB54CFF0}"/>
              </a:ext>
            </a:extLst>
          </p:cNvPr>
          <p:cNvCxnSpPr>
            <a:cxnSpLocks/>
            <a:stCxn id="7" idx="3"/>
          </p:cNvCxnSpPr>
          <p:nvPr/>
        </p:nvCxnSpPr>
        <p:spPr>
          <a:xfrm>
            <a:off x="7176454" y="3035523"/>
            <a:ext cx="2618177" cy="693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479750B-2DA5-EA57-C681-3D73D7B8BF7A}"/>
              </a:ext>
            </a:extLst>
          </p:cNvPr>
          <p:cNvCxnSpPr>
            <a:cxnSpLocks/>
          </p:cNvCxnSpPr>
          <p:nvPr/>
        </p:nvCxnSpPr>
        <p:spPr>
          <a:xfrm>
            <a:off x="6471805" y="3205864"/>
            <a:ext cx="498765" cy="523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62C5E31C-589D-2C61-32E9-9A6BE7D67D57}"/>
              </a:ext>
            </a:extLst>
          </p:cNvPr>
          <p:cNvGrpSpPr/>
          <p:nvPr/>
        </p:nvGrpSpPr>
        <p:grpSpPr>
          <a:xfrm>
            <a:off x="442175" y="3712631"/>
            <a:ext cx="2785522" cy="1513797"/>
            <a:chOff x="442175" y="4254497"/>
            <a:chExt cx="2785522" cy="1513797"/>
          </a:xfrm>
        </p:grpSpPr>
        <p:pic>
          <p:nvPicPr>
            <p:cNvPr id="10" name="Picture 9">
              <a:extLst>
                <a:ext uri="{FF2B5EF4-FFF2-40B4-BE49-F238E27FC236}">
                  <a16:creationId xmlns:a16="http://schemas.microsoft.com/office/drawing/2014/main" id="{F7C79879-8BFD-9E6B-DC80-4B39CC219DCB}"/>
                </a:ext>
              </a:extLst>
            </p:cNvPr>
            <p:cNvPicPr>
              <a:picLocks noChangeAspect="1"/>
            </p:cNvPicPr>
            <p:nvPr/>
          </p:nvPicPr>
          <p:blipFill>
            <a:blip r:embed="rId4"/>
            <a:stretch>
              <a:fillRect/>
            </a:stretch>
          </p:blipFill>
          <p:spPr>
            <a:xfrm>
              <a:off x="1322528" y="4254497"/>
              <a:ext cx="1086429" cy="1086429"/>
            </a:xfrm>
            <a:prstGeom prst="rect">
              <a:avLst/>
            </a:prstGeom>
          </p:spPr>
        </p:pic>
        <p:sp>
          <p:nvSpPr>
            <p:cNvPr id="18" name="TextBox 17">
              <a:extLst>
                <a:ext uri="{FF2B5EF4-FFF2-40B4-BE49-F238E27FC236}">
                  <a16:creationId xmlns:a16="http://schemas.microsoft.com/office/drawing/2014/main" id="{ECE80D02-3FB0-48DA-C4EB-E000C9603AD0}"/>
                </a:ext>
              </a:extLst>
            </p:cNvPr>
            <p:cNvSpPr txBox="1"/>
            <p:nvPr/>
          </p:nvSpPr>
          <p:spPr>
            <a:xfrm>
              <a:off x="442175" y="5245074"/>
              <a:ext cx="2785522" cy="523220"/>
            </a:xfrm>
            <a:prstGeom prst="rect">
              <a:avLst/>
            </a:prstGeom>
            <a:noFill/>
          </p:spPr>
          <p:txBody>
            <a:bodyPr wrap="square" rtlCol="0">
              <a:spAutoFit/>
            </a:bodyPr>
            <a:lstStyle/>
            <a:p>
              <a:pPr algn="ctr"/>
              <a:r>
                <a:rPr lang="en-US" sz="1400" dirty="0"/>
                <a:t>Conversation between customer and support agent</a:t>
              </a:r>
            </a:p>
          </p:txBody>
        </p:sp>
      </p:grpSp>
      <p:grpSp>
        <p:nvGrpSpPr>
          <p:cNvPr id="4" name="Group 3">
            <a:extLst>
              <a:ext uri="{FF2B5EF4-FFF2-40B4-BE49-F238E27FC236}">
                <a16:creationId xmlns:a16="http://schemas.microsoft.com/office/drawing/2014/main" id="{1EE6FFE8-9052-A1FD-7C75-2F3DA84A3A54}"/>
              </a:ext>
            </a:extLst>
          </p:cNvPr>
          <p:cNvGrpSpPr/>
          <p:nvPr/>
        </p:nvGrpSpPr>
        <p:grpSpPr>
          <a:xfrm>
            <a:off x="3059166" y="3712631"/>
            <a:ext cx="2785522" cy="1557692"/>
            <a:chOff x="3059166" y="4254497"/>
            <a:chExt cx="2785522" cy="1557692"/>
          </a:xfrm>
        </p:grpSpPr>
        <p:pic>
          <p:nvPicPr>
            <p:cNvPr id="11" name="Picture 10">
              <a:extLst>
                <a:ext uri="{FF2B5EF4-FFF2-40B4-BE49-F238E27FC236}">
                  <a16:creationId xmlns:a16="http://schemas.microsoft.com/office/drawing/2014/main" id="{F6DB5E26-877F-8098-2007-F5F59B2FC337}"/>
                </a:ext>
              </a:extLst>
            </p:cNvPr>
            <p:cNvPicPr>
              <a:picLocks noChangeAspect="1"/>
            </p:cNvPicPr>
            <p:nvPr/>
          </p:nvPicPr>
          <p:blipFill>
            <a:blip r:embed="rId5"/>
            <a:stretch>
              <a:fillRect/>
            </a:stretch>
          </p:blipFill>
          <p:spPr>
            <a:xfrm>
              <a:off x="3934691" y="4254497"/>
              <a:ext cx="1034472" cy="1034472"/>
            </a:xfrm>
            <a:prstGeom prst="rect">
              <a:avLst/>
            </a:prstGeom>
          </p:spPr>
        </p:pic>
        <p:sp>
          <p:nvSpPr>
            <p:cNvPr id="19" name="TextBox 18">
              <a:extLst>
                <a:ext uri="{FF2B5EF4-FFF2-40B4-BE49-F238E27FC236}">
                  <a16:creationId xmlns:a16="http://schemas.microsoft.com/office/drawing/2014/main" id="{C1125E01-A0D7-22AB-FDD4-BE9D468B1EE8}"/>
                </a:ext>
              </a:extLst>
            </p:cNvPr>
            <p:cNvSpPr txBox="1"/>
            <p:nvPr/>
          </p:nvSpPr>
          <p:spPr>
            <a:xfrm>
              <a:off x="3059166" y="5288969"/>
              <a:ext cx="2785522" cy="523220"/>
            </a:xfrm>
            <a:prstGeom prst="rect">
              <a:avLst/>
            </a:prstGeom>
            <a:noFill/>
          </p:spPr>
          <p:txBody>
            <a:bodyPr wrap="square" rtlCol="0">
              <a:spAutoFit/>
            </a:bodyPr>
            <a:lstStyle/>
            <a:p>
              <a:pPr algn="ctr"/>
              <a:r>
                <a:rPr lang="en-US" sz="1400" dirty="0"/>
                <a:t>Support agent writing a summary</a:t>
              </a:r>
            </a:p>
          </p:txBody>
        </p:sp>
      </p:grpSp>
      <p:grpSp>
        <p:nvGrpSpPr>
          <p:cNvPr id="5" name="Group 4">
            <a:extLst>
              <a:ext uri="{FF2B5EF4-FFF2-40B4-BE49-F238E27FC236}">
                <a16:creationId xmlns:a16="http://schemas.microsoft.com/office/drawing/2014/main" id="{647B2A96-8EAB-F5B2-0B2D-3B2F61F80A86}"/>
              </a:ext>
            </a:extLst>
          </p:cNvPr>
          <p:cNvGrpSpPr/>
          <p:nvPr/>
        </p:nvGrpSpPr>
        <p:grpSpPr>
          <a:xfrm>
            <a:off x="5830078" y="3815960"/>
            <a:ext cx="2785522" cy="1454363"/>
            <a:chOff x="5830078" y="4357826"/>
            <a:chExt cx="2785522" cy="1454363"/>
          </a:xfrm>
        </p:grpSpPr>
        <p:pic>
          <p:nvPicPr>
            <p:cNvPr id="13" name="Picture 12">
              <a:extLst>
                <a:ext uri="{FF2B5EF4-FFF2-40B4-BE49-F238E27FC236}">
                  <a16:creationId xmlns:a16="http://schemas.microsoft.com/office/drawing/2014/main" id="{87ED9201-8F4F-F1E8-D1A3-2890F8A84402}"/>
                </a:ext>
              </a:extLst>
            </p:cNvPr>
            <p:cNvPicPr>
              <a:picLocks noChangeAspect="1"/>
            </p:cNvPicPr>
            <p:nvPr/>
          </p:nvPicPr>
          <p:blipFill>
            <a:blip r:embed="rId6"/>
            <a:stretch>
              <a:fillRect/>
            </a:stretch>
          </p:blipFill>
          <p:spPr>
            <a:xfrm>
              <a:off x="6731289" y="4357826"/>
              <a:ext cx="983100" cy="983100"/>
            </a:xfrm>
            <a:prstGeom prst="rect">
              <a:avLst/>
            </a:prstGeom>
          </p:spPr>
        </p:pic>
        <p:sp>
          <p:nvSpPr>
            <p:cNvPr id="20" name="TextBox 19">
              <a:extLst>
                <a:ext uri="{FF2B5EF4-FFF2-40B4-BE49-F238E27FC236}">
                  <a16:creationId xmlns:a16="http://schemas.microsoft.com/office/drawing/2014/main" id="{89228035-DCE9-BDA2-73F5-38163C343360}"/>
                </a:ext>
              </a:extLst>
            </p:cNvPr>
            <p:cNvSpPr txBox="1"/>
            <p:nvPr/>
          </p:nvSpPr>
          <p:spPr>
            <a:xfrm>
              <a:off x="5830078" y="5288969"/>
              <a:ext cx="2785522" cy="523220"/>
            </a:xfrm>
            <a:prstGeom prst="rect">
              <a:avLst/>
            </a:prstGeom>
            <a:noFill/>
          </p:spPr>
          <p:txBody>
            <a:bodyPr wrap="square" rtlCol="0">
              <a:spAutoFit/>
            </a:bodyPr>
            <a:lstStyle/>
            <a:p>
              <a:pPr algn="ctr"/>
              <a:r>
                <a:rPr lang="en-US" sz="1400" dirty="0"/>
                <a:t>Customer service supporting many languages</a:t>
              </a:r>
            </a:p>
          </p:txBody>
        </p:sp>
      </p:grpSp>
      <p:grpSp>
        <p:nvGrpSpPr>
          <p:cNvPr id="6" name="Group 5">
            <a:extLst>
              <a:ext uri="{FF2B5EF4-FFF2-40B4-BE49-F238E27FC236}">
                <a16:creationId xmlns:a16="http://schemas.microsoft.com/office/drawing/2014/main" id="{3E69033E-E723-8FC7-057B-207E153AD0C2}"/>
              </a:ext>
            </a:extLst>
          </p:cNvPr>
          <p:cNvGrpSpPr/>
          <p:nvPr/>
        </p:nvGrpSpPr>
        <p:grpSpPr>
          <a:xfrm>
            <a:off x="8797798" y="3823335"/>
            <a:ext cx="2785522" cy="1459861"/>
            <a:chOff x="8797798" y="4365201"/>
            <a:chExt cx="2785522" cy="1459861"/>
          </a:xfrm>
        </p:grpSpPr>
        <p:pic>
          <p:nvPicPr>
            <p:cNvPr id="12" name="Picture 11">
              <a:extLst>
                <a:ext uri="{FF2B5EF4-FFF2-40B4-BE49-F238E27FC236}">
                  <a16:creationId xmlns:a16="http://schemas.microsoft.com/office/drawing/2014/main" id="{64BA5C8C-E941-81BB-2C2E-9AC97E7A0042}"/>
                </a:ext>
              </a:extLst>
            </p:cNvPr>
            <p:cNvPicPr>
              <a:picLocks noChangeAspect="1"/>
            </p:cNvPicPr>
            <p:nvPr/>
          </p:nvPicPr>
          <p:blipFill>
            <a:blip r:embed="rId7"/>
            <a:stretch>
              <a:fillRect/>
            </a:stretch>
          </p:blipFill>
          <p:spPr>
            <a:xfrm>
              <a:off x="9684399" y="4365201"/>
              <a:ext cx="983100" cy="983100"/>
            </a:xfrm>
            <a:prstGeom prst="rect">
              <a:avLst/>
            </a:prstGeom>
          </p:spPr>
        </p:pic>
        <p:sp>
          <p:nvSpPr>
            <p:cNvPr id="21" name="TextBox 20">
              <a:extLst>
                <a:ext uri="{FF2B5EF4-FFF2-40B4-BE49-F238E27FC236}">
                  <a16:creationId xmlns:a16="http://schemas.microsoft.com/office/drawing/2014/main" id="{56BFB139-DB2E-5DB9-22DE-E4804FB51726}"/>
                </a:ext>
              </a:extLst>
            </p:cNvPr>
            <p:cNvSpPr txBox="1"/>
            <p:nvPr/>
          </p:nvSpPr>
          <p:spPr>
            <a:xfrm>
              <a:off x="8797798" y="5301842"/>
              <a:ext cx="2785522" cy="523220"/>
            </a:xfrm>
            <a:prstGeom prst="rect">
              <a:avLst/>
            </a:prstGeom>
            <a:noFill/>
          </p:spPr>
          <p:txBody>
            <a:bodyPr wrap="square" rtlCol="0">
              <a:spAutoFit/>
            </a:bodyPr>
            <a:lstStyle/>
            <a:p>
              <a:pPr algn="ctr"/>
              <a:r>
                <a:rPr lang="en-US" sz="1400" dirty="0"/>
                <a:t>Current solution limited for one language</a:t>
              </a:r>
            </a:p>
          </p:txBody>
        </p:sp>
      </p:grpSp>
      <p:sp>
        <p:nvSpPr>
          <p:cNvPr id="7" name="TextBox 6">
            <a:extLst>
              <a:ext uri="{FF2B5EF4-FFF2-40B4-BE49-F238E27FC236}">
                <a16:creationId xmlns:a16="http://schemas.microsoft.com/office/drawing/2014/main" id="{0775CF3C-87D6-45A8-DEDA-6F2973E1B51D}"/>
              </a:ext>
            </a:extLst>
          </p:cNvPr>
          <p:cNvSpPr txBox="1"/>
          <p:nvPr/>
        </p:nvSpPr>
        <p:spPr>
          <a:xfrm>
            <a:off x="4857123" y="2881634"/>
            <a:ext cx="2319331" cy="307777"/>
          </a:xfrm>
          <a:prstGeom prst="rect">
            <a:avLst/>
          </a:prstGeom>
          <a:noFill/>
        </p:spPr>
        <p:txBody>
          <a:bodyPr wrap="square" rtlCol="0">
            <a:spAutoFit/>
          </a:bodyPr>
          <a:lstStyle/>
          <a:p>
            <a:r>
              <a:rPr lang="en-US" sz="1400" dirty="0"/>
              <a:t>Customer-Support Service</a:t>
            </a:r>
          </a:p>
        </p:txBody>
      </p:sp>
    </p:spTree>
    <p:extLst>
      <p:ext uri="{BB962C8B-B14F-4D97-AF65-F5344CB8AC3E}">
        <p14:creationId xmlns:p14="http://schemas.microsoft.com/office/powerpoint/2010/main" val="179114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83EC23-ABE0-14AD-E714-D29A96F7BAF4}"/>
              </a:ext>
            </a:extLst>
          </p:cNvPr>
          <p:cNvSpPr>
            <a:spLocks noGrp="1"/>
          </p:cNvSpPr>
          <p:nvPr>
            <p:ph type="title"/>
          </p:nvPr>
        </p:nvSpPr>
        <p:spPr>
          <a:xfrm>
            <a:off x="686834" y="591344"/>
            <a:ext cx="3200400" cy="5585619"/>
          </a:xfrm>
        </p:spPr>
        <p:txBody>
          <a:bodyPr>
            <a:normAutofit/>
          </a:bodyPr>
          <a:lstStyle/>
          <a:p>
            <a:r>
              <a:rPr lang="en-US">
                <a:solidFill>
                  <a:srgbClr val="FFFFFF"/>
                </a:solidFill>
              </a:rPr>
              <a:t>Problem Statement</a:t>
            </a:r>
          </a:p>
        </p:txBody>
      </p:sp>
      <p:sp>
        <p:nvSpPr>
          <p:cNvPr id="3" name="Content Placeholder 2">
            <a:extLst>
              <a:ext uri="{FF2B5EF4-FFF2-40B4-BE49-F238E27FC236}">
                <a16:creationId xmlns:a16="http://schemas.microsoft.com/office/drawing/2014/main" id="{BBB5A106-0270-E7E2-87F8-623D12EEB1AA}"/>
              </a:ext>
            </a:extLst>
          </p:cNvPr>
          <p:cNvSpPr>
            <a:spLocks noGrp="1"/>
          </p:cNvSpPr>
          <p:nvPr>
            <p:ph idx="1"/>
          </p:nvPr>
        </p:nvSpPr>
        <p:spPr>
          <a:xfrm>
            <a:off x="4447308" y="591344"/>
            <a:ext cx="6906491" cy="5585619"/>
          </a:xfrm>
        </p:spPr>
        <p:txBody>
          <a:bodyPr anchor="ctr">
            <a:normAutofit/>
          </a:bodyPr>
          <a:lstStyle/>
          <a:p>
            <a:pPr marL="0" indent="0" algn="ctr">
              <a:buNone/>
            </a:pPr>
            <a:r>
              <a:rPr lang="en-US" dirty="0"/>
              <a:t>The lack of automated dialogue summarization solutions capable of handling languages other than English poses a critical challenge for global customer service, requiring human resources with linguistic fluency in multiple languages to manually summarize dialogues.</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3265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0">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Arc 12">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D3AE0D-FF3C-B01B-1C06-E5B6BE43578F}"/>
              </a:ext>
            </a:extLst>
          </p:cNvPr>
          <p:cNvSpPr>
            <a:spLocks noGrp="1"/>
          </p:cNvSpPr>
          <p:nvPr>
            <p:ph type="title"/>
          </p:nvPr>
        </p:nvSpPr>
        <p:spPr>
          <a:xfrm>
            <a:off x="838200" y="365125"/>
            <a:ext cx="10515600" cy="1325563"/>
          </a:xfrm>
        </p:spPr>
        <p:txBody>
          <a:bodyPr>
            <a:normAutofit/>
          </a:bodyPr>
          <a:lstStyle/>
          <a:p>
            <a:r>
              <a:rPr lang="en-US" dirty="0"/>
              <a:t>Research Gap</a:t>
            </a:r>
          </a:p>
        </p:txBody>
      </p:sp>
      <p:graphicFrame>
        <p:nvGraphicFramePr>
          <p:cNvPr id="19" name="Content Placeholder 2">
            <a:extLst>
              <a:ext uri="{FF2B5EF4-FFF2-40B4-BE49-F238E27FC236}">
                <a16:creationId xmlns:a16="http://schemas.microsoft.com/office/drawing/2014/main" id="{A1C64B06-E2C2-52D3-E793-A42E2B0572F3}"/>
              </a:ext>
            </a:extLst>
          </p:cNvPr>
          <p:cNvGraphicFramePr>
            <a:graphicFrameLocks noGrp="1"/>
          </p:cNvGraphicFramePr>
          <p:nvPr>
            <p:ph idx="1"/>
            <p:extLst>
              <p:ext uri="{D42A27DB-BD31-4B8C-83A1-F6EECF244321}">
                <p14:modId xmlns:p14="http://schemas.microsoft.com/office/powerpoint/2010/main" val="4020774400"/>
              </p:ext>
            </p:extLst>
          </p:nvPr>
        </p:nvGraphicFramePr>
        <p:xfrm>
          <a:off x="429969" y="1690688"/>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Content Placeholder 4" descr="A picture containing text, circle, screenshot, font&#10;&#10;Description automatically generated">
            <a:extLst>
              <a:ext uri="{FF2B5EF4-FFF2-40B4-BE49-F238E27FC236}">
                <a16:creationId xmlns:a16="http://schemas.microsoft.com/office/drawing/2014/main" id="{7DA369B8-0C3A-AEA1-1848-F1509A2645AE}"/>
              </a:ext>
            </a:extLst>
          </p:cNvPr>
          <p:cNvPicPr>
            <a:picLocks noChangeAspect="1"/>
          </p:cNvPicPr>
          <p:nvPr/>
        </p:nvPicPr>
        <p:blipFill rotWithShape="1">
          <a:blip r:embed="rId8">
            <a:extLst>
              <a:ext uri="{28A0092B-C50C-407E-A947-70E740481C1C}">
                <a14:useLocalDpi xmlns:a14="http://schemas.microsoft.com/office/drawing/2010/main" val="0"/>
              </a:ext>
            </a:extLst>
          </a:blip>
          <a:srcRect l="2465" t="1474" r="1639" b="1985"/>
          <a:stretch/>
        </p:blipFill>
        <p:spPr>
          <a:xfrm>
            <a:off x="6064728" y="331926"/>
            <a:ext cx="6127272" cy="5489953"/>
          </a:xfrm>
          <a:prstGeom prst="rect">
            <a:avLst/>
          </a:prstGeom>
          <a:noFill/>
        </p:spPr>
      </p:pic>
      <p:pic>
        <p:nvPicPr>
          <p:cNvPr id="10" name="Picture 9">
            <a:extLst>
              <a:ext uri="{FF2B5EF4-FFF2-40B4-BE49-F238E27FC236}">
                <a16:creationId xmlns:a16="http://schemas.microsoft.com/office/drawing/2014/main" id="{A50AAC1C-7D85-B78A-EE7D-24C5B4CE42AB}"/>
              </a:ext>
            </a:extLst>
          </p:cNvPr>
          <p:cNvPicPr>
            <a:picLocks noChangeAspect="1"/>
          </p:cNvPicPr>
          <p:nvPr/>
        </p:nvPicPr>
        <p:blipFill>
          <a:blip r:embed="rId9"/>
          <a:stretch>
            <a:fillRect/>
          </a:stretch>
        </p:blipFill>
        <p:spPr>
          <a:xfrm>
            <a:off x="6143509" y="1471154"/>
            <a:ext cx="5728312" cy="39156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Flowchart: Alternate Process 10">
            <a:extLst>
              <a:ext uri="{FF2B5EF4-FFF2-40B4-BE49-F238E27FC236}">
                <a16:creationId xmlns:a16="http://schemas.microsoft.com/office/drawing/2014/main" id="{E3461140-8F3C-74C7-1258-D8A3CDAF85A1}"/>
              </a:ext>
            </a:extLst>
          </p:cNvPr>
          <p:cNvSpPr/>
          <p:nvPr/>
        </p:nvSpPr>
        <p:spPr>
          <a:xfrm>
            <a:off x="8575118" y="1182321"/>
            <a:ext cx="1106491" cy="947651"/>
          </a:xfrm>
          <a:prstGeom prst="flowChartAlternateProcess">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2" name="Flowchart: Alternate Process 11">
            <a:extLst>
              <a:ext uri="{FF2B5EF4-FFF2-40B4-BE49-F238E27FC236}">
                <a16:creationId xmlns:a16="http://schemas.microsoft.com/office/drawing/2014/main" id="{3E30D6EB-5310-F99E-9457-E1E0DC51B477}"/>
              </a:ext>
            </a:extLst>
          </p:cNvPr>
          <p:cNvSpPr/>
          <p:nvPr/>
        </p:nvSpPr>
        <p:spPr>
          <a:xfrm>
            <a:off x="9875520" y="1812174"/>
            <a:ext cx="1174338" cy="1098432"/>
          </a:xfrm>
          <a:prstGeom prst="flowChartAlternateProcess">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4" name="Flowchart: Alternate Process 13">
            <a:extLst>
              <a:ext uri="{FF2B5EF4-FFF2-40B4-BE49-F238E27FC236}">
                <a16:creationId xmlns:a16="http://schemas.microsoft.com/office/drawing/2014/main" id="{08E30ABD-60A8-698D-0345-B222ADE9C0B3}"/>
              </a:ext>
            </a:extLst>
          </p:cNvPr>
          <p:cNvSpPr/>
          <p:nvPr/>
        </p:nvSpPr>
        <p:spPr>
          <a:xfrm>
            <a:off x="11257907" y="2165312"/>
            <a:ext cx="872700" cy="910964"/>
          </a:xfrm>
          <a:prstGeom prst="flowChartAlternateProcess">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12144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0"/>
                                        </p:tgtEl>
                                        <p:attrNameLst>
                                          <p:attrName>ppt_w</p:attrName>
                                        </p:attrNameLst>
                                      </p:cBhvr>
                                      <p:tavLst>
                                        <p:tav tm="0">
                                          <p:val>
                                            <p:strVal val="ppt_w"/>
                                          </p:val>
                                        </p:tav>
                                        <p:tav tm="100000">
                                          <p:val>
                                            <p:fltVal val="0"/>
                                          </p:val>
                                        </p:tav>
                                      </p:tavLst>
                                    </p:anim>
                                    <p:anim calcmode="lin" valueType="num">
                                      <p:cBhvr>
                                        <p:cTn id="7" dur="500"/>
                                        <p:tgtEl>
                                          <p:spTgt spid="10"/>
                                        </p:tgtEl>
                                        <p:attrNameLst>
                                          <p:attrName>ppt_h</p:attrName>
                                        </p:attrNameLst>
                                      </p:cBhvr>
                                      <p:tavLst>
                                        <p:tav tm="0">
                                          <p:val>
                                            <p:strVal val="ppt_h"/>
                                          </p:val>
                                        </p:tav>
                                        <p:tav tm="100000">
                                          <p:val>
                                            <p:fltVal val="0"/>
                                          </p:val>
                                        </p:tav>
                                      </p:tavLst>
                                    </p:anim>
                                    <p:animEffect transition="out" filter="fade">
                                      <p:cBhvr>
                                        <p:cTn id="8" dur="500"/>
                                        <p:tgtEl>
                                          <p:spTgt spid="10"/>
                                        </p:tgtEl>
                                      </p:cBhvr>
                                    </p:animEffect>
                                    <p:set>
                                      <p:cBhvr>
                                        <p:cTn id="9" dur="1" fill="hold">
                                          <p:stCondLst>
                                            <p:cond delay="499"/>
                                          </p:stCondLst>
                                        </p:cTn>
                                        <p:tgtEl>
                                          <p:spTgt spid="10"/>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911F2C-9F5B-C9C5-5706-B7DF6F781848}"/>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	Aim</a:t>
            </a:r>
          </a:p>
        </p:txBody>
      </p:sp>
      <p:sp>
        <p:nvSpPr>
          <p:cNvPr id="3" name="Content Placeholder 2">
            <a:extLst>
              <a:ext uri="{FF2B5EF4-FFF2-40B4-BE49-F238E27FC236}">
                <a16:creationId xmlns:a16="http://schemas.microsoft.com/office/drawing/2014/main" id="{E32B21FF-8B0A-A0ED-A641-845B793A9E5C}"/>
              </a:ext>
            </a:extLst>
          </p:cNvPr>
          <p:cNvSpPr>
            <a:spLocks noGrp="1"/>
          </p:cNvSpPr>
          <p:nvPr>
            <p:ph idx="1"/>
          </p:nvPr>
        </p:nvSpPr>
        <p:spPr>
          <a:xfrm>
            <a:off x="4447308" y="591344"/>
            <a:ext cx="7431579" cy="1864135"/>
          </a:xfrm>
        </p:spPr>
        <p:txBody>
          <a:bodyPr anchor="ctr">
            <a:normAutofit fontScale="92500" lnSpcReduction="10000"/>
          </a:bodyPr>
          <a:lstStyle/>
          <a:p>
            <a:pPr marL="0" marR="0" indent="0" algn="just">
              <a:spcBef>
                <a:spcPts val="0"/>
              </a:spcBef>
              <a:spcAft>
                <a:spcPts val="600"/>
              </a:spcAft>
              <a:buNone/>
            </a:pPr>
            <a:r>
              <a:rPr lang="en-GB" dirty="0">
                <a:effectLst/>
                <a:latin typeface="Avenir Next LT Pro (Body)"/>
                <a:ea typeface="Times New Roman" panose="02020603050405020304" pitchFamily="18" charset="0"/>
              </a:rPr>
              <a:t>The aim of this research is to design, develop and evaluate a multilingual dialogue summary generation system for customer services using dialogue summarization model with the help of the cross-lingual transfer method.</a:t>
            </a:r>
            <a:endParaRPr lang="en-US" dirty="0">
              <a:effectLst/>
              <a:latin typeface="Avenir Next LT Pro (Body)"/>
              <a:ea typeface="Times New Roman" panose="02020603050405020304" pitchFamily="18" charset="0"/>
            </a:endParaRP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7" name="Diagram 6">
            <a:extLst>
              <a:ext uri="{FF2B5EF4-FFF2-40B4-BE49-F238E27FC236}">
                <a16:creationId xmlns:a16="http://schemas.microsoft.com/office/drawing/2014/main" id="{5402F5DB-1803-F9AC-B7D7-F9432527A7DA}"/>
              </a:ext>
            </a:extLst>
          </p:cNvPr>
          <p:cNvGraphicFramePr/>
          <p:nvPr>
            <p:extLst>
              <p:ext uri="{D42A27DB-BD31-4B8C-83A1-F6EECF244321}">
                <p14:modId xmlns:p14="http://schemas.microsoft.com/office/powerpoint/2010/main" val="833829751"/>
              </p:ext>
            </p:extLst>
          </p:nvPr>
        </p:nvGraphicFramePr>
        <p:xfrm>
          <a:off x="5627716" y="2901142"/>
          <a:ext cx="5066326" cy="2358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822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8" name="Rectangle 10">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2">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842427-A9DC-BFC8-4600-B58E59EFA857}"/>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a:solidFill>
                  <a:schemeClr val="tx1"/>
                </a:solidFill>
                <a:latin typeface="+mj-lt"/>
                <a:ea typeface="+mj-ea"/>
                <a:cs typeface="+mj-cs"/>
              </a:rPr>
              <a:t>Proposed Approach </a:t>
            </a:r>
          </a:p>
        </p:txBody>
      </p:sp>
      <p:sp>
        <p:nvSpPr>
          <p:cNvPr id="19" name="Arc 18">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2790356"/>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5828</TotalTime>
  <Words>1021</Words>
  <Application>Microsoft Office PowerPoint</Application>
  <PresentationFormat>Widescreen</PresentationFormat>
  <Paragraphs>114</Paragraphs>
  <Slides>22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Avenir Next LT Pro</vt:lpstr>
      <vt:lpstr>Avenir Next LT Pro (Body)</vt:lpstr>
      <vt:lpstr>Avenir Next LT Pro (Body)\</vt:lpstr>
      <vt:lpstr>Calibri</vt:lpstr>
      <vt:lpstr>Google Sans</vt:lpstr>
      <vt:lpstr>Symbol</vt:lpstr>
      <vt:lpstr>Tw Cen MT</vt:lpstr>
      <vt:lpstr>ShapesVTI</vt:lpstr>
      <vt:lpstr>Multilingual Dialogue Summary Generation System for Customer Service</vt:lpstr>
      <vt:lpstr>Agenda</vt:lpstr>
      <vt:lpstr>What is Dialogue Summarization ?</vt:lpstr>
      <vt:lpstr>Problem Domain</vt:lpstr>
      <vt:lpstr>Problem Background</vt:lpstr>
      <vt:lpstr>Problem Statement</vt:lpstr>
      <vt:lpstr>Research Gap</vt:lpstr>
      <vt:lpstr> Aim</vt:lpstr>
      <vt:lpstr>Proposed Approach </vt:lpstr>
      <vt:lpstr>System Design</vt:lpstr>
      <vt:lpstr>Implementation</vt:lpstr>
      <vt:lpstr>Demo</vt:lpstr>
      <vt:lpstr>Testing and Evaluation</vt:lpstr>
      <vt:lpstr>Testing and Evaluation - Metrices</vt:lpstr>
      <vt:lpstr>Testing and Evaluation – Human Evaluation</vt:lpstr>
      <vt:lpstr>Existing Application Comparison</vt:lpstr>
      <vt:lpstr>Limitation and Enhancement</vt:lpstr>
      <vt:lpstr>Conclusion - Contribution</vt:lpstr>
      <vt:lpstr>Conclusion - Skills</vt:lpstr>
      <vt:lpstr>Conference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Multilingual Dialogue Summary Generation System for Customer Service</dc:title>
  <dc:creator>Andrew De Silva</dc:creator>
  <cp:lastModifiedBy>Andrew De Silva</cp:lastModifiedBy>
  <cp:revision>3</cp:revision>
  <dcterms:created xsi:type="dcterms:W3CDTF">2023-04-24T10:06:58Z</dcterms:created>
  <dcterms:modified xsi:type="dcterms:W3CDTF">2023-05-26T14:25:37Z</dcterms:modified>
</cp:coreProperties>
</file>