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310" r:id="rId4"/>
    <p:sldId id="309" r:id="rId5"/>
    <p:sldId id="284" r:id="rId6"/>
    <p:sldId id="286" r:id="rId7"/>
    <p:sldId id="308" r:id="rId8"/>
    <p:sldId id="257" r:id="rId9"/>
    <p:sldId id="268" r:id="rId10"/>
    <p:sldId id="278" r:id="rId11"/>
    <p:sldId id="270" r:id="rId12"/>
    <p:sldId id="280" r:id="rId13"/>
    <p:sldId id="279" r:id="rId14"/>
    <p:sldId id="272" r:id="rId15"/>
    <p:sldId id="287" r:id="rId16"/>
    <p:sldId id="283" r:id="rId17"/>
    <p:sldId id="289" r:id="rId18"/>
    <p:sldId id="288" r:id="rId19"/>
    <p:sldId id="269" r:id="rId20"/>
    <p:sldId id="291" r:id="rId21"/>
    <p:sldId id="292" r:id="rId22"/>
    <p:sldId id="303" r:id="rId23"/>
    <p:sldId id="261" r:id="rId24"/>
    <p:sldId id="263" r:id="rId25"/>
    <p:sldId id="305" r:id="rId26"/>
    <p:sldId id="306" r:id="rId27"/>
    <p:sldId id="307" r:id="rId28"/>
    <p:sldId id="276" r:id="rId29"/>
    <p:sldId id="262" r:id="rId30"/>
    <p:sldId id="273" r:id="rId31"/>
    <p:sldId id="277" r:id="rId32"/>
    <p:sldId id="265" r:id="rId33"/>
    <p:sldId id="294" r:id="rId34"/>
    <p:sldId id="312" r:id="rId35"/>
    <p:sldId id="282" r:id="rId36"/>
    <p:sldId id="295" r:id="rId37"/>
    <p:sldId id="301" r:id="rId38"/>
    <p:sldId id="296" r:id="rId39"/>
    <p:sldId id="300" r:id="rId40"/>
    <p:sldId id="299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BC"/>
    <a:srgbClr val="FFF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7"/>
    <p:restoredTop sz="94722"/>
  </p:normalViewPr>
  <p:slideViewPr>
    <p:cSldViewPr snapToGrid="0" snapToObjects="1">
      <p:cViewPr varScale="1">
        <p:scale>
          <a:sx n="75" d="100"/>
          <a:sy n="75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B468-5FF2-A041-A6A6-481568633EF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2EA1-F414-0D4A-81A1-5A763E27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2EA1-F414-0D4A-81A1-5A763E276D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6203-1A4A-D241-BD04-B9A4F3C7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5E2DF-5B1E-8A4C-8355-8B4141FC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48FC-11D3-B64C-8245-F588B126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0BF4-60B0-564D-BC56-6358F95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DE40-35B2-FD46-BE89-5F9909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2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5B25-F715-0F41-9550-6D4B3BEC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FC826-B263-794D-B2DD-5C5C9659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A25A-948E-AA42-B5F6-E346C98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E528-1E8B-F54B-BD65-1D6123D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5138-E99C-7B4D-B098-953A26EE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B5DFB-F3C7-FA4F-9BB4-F9037EB73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C310-16B8-C149-867E-67B300D9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9B45-8346-2D4B-A391-8DE7C896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EE62-E457-1344-8709-DF5D63D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744A-F2FE-0342-B992-6B72252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410C-EAD5-4E41-B0AE-3053A9F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BF46-5A92-C143-8CEC-C23E7507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B94A-2722-CC47-909F-040BF0CB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024-25E6-8D45-9D8C-A3ED881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F20C-039A-CB4C-91C4-3B877BA6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547B-D513-EE47-877D-B8EE8E20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63BA-4277-6649-BB3A-5A38A6EC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FE4-2048-4548-98E2-DC7F38AA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ADCC-C342-FF40-9FCF-51CE17F8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63B2-36CE-6A49-9308-65C3C9F7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5696-7631-1543-8FD3-4B4EC531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E724-2707-FA49-8C0A-400B7AB4F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5C966-0C58-A74D-9F7F-05E8E1E8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8EB13-84EC-B149-8E5D-02F9679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02B2-00D6-BB4D-961C-A0251CF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8A30D-A916-1744-98EC-5725CC7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BE71-210F-E445-B1B0-3F96877F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CEF5A-87E2-0949-856A-11541126C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E1A94-684A-B94C-92C1-D5F1A7CE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36ED6-1C34-BF41-B6CC-40E92EFE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22AE6-47AD-7048-ABF3-35916C37D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02C55-31D1-BD44-8385-1F2F45D5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BEF03-697A-7F4F-9F89-A4D6E595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A6D80-E889-F746-9460-B7774CD3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5706-D842-BE4F-AE60-F890F0C7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C482A-C806-9D41-B117-0C3970D4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D95E-A4F9-B949-AC39-77D96C1F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A87B-1B5B-5841-94F4-ACF75BCA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F56F3-C497-E446-B807-3DB07AEE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DE13-F225-D342-833A-5B13C0CE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0272-114E-3341-9451-4DEC8145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1CFC-46CC-3049-99B3-67F7C004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5FE5-8680-7145-81F4-EA8D39C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4B7C4-B8BA-D74A-BF2F-AE404772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B3353-4C2D-894D-841E-B137A0D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AC5F-64B0-BB43-B989-6421A51E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2D39-3753-1B4A-8B3D-8D0CDC4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0B1-DEFA-0E41-BE07-40FF0A7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D1DF2-33FD-3D4D-AC7F-4CCE5C15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53E8-B525-0F43-9B6A-707DFB15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8C82A-16E9-7640-8D99-B0252DD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3D83-0543-C449-9D41-75E226CB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A282-3D6B-C340-9EEB-05E2E87D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AF2CD-9E05-2346-BA0D-1D5BAD50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C907-8083-2A4F-957A-1B7968A5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6A7E-3CB4-F54A-A412-FCD5757A1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6FDA-D6C6-C04B-B002-DCFB7F9BAB3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861A-F68B-DB4C-8BDD-E993EAF8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BEAA-AC3E-7447-AA7B-5B5A6513E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E6FE-BF3A-D94E-BDEB-4A1D52E0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3.png"/><Relationship Id="rId21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3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science/electrical-engineering/ee-circuit-analysis-topic/ee-ac-analysis/v/ee-sine-cosine-from-rotating-vector" TargetMode="External"/><Relationship Id="rId2" Type="http://schemas.openxmlformats.org/officeDocument/2006/relationships/hyperlink" Target="https://en.wikipedia.org/wiki/Toeplitz_matrix#Discrete_convol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iasing#Folding" TargetMode="External"/><Relationship Id="rId5" Type="http://schemas.openxmlformats.org/officeDocument/2006/relationships/hyperlink" Target="https://en.wikipedia.org/wiki/Nyquist_frequency" TargetMode="External"/><Relationship Id="rId4" Type="http://schemas.openxmlformats.org/officeDocument/2006/relationships/hyperlink" Target="https://www.khanacademy.org/science/electrical-engineering/ee-circuit-analysis-topic/ee-ac-analysis/v/ee-complex-numb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0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B37B-7B9A-1744-AC2A-0E1B8430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1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LSI systems,</a:t>
            </a:r>
            <a:br>
              <a:rPr lang="en-US" dirty="0"/>
            </a:br>
            <a:r>
              <a:rPr lang="en-US" dirty="0"/>
              <a:t>Fourier transforms, </a:t>
            </a:r>
            <a:br>
              <a:rPr lang="en-US" dirty="0"/>
            </a:br>
            <a:r>
              <a:rPr lang="en-US" dirty="0"/>
              <a:t>Sampling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4155-0303-5345-8F1A-149610AB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3040"/>
            <a:ext cx="9144000" cy="1655762"/>
          </a:xfrm>
        </p:spPr>
        <p:txBody>
          <a:bodyPr/>
          <a:lstStyle/>
          <a:p>
            <a:r>
              <a:rPr lang="en-US" dirty="0"/>
              <a:t>Math Tools Tutorial Oct 17, 2019</a:t>
            </a:r>
          </a:p>
          <a:p>
            <a:r>
              <a:rPr lang="en-US" dirty="0"/>
              <a:t>Lyndon Duong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railTanHarlequinbug-mobile.mp4">
            <a:hlinkClick r:id="" action="ppaction://media"/>
            <a:extLst>
              <a:ext uri="{FF2B5EF4-FFF2-40B4-BE49-F238E27FC236}">
                <a16:creationId xmlns:a16="http://schemas.microsoft.com/office/drawing/2014/main" id="{8FC4D896-3F6A-D444-9798-CF6BAC50897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32096" b="30581"/>
          <a:stretch/>
        </p:blipFill>
        <p:spPr>
          <a:xfrm flipH="1">
            <a:off x="423080" y="4137878"/>
            <a:ext cx="11149084" cy="25046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/>
              <p:nvPr/>
            </p:nvSpPr>
            <p:spPr>
              <a:xfrm>
                <a:off x="5596150" y="3969169"/>
                <a:ext cx="235147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0" y="3969169"/>
                <a:ext cx="2351478" cy="430887"/>
              </a:xfrm>
              <a:prstGeom prst="rect">
                <a:avLst/>
              </a:prstGeom>
              <a:blipFill>
                <a:blip r:embed="rId6"/>
                <a:stretch>
                  <a:fillRect l="-3226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BBD017-C4E3-7D42-AF68-7C2BC0D94D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612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Having our input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be oriented normally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BBD017-C4E3-7D42-AF68-7C2BC0D94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6121"/>
                <a:ext cx="10515600" cy="1325563"/>
              </a:xfrm>
              <a:blipFill>
                <a:blip r:embed="rId7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D26287A-54D6-3041-9F90-C7F439DAACB1}"/>
              </a:ext>
            </a:extLst>
          </p:cNvPr>
          <p:cNvSpPr txBox="1"/>
          <p:nvPr/>
        </p:nvSpPr>
        <p:spPr>
          <a:xfrm>
            <a:off x="9415278" y="6642556"/>
            <a:ext cx="2776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Gif source: https://</a:t>
            </a:r>
            <a:r>
              <a:rPr lang="en-US" sz="800" dirty="0" err="1"/>
              <a:t>www.youtube.com</a:t>
            </a:r>
            <a:r>
              <a:rPr lang="en-US" sz="800" dirty="0"/>
              <a:t>/</a:t>
            </a:r>
            <a:r>
              <a:rPr lang="en-US" sz="800" dirty="0" err="1"/>
              <a:t>watch?v</a:t>
            </a:r>
            <a:r>
              <a:rPr lang="en-US" sz="800" dirty="0"/>
              <a:t>=HQp6n_oJpLI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C2ADF-74B7-834F-93FF-83FCE0B0B31A}"/>
              </a:ext>
            </a:extLst>
          </p:cNvPr>
          <p:cNvSpPr/>
          <p:nvPr/>
        </p:nvSpPr>
        <p:spPr>
          <a:xfrm>
            <a:off x="4181724" y="3453190"/>
            <a:ext cx="4137671" cy="9806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315F4-FC94-1E44-9E04-4BD2F2DE9D67}"/>
              </a:ext>
            </a:extLst>
          </p:cNvPr>
          <p:cNvSpPr/>
          <p:nvPr/>
        </p:nvSpPr>
        <p:spPr>
          <a:xfrm>
            <a:off x="7181714" y="3687935"/>
            <a:ext cx="1112002" cy="706729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331E79-9747-3948-881D-F4B456A3AFFC}"/>
                  </a:ext>
                </a:extLst>
              </p:cNvPr>
              <p:cNvSpPr/>
              <p:nvPr/>
            </p:nvSpPr>
            <p:spPr>
              <a:xfrm>
                <a:off x="7141338" y="3658533"/>
                <a:ext cx="33539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331E79-9747-3948-881D-F4B456A3A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38" y="3658533"/>
                <a:ext cx="3353926" cy="369332"/>
              </a:xfrm>
              <a:prstGeom prst="rect">
                <a:avLst/>
              </a:prstGeom>
              <a:blipFill>
                <a:blip r:embed="rId8"/>
                <a:stretch>
                  <a:fillRect l="-113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/>
              <p:nvPr/>
            </p:nvSpPr>
            <p:spPr>
              <a:xfrm>
                <a:off x="8826962" y="3973464"/>
                <a:ext cx="2354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962" y="3973464"/>
                <a:ext cx="2354555" cy="430887"/>
              </a:xfrm>
              <a:prstGeom prst="rect">
                <a:avLst/>
              </a:prstGeom>
              <a:blipFill>
                <a:blip r:embed="rId9"/>
                <a:stretch>
                  <a:fillRect l="-3226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521D42-00E7-A849-95CA-907D67D380E4}"/>
              </a:ext>
            </a:extLst>
          </p:cNvPr>
          <p:cNvSpPr txBox="1"/>
          <p:nvPr/>
        </p:nvSpPr>
        <p:spPr>
          <a:xfrm>
            <a:off x="4156047" y="3379811"/>
            <a:ext cx="39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 PRODUCT overlapping 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2E40E-5E01-5D49-9FEA-123E27830C77}"/>
              </a:ext>
            </a:extLst>
          </p:cNvPr>
          <p:cNvSpPr txBox="1"/>
          <p:nvPr/>
        </p:nvSpPr>
        <p:spPr>
          <a:xfrm>
            <a:off x="5293726" y="3044690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X-ray of LSI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3E8648-66B6-374D-B91F-6110B0271B14}"/>
                  </a:ext>
                </a:extLst>
              </p:cNvPr>
              <p:cNvSpPr/>
              <p:nvPr/>
            </p:nvSpPr>
            <p:spPr>
              <a:xfrm>
                <a:off x="3609518" y="1582463"/>
                <a:ext cx="5036572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3E8648-66B6-374D-B91F-6110B0271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18" y="1582463"/>
                <a:ext cx="5036572" cy="848502"/>
              </a:xfrm>
              <a:prstGeom prst="rect">
                <a:avLst/>
              </a:prstGeom>
              <a:blipFill>
                <a:blip r:embed="rId10"/>
                <a:stretch>
                  <a:fillRect t="-100000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268FDD-2847-7547-AEE9-9A99A922CE2F}"/>
              </a:ext>
            </a:extLst>
          </p:cNvPr>
          <p:cNvSpPr txBox="1"/>
          <p:nvPr/>
        </p:nvSpPr>
        <p:spPr>
          <a:xfrm>
            <a:off x="9175980" y="1881747"/>
            <a:ext cx="263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flipping the input, we’ve now flipped the systems, i.e. ‘kernel’.</a:t>
            </a:r>
          </a:p>
        </p:txBody>
      </p:sp>
    </p:spTree>
    <p:extLst>
      <p:ext uri="{BB962C8B-B14F-4D97-AF65-F5344CB8AC3E}">
        <p14:creationId xmlns:p14="http://schemas.microsoft.com/office/powerpoint/2010/main" val="11001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-0.34362 -0.0002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3425 4.8148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72E-44C4-0E40-8947-1550CB4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72329"/>
            <a:ext cx="10515600" cy="807396"/>
          </a:xfrm>
        </p:spPr>
        <p:txBody>
          <a:bodyPr/>
          <a:lstStyle/>
          <a:p>
            <a:r>
              <a:rPr lang="en-US" dirty="0"/>
              <a:t>But wait…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7DBE57-5800-F547-9D3F-2E101A384F20}"/>
                  </a:ext>
                </a:extLst>
              </p:cNvPr>
              <p:cNvSpPr/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7DBE57-5800-F547-9D3F-2E101A384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  <a:blipFill>
                <a:blip r:embed="rId2"/>
                <a:stretch>
                  <a:fillRect l="-1887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043017-20E3-284A-A92E-024E5B1402F7}"/>
              </a:ext>
            </a:extLst>
          </p:cNvPr>
          <p:cNvSpPr txBox="1"/>
          <p:nvPr/>
        </p:nvSpPr>
        <p:spPr>
          <a:xfrm>
            <a:off x="370120" y="832591"/>
            <a:ext cx="1097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the dimensions of input and output being the same (</a:t>
            </a:r>
            <a:r>
              <a:rPr lang="en-US" i="1" dirty="0"/>
              <a:t>n</a:t>
            </a:r>
            <a:r>
              <a:rPr lang="en-US" dirty="0"/>
              <a:t>=5), we did </a:t>
            </a:r>
            <a:r>
              <a:rPr lang="en-US" b="1" dirty="0"/>
              <a:t>more</a:t>
            </a:r>
            <a:r>
              <a:rPr lang="en-US" dirty="0"/>
              <a:t> than </a:t>
            </a:r>
            <a:r>
              <a:rPr lang="en-US" i="1" dirty="0"/>
              <a:t>n</a:t>
            </a:r>
            <a:r>
              <a:rPr lang="en-US" dirty="0"/>
              <a:t> dot products (7 to be exact)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1464DD-CB2F-D941-A200-AB01704CF0D1}"/>
              </a:ext>
            </a:extLst>
          </p:cNvPr>
          <p:cNvGrpSpPr/>
          <p:nvPr/>
        </p:nvGrpSpPr>
        <p:grpSpPr>
          <a:xfrm>
            <a:off x="2846008" y="1641669"/>
            <a:ext cx="9103358" cy="4936552"/>
            <a:chOff x="2846008" y="1641669"/>
            <a:chExt cx="9103358" cy="493655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D848F1-9642-634B-A3A4-C7FA4ED7F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4708" y="1983074"/>
              <a:ext cx="3591729" cy="30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ACC2AA-B812-CC47-9037-194CD2AFD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008" y="2291631"/>
              <a:ext cx="3970428" cy="34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8EF4F9-7F4A-D84D-BB19-27B364D780E0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>
              <a:off x="3598205" y="2291631"/>
              <a:ext cx="3218232" cy="3456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B81D19-575D-F144-B0C9-2762E4315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851" y="2291631"/>
              <a:ext cx="3090585" cy="428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84A6BF-7B04-0244-B500-CD625B463736}"/>
                </a:ext>
              </a:extLst>
            </p:cNvPr>
            <p:cNvSpPr txBox="1"/>
            <p:nvPr/>
          </p:nvSpPr>
          <p:spPr>
            <a:xfrm>
              <a:off x="6901410" y="1641669"/>
              <a:ext cx="50479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 we do with the overhangs at step 1,2,6,7?</a:t>
              </a:r>
            </a:p>
            <a:p>
              <a:r>
                <a:rPr lang="en-US" sz="2400" dirty="0"/>
                <a:t>How can we compute a dot-product if there are gaps?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9A8880C-BAFA-5845-A5B6-24DF4371FE56}"/>
              </a:ext>
            </a:extLst>
          </p:cNvPr>
          <p:cNvGrpSpPr/>
          <p:nvPr/>
        </p:nvGrpSpPr>
        <p:grpSpPr>
          <a:xfrm>
            <a:off x="242634" y="1491411"/>
            <a:ext cx="5574432" cy="606781"/>
            <a:chOff x="242634" y="1491411"/>
            <a:chExt cx="5574432" cy="6067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B18A63-64D1-124B-8AFA-9D53805A3DCE}"/>
                </a:ext>
              </a:extLst>
            </p:cNvPr>
            <p:cNvSpPr txBox="1"/>
            <p:nvPr/>
          </p:nvSpPr>
          <p:spPr>
            <a:xfrm>
              <a:off x="242634" y="149141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6BCED91-91E4-B941-8D29-F813E70230ED}"/>
                    </a:ext>
                  </a:extLst>
                </p:cNvPr>
                <p:cNvSpPr txBox="1"/>
                <p:nvPr/>
              </p:nvSpPr>
              <p:spPr>
                <a:xfrm>
                  <a:off x="3462511" y="1667305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6BCED91-91E4-B941-8D29-F813E7023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511" y="1667305"/>
                  <a:ext cx="235455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3226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0C611B-1706-834B-BBB0-92EE595852D0}"/>
              </a:ext>
            </a:extLst>
          </p:cNvPr>
          <p:cNvGrpSpPr/>
          <p:nvPr/>
        </p:nvGrpSpPr>
        <p:grpSpPr>
          <a:xfrm>
            <a:off x="242634" y="2110447"/>
            <a:ext cx="5617194" cy="768460"/>
            <a:chOff x="242634" y="2110447"/>
            <a:chExt cx="5617194" cy="76846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7CFAF8-6A31-994F-AF55-286E8F6F82C5}"/>
                </a:ext>
              </a:extLst>
            </p:cNvPr>
            <p:cNvGrpSpPr/>
            <p:nvPr/>
          </p:nvGrpSpPr>
          <p:grpSpPr>
            <a:xfrm>
              <a:off x="242634" y="2110447"/>
              <a:ext cx="5617194" cy="500719"/>
              <a:chOff x="242634" y="2110447"/>
              <a:chExt cx="5617194" cy="5007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EFB6BF6-DE55-994E-ABEE-92A511AEEF75}"/>
                      </a:ext>
                    </a:extLst>
                  </p:cNvPr>
                  <p:cNvSpPr/>
                  <p:nvPr/>
                </p:nvSpPr>
                <p:spPr>
                  <a:xfrm>
                    <a:off x="2505902" y="211044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EFB6BF6-DE55-994E-ABEE-92A511AEEF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2110447"/>
                    <a:ext cx="3353926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87" t="-571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4ADA93-777E-A341-B5F7-FF164B91B051}"/>
                  </a:ext>
                </a:extLst>
              </p:cNvPr>
              <p:cNvSpPr txBox="1"/>
              <p:nvPr/>
            </p:nvSpPr>
            <p:spPr>
              <a:xfrm>
                <a:off x="242634" y="2241834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699EB-591E-BC44-AA77-35FC255F4EAA}"/>
                    </a:ext>
                  </a:extLst>
                </p:cNvPr>
                <p:cNvSpPr txBox="1"/>
                <p:nvPr/>
              </p:nvSpPr>
              <p:spPr>
                <a:xfrm>
                  <a:off x="3005587" y="2448020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699EB-591E-BC44-AA77-35FC255F4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587" y="2448020"/>
                  <a:ext cx="23545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226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B92434-6CA3-6C48-BCC9-8AB86884AE8E}"/>
              </a:ext>
            </a:extLst>
          </p:cNvPr>
          <p:cNvGrpSpPr/>
          <p:nvPr/>
        </p:nvGrpSpPr>
        <p:grpSpPr>
          <a:xfrm>
            <a:off x="242634" y="2880992"/>
            <a:ext cx="5617194" cy="756358"/>
            <a:chOff x="242634" y="2880992"/>
            <a:chExt cx="5617194" cy="7563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9184098-F610-4745-9DF9-D902CE0100C4}"/>
                </a:ext>
              </a:extLst>
            </p:cNvPr>
            <p:cNvGrpSpPr/>
            <p:nvPr/>
          </p:nvGrpSpPr>
          <p:grpSpPr>
            <a:xfrm>
              <a:off x="242634" y="2880992"/>
              <a:ext cx="5617194" cy="480597"/>
              <a:chOff x="242634" y="2880992"/>
              <a:chExt cx="5617194" cy="4805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93A3ADB-5179-4440-A76E-D58940F93FF1}"/>
                      </a:ext>
                    </a:extLst>
                  </p:cNvPr>
                  <p:cNvSpPr/>
                  <p:nvPr/>
                </p:nvSpPr>
                <p:spPr>
                  <a:xfrm>
                    <a:off x="2505902" y="2880992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93A3ADB-5179-4440-A76E-D58940F93F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2880992"/>
                    <a:ext cx="3353926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87" t="-8571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DEEF96-0C48-6046-9557-5068107712C1}"/>
                  </a:ext>
                </a:extLst>
              </p:cNvPr>
              <p:cNvSpPr txBox="1"/>
              <p:nvPr/>
            </p:nvSpPr>
            <p:spPr>
              <a:xfrm>
                <a:off x="242634" y="299225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8CBF85A-F883-CB43-89E3-9F827EB4B9B8}"/>
                    </a:ext>
                  </a:extLst>
                </p:cNvPr>
                <p:cNvSpPr txBox="1"/>
                <p:nvPr/>
              </p:nvSpPr>
              <p:spPr>
                <a:xfrm>
                  <a:off x="2505902" y="3206463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8CBF85A-F883-CB43-89E3-9F827EB4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902" y="3206463"/>
                  <a:ext cx="23545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2674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9A9645-3AF3-B44B-BFA6-58D1D06D2AD8}"/>
              </a:ext>
            </a:extLst>
          </p:cNvPr>
          <p:cNvGrpSpPr/>
          <p:nvPr/>
        </p:nvGrpSpPr>
        <p:grpSpPr>
          <a:xfrm>
            <a:off x="253182" y="3651537"/>
            <a:ext cx="5606646" cy="753519"/>
            <a:chOff x="253182" y="3651537"/>
            <a:chExt cx="5606646" cy="75351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FAB1285-8E73-304E-AF53-E494DE19FBB2}"/>
                </a:ext>
              </a:extLst>
            </p:cNvPr>
            <p:cNvGrpSpPr/>
            <p:nvPr/>
          </p:nvGrpSpPr>
          <p:grpSpPr>
            <a:xfrm>
              <a:off x="253182" y="3651537"/>
              <a:ext cx="5606646" cy="460475"/>
              <a:chOff x="253182" y="3651537"/>
              <a:chExt cx="5606646" cy="4604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9FE606E-59E0-8343-A729-2F3CB08FECD6}"/>
                      </a:ext>
                    </a:extLst>
                  </p:cNvPr>
                  <p:cNvSpPr/>
                  <p:nvPr/>
                </p:nvSpPr>
                <p:spPr>
                  <a:xfrm>
                    <a:off x="2505902" y="365153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9FE606E-59E0-8343-A729-2F3CB08FEC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3651537"/>
                    <a:ext cx="3353926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87" t="-12121"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35C812-8EB9-A44E-8586-D15BD76C5D46}"/>
                  </a:ext>
                </a:extLst>
              </p:cNvPr>
              <p:cNvSpPr txBox="1"/>
              <p:nvPr/>
            </p:nvSpPr>
            <p:spPr>
              <a:xfrm>
                <a:off x="253182" y="374268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4405301-02B5-1346-AEA2-0842740DD4B3}"/>
                    </a:ext>
                  </a:extLst>
                </p:cNvPr>
                <p:cNvSpPr txBox="1"/>
                <p:nvPr/>
              </p:nvSpPr>
              <p:spPr>
                <a:xfrm>
                  <a:off x="2098744" y="3974169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4405301-02B5-1346-AEA2-0842740DD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44" y="3974169"/>
                  <a:ext cx="2354555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2674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56B64F-B6EF-6543-9994-260A7CB676CE}"/>
              </a:ext>
            </a:extLst>
          </p:cNvPr>
          <p:cNvGrpSpPr/>
          <p:nvPr/>
        </p:nvGrpSpPr>
        <p:grpSpPr>
          <a:xfrm>
            <a:off x="253182" y="4422082"/>
            <a:ext cx="5606646" cy="762032"/>
            <a:chOff x="253182" y="4422082"/>
            <a:chExt cx="5606646" cy="76203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7794C5-30C7-D74D-980D-8D6DA57C894F}"/>
                </a:ext>
              </a:extLst>
            </p:cNvPr>
            <p:cNvGrpSpPr/>
            <p:nvPr/>
          </p:nvGrpSpPr>
          <p:grpSpPr>
            <a:xfrm>
              <a:off x="253182" y="4422082"/>
              <a:ext cx="5606646" cy="440353"/>
              <a:chOff x="253182" y="4422082"/>
              <a:chExt cx="5606646" cy="440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23E2BAE-5EA8-454A-8CC2-7D54C170269D}"/>
                      </a:ext>
                    </a:extLst>
                  </p:cNvPr>
                  <p:cNvSpPr/>
                  <p:nvPr/>
                </p:nvSpPr>
                <p:spPr>
                  <a:xfrm>
                    <a:off x="2505902" y="4422082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23E2BAE-5EA8-454A-8CC2-7D54C17026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4422082"/>
                    <a:ext cx="3353926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87" t="-8824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62A9E2-1735-284B-A64A-4605EFA24A51}"/>
                  </a:ext>
                </a:extLst>
              </p:cNvPr>
              <p:cNvSpPr txBox="1"/>
              <p:nvPr/>
            </p:nvSpPr>
            <p:spPr>
              <a:xfrm>
                <a:off x="253182" y="449310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AA450F-2CA1-8B42-B514-B381F1F8CA22}"/>
                    </a:ext>
                  </a:extLst>
                </p:cNvPr>
                <p:cNvSpPr txBox="1"/>
                <p:nvPr/>
              </p:nvSpPr>
              <p:spPr>
                <a:xfrm>
                  <a:off x="1668731" y="4753227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AA450F-2CA1-8B42-B514-B381F1F8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731" y="4753227"/>
                  <a:ext cx="2354555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2674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0A849A-3759-7742-A394-E062B9B9DE0D}"/>
              </a:ext>
            </a:extLst>
          </p:cNvPr>
          <p:cNvGrpSpPr/>
          <p:nvPr/>
        </p:nvGrpSpPr>
        <p:grpSpPr>
          <a:xfrm>
            <a:off x="253182" y="5192627"/>
            <a:ext cx="5606646" cy="770545"/>
            <a:chOff x="253182" y="5192627"/>
            <a:chExt cx="5606646" cy="77054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AB01724-837B-674B-8D46-F22B4891A1ED}"/>
                </a:ext>
              </a:extLst>
            </p:cNvPr>
            <p:cNvGrpSpPr/>
            <p:nvPr/>
          </p:nvGrpSpPr>
          <p:grpSpPr>
            <a:xfrm>
              <a:off x="253182" y="5192627"/>
              <a:ext cx="5606646" cy="430887"/>
              <a:chOff x="253182" y="5192627"/>
              <a:chExt cx="5606646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0A3D531-A23B-544C-A927-81593E9E7672}"/>
                      </a:ext>
                    </a:extLst>
                  </p:cNvPr>
                  <p:cNvSpPr/>
                  <p:nvPr/>
                </p:nvSpPr>
                <p:spPr>
                  <a:xfrm>
                    <a:off x="2505902" y="519262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0A3D531-A23B-544C-A927-81593E9E76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5192627"/>
                    <a:ext cx="3353926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87" t="-8571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1A6FC0-894C-914B-B18C-4619D7B0FF94}"/>
                  </a:ext>
                </a:extLst>
              </p:cNvPr>
              <p:cNvSpPr txBox="1"/>
              <p:nvPr/>
            </p:nvSpPr>
            <p:spPr>
              <a:xfrm>
                <a:off x="253182" y="524352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CB3000-380F-604D-9B2D-D0E84FC13D8D}"/>
                    </a:ext>
                  </a:extLst>
                </p:cNvPr>
                <p:cNvSpPr txBox="1"/>
                <p:nvPr/>
              </p:nvSpPr>
              <p:spPr>
                <a:xfrm>
                  <a:off x="1243650" y="5532285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CB3000-380F-604D-9B2D-D0E84FC13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650" y="5532285"/>
                  <a:ext cx="235455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3226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D97F9-0F03-8744-B3F3-2ABD3A4C7851}"/>
              </a:ext>
            </a:extLst>
          </p:cNvPr>
          <p:cNvGrpSpPr/>
          <p:nvPr/>
        </p:nvGrpSpPr>
        <p:grpSpPr>
          <a:xfrm>
            <a:off x="253182" y="5963174"/>
            <a:ext cx="5606646" cy="721841"/>
            <a:chOff x="253182" y="5963174"/>
            <a:chExt cx="5606646" cy="72184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89470E-A05F-1945-AD97-64C8C6F9B7A6}"/>
                </a:ext>
              </a:extLst>
            </p:cNvPr>
            <p:cNvGrpSpPr/>
            <p:nvPr/>
          </p:nvGrpSpPr>
          <p:grpSpPr>
            <a:xfrm>
              <a:off x="253182" y="5963174"/>
              <a:ext cx="5606646" cy="430887"/>
              <a:chOff x="253182" y="5963174"/>
              <a:chExt cx="5606646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22C0BDB-21FD-A047-BB17-2C1CCCB9C3B4}"/>
                      </a:ext>
                    </a:extLst>
                  </p:cNvPr>
                  <p:cNvSpPr/>
                  <p:nvPr/>
                </p:nvSpPr>
                <p:spPr>
                  <a:xfrm>
                    <a:off x="2505902" y="5963174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22C0BDB-21FD-A047-BB17-2C1CCCB9C3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5963174"/>
                    <a:ext cx="3353926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87" t="-8824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0C10A5-B71D-8B4A-B4B3-78AFA119C8A3}"/>
                  </a:ext>
                </a:extLst>
              </p:cNvPr>
              <p:cNvSpPr txBox="1"/>
              <p:nvPr/>
            </p:nvSpPr>
            <p:spPr>
              <a:xfrm>
                <a:off x="253182" y="5993951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D78D58-D6B8-754D-A9D5-15A7EA460B23}"/>
                    </a:ext>
                  </a:extLst>
                </p:cNvPr>
                <p:cNvSpPr txBox="1"/>
                <p:nvPr/>
              </p:nvSpPr>
              <p:spPr>
                <a:xfrm>
                  <a:off x="870153" y="6254128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D78D58-D6B8-754D-A9D5-15A7EA460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53" y="6254128"/>
                  <a:ext cx="235455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3226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40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72E-44C4-0E40-8947-1550CB4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72329"/>
            <a:ext cx="10515600" cy="80739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1: Ignore the dot products that had gaps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33C58F-76FC-B04A-BE8A-D092705F7ACF}"/>
                  </a:ext>
                </a:extLst>
              </p:cNvPr>
              <p:cNvSpPr txBox="1"/>
              <p:nvPr/>
            </p:nvSpPr>
            <p:spPr>
              <a:xfrm>
                <a:off x="6498041" y="915012"/>
                <a:ext cx="5077803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Only keep the dot products that had </a:t>
                </a:r>
                <a:r>
                  <a:rPr lang="en-US" sz="2400" b="1" dirty="0"/>
                  <a:t>complete overlap </a:t>
                </a:r>
                <a:r>
                  <a:rPr lang="en-US" sz="2400" dirty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33C58F-76FC-B04A-BE8A-D092705F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1" y="915012"/>
                <a:ext cx="5077803" cy="885563"/>
              </a:xfrm>
              <a:prstGeom prst="rect">
                <a:avLst/>
              </a:prstGeom>
              <a:blipFill>
                <a:blip r:embed="rId2"/>
                <a:stretch>
                  <a:fillRect l="-1750" t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32A9D32E-B4A1-3B48-90EF-CA182C56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37" y="4589992"/>
            <a:ext cx="2209800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1E5F857-D3E6-0345-A8CE-43B2F9841669}"/>
                  </a:ext>
                </a:extLst>
              </p:cNvPr>
              <p:cNvSpPr/>
              <p:nvPr/>
            </p:nvSpPr>
            <p:spPr>
              <a:xfrm>
                <a:off x="5914835" y="2344170"/>
                <a:ext cx="6117508" cy="1942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1E5F857-D3E6-0345-A8CE-43B2F9841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35" y="2344170"/>
                <a:ext cx="6117508" cy="194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95755C-0522-3C49-B421-EE279E432DC0}"/>
                  </a:ext>
                </a:extLst>
              </p:cNvPr>
              <p:cNvSpPr/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95755C-0522-3C49-B421-EE279E43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  <a:blipFill>
                <a:blip r:embed="rId5"/>
                <a:stretch>
                  <a:fillRect l="-1887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A35B076-DC6E-B946-9C17-CB9E5CAE5E1A}"/>
              </a:ext>
            </a:extLst>
          </p:cNvPr>
          <p:cNvGrpSpPr/>
          <p:nvPr/>
        </p:nvGrpSpPr>
        <p:grpSpPr>
          <a:xfrm>
            <a:off x="242634" y="1491411"/>
            <a:ext cx="5574432" cy="606781"/>
            <a:chOff x="242634" y="1491411"/>
            <a:chExt cx="5574432" cy="60678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1C8024-0AB2-1245-9327-E83E777B4B89}"/>
                </a:ext>
              </a:extLst>
            </p:cNvPr>
            <p:cNvSpPr txBox="1"/>
            <p:nvPr/>
          </p:nvSpPr>
          <p:spPr>
            <a:xfrm>
              <a:off x="242634" y="149141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FD96A89-0345-2B48-821C-7EAC8D76D0EA}"/>
                    </a:ext>
                  </a:extLst>
                </p:cNvPr>
                <p:cNvSpPr txBox="1"/>
                <p:nvPr/>
              </p:nvSpPr>
              <p:spPr>
                <a:xfrm>
                  <a:off x="3462511" y="1667305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FD96A89-0345-2B48-821C-7EAC8D76D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511" y="1667305"/>
                  <a:ext cx="2354555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3226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0B3168-2FFC-D944-ADF6-40B9CEC5CEF7}"/>
              </a:ext>
            </a:extLst>
          </p:cNvPr>
          <p:cNvGrpSpPr/>
          <p:nvPr/>
        </p:nvGrpSpPr>
        <p:grpSpPr>
          <a:xfrm>
            <a:off x="242634" y="2110447"/>
            <a:ext cx="5617194" cy="768460"/>
            <a:chOff x="242634" y="2110447"/>
            <a:chExt cx="5617194" cy="7684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1A37D42-43ED-434F-AB7A-F6BA98E5C082}"/>
                </a:ext>
              </a:extLst>
            </p:cNvPr>
            <p:cNvGrpSpPr/>
            <p:nvPr/>
          </p:nvGrpSpPr>
          <p:grpSpPr>
            <a:xfrm>
              <a:off x="242634" y="2110447"/>
              <a:ext cx="5617194" cy="500719"/>
              <a:chOff x="242634" y="2110447"/>
              <a:chExt cx="5617194" cy="5007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CECA168-0CC4-F241-B649-D93682C6FB24}"/>
                      </a:ext>
                    </a:extLst>
                  </p:cNvPr>
                  <p:cNvSpPr/>
                  <p:nvPr/>
                </p:nvSpPr>
                <p:spPr>
                  <a:xfrm>
                    <a:off x="2505902" y="211044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CECA168-0CC4-F241-B649-D93682C6FB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2110447"/>
                    <a:ext cx="3353926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7" t="-571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507109-B369-2444-96B9-68C07BF4C108}"/>
                  </a:ext>
                </a:extLst>
              </p:cNvPr>
              <p:cNvSpPr txBox="1"/>
              <p:nvPr/>
            </p:nvSpPr>
            <p:spPr>
              <a:xfrm>
                <a:off x="242634" y="2241834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B30A44-723B-1F46-AE61-B78B86B17446}"/>
                    </a:ext>
                  </a:extLst>
                </p:cNvPr>
                <p:cNvSpPr txBox="1"/>
                <p:nvPr/>
              </p:nvSpPr>
              <p:spPr>
                <a:xfrm>
                  <a:off x="3005587" y="2448020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B30A44-723B-1F46-AE61-B78B86B17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587" y="2448020"/>
                  <a:ext cx="2354555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3226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EEBA5A-A3E3-B345-8E81-DE83E4FD0448}"/>
              </a:ext>
            </a:extLst>
          </p:cNvPr>
          <p:cNvGrpSpPr/>
          <p:nvPr/>
        </p:nvGrpSpPr>
        <p:grpSpPr>
          <a:xfrm>
            <a:off x="242634" y="2880992"/>
            <a:ext cx="5617194" cy="756358"/>
            <a:chOff x="242634" y="2880992"/>
            <a:chExt cx="5617194" cy="7563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F8220B-1325-EE48-AFB7-0664C530E97F}"/>
                </a:ext>
              </a:extLst>
            </p:cNvPr>
            <p:cNvGrpSpPr/>
            <p:nvPr/>
          </p:nvGrpSpPr>
          <p:grpSpPr>
            <a:xfrm>
              <a:off x="242634" y="2880992"/>
              <a:ext cx="5617194" cy="480597"/>
              <a:chOff x="242634" y="2880992"/>
              <a:chExt cx="5617194" cy="4805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3C9FE4E-3637-944C-8392-B6774EAE1B73}"/>
                      </a:ext>
                    </a:extLst>
                  </p:cNvPr>
                  <p:cNvSpPr/>
                  <p:nvPr/>
                </p:nvSpPr>
                <p:spPr>
                  <a:xfrm>
                    <a:off x="2505902" y="2880992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3C9FE4E-3637-944C-8392-B6774EAE1B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2880992"/>
                    <a:ext cx="3353926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87" t="-8571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73B654-1E6A-8D4B-99EC-0ACD370A84A9}"/>
                  </a:ext>
                </a:extLst>
              </p:cNvPr>
              <p:cNvSpPr txBox="1"/>
              <p:nvPr/>
            </p:nvSpPr>
            <p:spPr>
              <a:xfrm>
                <a:off x="242634" y="299225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AF66C8-EAEF-A64A-8F31-0D2ADF7674C5}"/>
                    </a:ext>
                  </a:extLst>
                </p:cNvPr>
                <p:cNvSpPr txBox="1"/>
                <p:nvPr/>
              </p:nvSpPr>
              <p:spPr>
                <a:xfrm>
                  <a:off x="2505902" y="3206463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AF66C8-EAEF-A64A-8F31-0D2ADF767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902" y="3206463"/>
                  <a:ext cx="235455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2674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73E892-9F13-6A45-91DE-95B76525425A}"/>
              </a:ext>
            </a:extLst>
          </p:cNvPr>
          <p:cNvGrpSpPr/>
          <p:nvPr/>
        </p:nvGrpSpPr>
        <p:grpSpPr>
          <a:xfrm>
            <a:off x="253182" y="3651537"/>
            <a:ext cx="5606646" cy="753519"/>
            <a:chOff x="253182" y="3651537"/>
            <a:chExt cx="5606646" cy="75351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A4755C-BDBA-B04E-83E6-79B15D36D1C8}"/>
                </a:ext>
              </a:extLst>
            </p:cNvPr>
            <p:cNvGrpSpPr/>
            <p:nvPr/>
          </p:nvGrpSpPr>
          <p:grpSpPr>
            <a:xfrm>
              <a:off x="253182" y="3651537"/>
              <a:ext cx="5606646" cy="460475"/>
              <a:chOff x="253182" y="3651537"/>
              <a:chExt cx="5606646" cy="4604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00B5C2D-3AAA-CB4E-BC85-75558F2D5218}"/>
                      </a:ext>
                    </a:extLst>
                  </p:cNvPr>
                  <p:cNvSpPr/>
                  <p:nvPr/>
                </p:nvSpPr>
                <p:spPr>
                  <a:xfrm>
                    <a:off x="2505902" y="365153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00B5C2D-3AAA-CB4E-BC85-75558F2D52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3651537"/>
                    <a:ext cx="335392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87" t="-12121"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471A4-2813-9E42-A4E9-CF68F79B88B4}"/>
                  </a:ext>
                </a:extLst>
              </p:cNvPr>
              <p:cNvSpPr txBox="1"/>
              <p:nvPr/>
            </p:nvSpPr>
            <p:spPr>
              <a:xfrm>
                <a:off x="253182" y="374268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CD2E31-EFAC-0243-A9EE-152943DF7B70}"/>
                    </a:ext>
                  </a:extLst>
                </p:cNvPr>
                <p:cNvSpPr txBox="1"/>
                <p:nvPr/>
              </p:nvSpPr>
              <p:spPr>
                <a:xfrm>
                  <a:off x="2098744" y="3974169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CD2E31-EFAC-0243-A9EE-152943DF7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44" y="3974169"/>
                  <a:ext cx="235455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2674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DBFF3-B5B1-F547-809A-AB3D50642C62}"/>
              </a:ext>
            </a:extLst>
          </p:cNvPr>
          <p:cNvGrpSpPr/>
          <p:nvPr/>
        </p:nvGrpSpPr>
        <p:grpSpPr>
          <a:xfrm>
            <a:off x="253182" y="4422082"/>
            <a:ext cx="5606646" cy="762032"/>
            <a:chOff x="253182" y="4422082"/>
            <a:chExt cx="5606646" cy="7620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084A4D4-B0E7-C840-8E22-C0366CF8B824}"/>
                </a:ext>
              </a:extLst>
            </p:cNvPr>
            <p:cNvGrpSpPr/>
            <p:nvPr/>
          </p:nvGrpSpPr>
          <p:grpSpPr>
            <a:xfrm>
              <a:off x="253182" y="4422082"/>
              <a:ext cx="5606646" cy="440353"/>
              <a:chOff x="253182" y="4422082"/>
              <a:chExt cx="5606646" cy="440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B889543-E7EA-EF42-8B73-9AD9A84FE243}"/>
                      </a:ext>
                    </a:extLst>
                  </p:cNvPr>
                  <p:cNvSpPr/>
                  <p:nvPr/>
                </p:nvSpPr>
                <p:spPr>
                  <a:xfrm>
                    <a:off x="2505902" y="4422082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B889543-E7EA-EF42-8B73-9AD9A84FE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4422082"/>
                    <a:ext cx="3353926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7" t="-8824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4EBB01-0B26-0A43-8432-C58384F694EB}"/>
                  </a:ext>
                </a:extLst>
              </p:cNvPr>
              <p:cNvSpPr txBox="1"/>
              <p:nvPr/>
            </p:nvSpPr>
            <p:spPr>
              <a:xfrm>
                <a:off x="253182" y="449310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59D8FED-30E0-254C-BF89-DB979C83A036}"/>
                    </a:ext>
                  </a:extLst>
                </p:cNvPr>
                <p:cNvSpPr txBox="1"/>
                <p:nvPr/>
              </p:nvSpPr>
              <p:spPr>
                <a:xfrm>
                  <a:off x="1668731" y="4753227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59D8FED-30E0-254C-BF89-DB979C83A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731" y="4753227"/>
                  <a:ext cx="2354555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2674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C3893B-2A15-EC41-A3EA-A03AD01824BC}"/>
              </a:ext>
            </a:extLst>
          </p:cNvPr>
          <p:cNvGrpSpPr/>
          <p:nvPr/>
        </p:nvGrpSpPr>
        <p:grpSpPr>
          <a:xfrm>
            <a:off x="253182" y="5192627"/>
            <a:ext cx="5606646" cy="770545"/>
            <a:chOff x="253182" y="5192627"/>
            <a:chExt cx="5606646" cy="77054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6AB180D-3BAC-2F4B-A8A9-6F00E35E9C9A}"/>
                </a:ext>
              </a:extLst>
            </p:cNvPr>
            <p:cNvGrpSpPr/>
            <p:nvPr/>
          </p:nvGrpSpPr>
          <p:grpSpPr>
            <a:xfrm>
              <a:off x="253182" y="5192627"/>
              <a:ext cx="5606646" cy="430887"/>
              <a:chOff x="253182" y="5192627"/>
              <a:chExt cx="5606646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753C09E7-16EE-5E44-A64E-3299BF046E26}"/>
                      </a:ext>
                    </a:extLst>
                  </p:cNvPr>
                  <p:cNvSpPr/>
                  <p:nvPr/>
                </p:nvSpPr>
                <p:spPr>
                  <a:xfrm>
                    <a:off x="2505902" y="5192627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753C09E7-16EE-5E44-A64E-3299BF046E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5192627"/>
                    <a:ext cx="3353926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87" t="-8571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C84A717-4CEE-B642-9DF0-DEB8C2C13379}"/>
                  </a:ext>
                </a:extLst>
              </p:cNvPr>
              <p:cNvSpPr txBox="1"/>
              <p:nvPr/>
            </p:nvSpPr>
            <p:spPr>
              <a:xfrm>
                <a:off x="253182" y="524352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8CAB7EB-81C8-384A-961D-3A703E5C76EE}"/>
                    </a:ext>
                  </a:extLst>
                </p:cNvPr>
                <p:cNvSpPr txBox="1"/>
                <p:nvPr/>
              </p:nvSpPr>
              <p:spPr>
                <a:xfrm>
                  <a:off x="1243650" y="5532285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8CAB7EB-81C8-384A-961D-3A703E5C7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650" y="5532285"/>
                  <a:ext cx="2354555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3226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5BFFF1C-A5CD-E148-82F2-C07185902DB9}"/>
              </a:ext>
            </a:extLst>
          </p:cNvPr>
          <p:cNvGrpSpPr/>
          <p:nvPr/>
        </p:nvGrpSpPr>
        <p:grpSpPr>
          <a:xfrm>
            <a:off x="253182" y="5963174"/>
            <a:ext cx="5606646" cy="721841"/>
            <a:chOff x="253182" y="5963174"/>
            <a:chExt cx="5606646" cy="72184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11F0000-0706-FB4B-B8B1-ABB2C1A73543}"/>
                </a:ext>
              </a:extLst>
            </p:cNvPr>
            <p:cNvGrpSpPr/>
            <p:nvPr/>
          </p:nvGrpSpPr>
          <p:grpSpPr>
            <a:xfrm>
              <a:off x="253182" y="5963174"/>
              <a:ext cx="5606646" cy="430887"/>
              <a:chOff x="253182" y="5963174"/>
              <a:chExt cx="5606646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EF68B75-735E-D14F-907E-687235B4A33B}"/>
                      </a:ext>
                    </a:extLst>
                  </p:cNvPr>
                  <p:cNvSpPr/>
                  <p:nvPr/>
                </p:nvSpPr>
                <p:spPr>
                  <a:xfrm>
                    <a:off x="2505902" y="5963174"/>
                    <a:ext cx="3353926" cy="4308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rgbClr val="FF0000"/>
                        </a:solidFill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FF0000"/>
                        </a:solidFill>
                      </a:rPr>
                      <a:t>]</a:t>
                    </a: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EF68B75-735E-D14F-907E-687235B4A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902" y="5963174"/>
                    <a:ext cx="335392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87" t="-8824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1C5D56-6CC6-7348-BE05-1DF4CAEDE8CB}"/>
                  </a:ext>
                </a:extLst>
              </p:cNvPr>
              <p:cNvSpPr txBox="1"/>
              <p:nvPr/>
            </p:nvSpPr>
            <p:spPr>
              <a:xfrm>
                <a:off x="253182" y="5993951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FB65E52-90CF-CC48-BFDE-F2243429BEEF}"/>
                    </a:ext>
                  </a:extLst>
                </p:cNvPr>
                <p:cNvSpPr txBox="1"/>
                <p:nvPr/>
              </p:nvSpPr>
              <p:spPr>
                <a:xfrm>
                  <a:off x="870153" y="6254128"/>
                  <a:ext cx="235455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]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FB65E52-90CF-CC48-BFDE-F2243429B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53" y="6254128"/>
                  <a:ext cx="2354555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3226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3710B1C-A152-CE4B-A8C4-5288E92348D3}"/>
              </a:ext>
            </a:extLst>
          </p:cNvPr>
          <p:cNvSpPr/>
          <p:nvPr/>
        </p:nvSpPr>
        <p:spPr>
          <a:xfrm>
            <a:off x="242634" y="1339902"/>
            <a:ext cx="5421187" cy="15390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4CAC04-52EC-C847-8F2B-2EDFCC295343}"/>
              </a:ext>
            </a:extLst>
          </p:cNvPr>
          <p:cNvSpPr/>
          <p:nvPr/>
        </p:nvSpPr>
        <p:spPr>
          <a:xfrm>
            <a:off x="135414" y="5266426"/>
            <a:ext cx="5421187" cy="15390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ame 80">
            <a:extLst>
              <a:ext uri="{FF2B5EF4-FFF2-40B4-BE49-F238E27FC236}">
                <a16:creationId xmlns:a16="http://schemas.microsoft.com/office/drawing/2014/main" id="{EC4BBBFD-E3AC-CF46-A586-FF468B8E85E2}"/>
              </a:ext>
            </a:extLst>
          </p:cNvPr>
          <p:cNvSpPr/>
          <p:nvPr/>
        </p:nvSpPr>
        <p:spPr>
          <a:xfrm>
            <a:off x="6414520" y="2878907"/>
            <a:ext cx="5617823" cy="969762"/>
          </a:xfrm>
          <a:prstGeom prst="frame">
            <a:avLst>
              <a:gd name="adj1" fmla="val 2649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72E-44C4-0E40-8947-1550CB4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72329"/>
            <a:ext cx="10515600" cy="807396"/>
          </a:xfrm>
        </p:spPr>
        <p:txBody>
          <a:bodyPr/>
          <a:lstStyle/>
          <a:p>
            <a:r>
              <a:rPr lang="en-US" dirty="0"/>
              <a:t>Solution 2: Zero-padding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7DBE57-5800-F547-9D3F-2E101A384F20}"/>
                  </a:ext>
                </a:extLst>
              </p:cNvPr>
              <p:cNvSpPr/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7DBE57-5800-F547-9D3F-2E101A384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1339902"/>
                <a:ext cx="3353926" cy="430887"/>
              </a:xfrm>
              <a:prstGeom prst="rect">
                <a:avLst/>
              </a:prstGeom>
              <a:blipFill>
                <a:blip r:embed="rId2"/>
                <a:stretch>
                  <a:fillRect l="-1132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FB6BF6-DE55-994E-ABEE-92A511AEEF75}"/>
                  </a:ext>
                </a:extLst>
              </p:cNvPr>
              <p:cNvSpPr/>
              <p:nvPr/>
            </p:nvSpPr>
            <p:spPr>
              <a:xfrm>
                <a:off x="2505902" y="2110447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FB6BF6-DE55-994E-ABEE-92A511AEE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2110447"/>
                <a:ext cx="3353926" cy="430887"/>
              </a:xfrm>
              <a:prstGeom prst="rect">
                <a:avLst/>
              </a:prstGeom>
              <a:blipFill>
                <a:blip r:embed="rId3"/>
                <a:stretch>
                  <a:fillRect l="-1132" t="-57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3A3ADB-5179-4440-A76E-D58940F93FF1}"/>
                  </a:ext>
                </a:extLst>
              </p:cNvPr>
              <p:cNvSpPr/>
              <p:nvPr/>
            </p:nvSpPr>
            <p:spPr>
              <a:xfrm>
                <a:off x="2505902" y="2880992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3A3ADB-5179-4440-A76E-D58940F93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2880992"/>
                <a:ext cx="3353926" cy="430887"/>
              </a:xfrm>
              <a:prstGeom prst="rect">
                <a:avLst/>
              </a:prstGeom>
              <a:blipFill>
                <a:blip r:embed="rId4"/>
                <a:stretch>
                  <a:fillRect l="-113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FE606E-59E0-8343-A729-2F3CB08FECD6}"/>
                  </a:ext>
                </a:extLst>
              </p:cNvPr>
              <p:cNvSpPr/>
              <p:nvPr/>
            </p:nvSpPr>
            <p:spPr>
              <a:xfrm>
                <a:off x="2505902" y="3651537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FE606E-59E0-8343-A729-2F3CB08FE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3651537"/>
                <a:ext cx="3353926" cy="430887"/>
              </a:xfrm>
              <a:prstGeom prst="rect">
                <a:avLst/>
              </a:prstGeom>
              <a:blipFill>
                <a:blip r:embed="rId2"/>
                <a:stretch>
                  <a:fillRect l="-113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3E2BAE-5EA8-454A-8CC2-7D54C170269D}"/>
                  </a:ext>
                </a:extLst>
              </p:cNvPr>
              <p:cNvSpPr/>
              <p:nvPr/>
            </p:nvSpPr>
            <p:spPr>
              <a:xfrm>
                <a:off x="2505902" y="4422082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3E2BAE-5EA8-454A-8CC2-7D54C170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4422082"/>
                <a:ext cx="3353926" cy="430887"/>
              </a:xfrm>
              <a:prstGeom prst="rect">
                <a:avLst/>
              </a:prstGeom>
              <a:blipFill>
                <a:blip r:embed="rId3"/>
                <a:stretch>
                  <a:fillRect l="-1132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A3D531-A23B-544C-A927-81593E9E7672}"/>
                  </a:ext>
                </a:extLst>
              </p:cNvPr>
              <p:cNvSpPr/>
              <p:nvPr/>
            </p:nvSpPr>
            <p:spPr>
              <a:xfrm>
                <a:off x="2505902" y="5192627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A3D531-A23B-544C-A927-81593E9E7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5192627"/>
                <a:ext cx="3353926" cy="430887"/>
              </a:xfrm>
              <a:prstGeom prst="rect">
                <a:avLst/>
              </a:prstGeom>
              <a:blipFill>
                <a:blip r:embed="rId4"/>
                <a:stretch>
                  <a:fillRect l="-113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22C0BDB-21FD-A047-BB17-2C1CCCB9C3B4}"/>
                  </a:ext>
                </a:extLst>
              </p:cNvPr>
              <p:cNvSpPr/>
              <p:nvPr/>
            </p:nvSpPr>
            <p:spPr>
              <a:xfrm>
                <a:off x="2505902" y="5963174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22C0BDB-21FD-A047-BB17-2C1CCCB9C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2" y="5963174"/>
                <a:ext cx="3353926" cy="430887"/>
              </a:xfrm>
              <a:prstGeom prst="rect">
                <a:avLst/>
              </a:prstGeom>
              <a:blipFill>
                <a:blip r:embed="rId2"/>
                <a:stretch>
                  <a:fillRect l="-1132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94BED4D-765C-9041-B70F-D6B647074B3C}"/>
              </a:ext>
            </a:extLst>
          </p:cNvPr>
          <p:cNvGrpSpPr/>
          <p:nvPr/>
        </p:nvGrpSpPr>
        <p:grpSpPr>
          <a:xfrm>
            <a:off x="242634" y="1491411"/>
            <a:ext cx="5948931" cy="607495"/>
            <a:chOff x="242634" y="1491411"/>
            <a:chExt cx="5948931" cy="607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4B6CFD-BDC2-D94A-8F80-1F7B3EA3F850}"/>
                    </a:ext>
                  </a:extLst>
                </p:cNvPr>
                <p:cNvSpPr txBox="1"/>
                <p:nvPr/>
              </p:nvSpPr>
              <p:spPr>
                <a:xfrm>
                  <a:off x="2608661" y="1668019"/>
                  <a:ext cx="358290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0,  0,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0]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4B6CFD-BDC2-D94A-8F80-1F7B3EA3F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661" y="1668019"/>
                  <a:ext cx="3582904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1" t="-5714" r="-105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B18A63-64D1-124B-8AFA-9D53805A3DCE}"/>
                </a:ext>
              </a:extLst>
            </p:cNvPr>
            <p:cNvSpPr txBox="1"/>
            <p:nvPr/>
          </p:nvSpPr>
          <p:spPr>
            <a:xfrm>
              <a:off x="242634" y="149141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379A5-A653-4F4E-AEA4-953ABB0075CE}"/>
              </a:ext>
            </a:extLst>
          </p:cNvPr>
          <p:cNvGrpSpPr/>
          <p:nvPr/>
        </p:nvGrpSpPr>
        <p:grpSpPr>
          <a:xfrm>
            <a:off x="242634" y="2241834"/>
            <a:ext cx="5529335" cy="587868"/>
            <a:chOff x="242634" y="2241834"/>
            <a:chExt cx="5529335" cy="587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04896E-3C46-2B4F-B3DC-BD2BBE83B3B7}"/>
                    </a:ext>
                  </a:extLst>
                </p:cNvPr>
                <p:cNvSpPr txBox="1"/>
                <p:nvPr/>
              </p:nvSpPr>
              <p:spPr>
                <a:xfrm>
                  <a:off x="2254788" y="2398815"/>
                  <a:ext cx="351718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0]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04896E-3C46-2B4F-B3DC-BD2BBE83B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788" y="2398815"/>
                  <a:ext cx="3517181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2166" t="-8571" r="-1083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4ADA93-777E-A341-B5F7-FF164B91B051}"/>
                </a:ext>
              </a:extLst>
            </p:cNvPr>
            <p:cNvSpPr txBox="1"/>
            <p:nvPr/>
          </p:nvSpPr>
          <p:spPr>
            <a:xfrm>
              <a:off x="242634" y="224183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DE06E8-BA2C-CD40-ACB9-F3C2BD8A1F5C}"/>
              </a:ext>
            </a:extLst>
          </p:cNvPr>
          <p:cNvGrpSpPr/>
          <p:nvPr/>
        </p:nvGrpSpPr>
        <p:grpSpPr>
          <a:xfrm>
            <a:off x="242634" y="2992257"/>
            <a:ext cx="5176782" cy="619757"/>
            <a:chOff x="242634" y="2992257"/>
            <a:chExt cx="5176782" cy="6197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00870C-89D1-E341-A454-4D93C07A6CC2}"/>
                    </a:ext>
                  </a:extLst>
                </p:cNvPr>
                <p:cNvSpPr txBox="1"/>
                <p:nvPr/>
              </p:nvSpPr>
              <p:spPr>
                <a:xfrm>
                  <a:off x="1900632" y="3181127"/>
                  <a:ext cx="35187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0]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00870C-89D1-E341-A454-4D93C07A6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632" y="3181127"/>
                  <a:ext cx="3518784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2158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DEEF96-0C48-6046-9557-5068107712C1}"/>
                </a:ext>
              </a:extLst>
            </p:cNvPr>
            <p:cNvSpPr txBox="1"/>
            <p:nvPr/>
          </p:nvSpPr>
          <p:spPr>
            <a:xfrm>
              <a:off x="242634" y="2992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C31F58-1F79-E84E-98BA-B36CF27E39CF}"/>
              </a:ext>
            </a:extLst>
          </p:cNvPr>
          <p:cNvGrpSpPr/>
          <p:nvPr/>
        </p:nvGrpSpPr>
        <p:grpSpPr>
          <a:xfrm>
            <a:off x="253182" y="3742680"/>
            <a:ext cx="4845559" cy="651646"/>
            <a:chOff x="253182" y="3742680"/>
            <a:chExt cx="4845559" cy="651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305726-F135-B448-8C8F-640036464C1B}"/>
                    </a:ext>
                  </a:extLst>
                </p:cNvPr>
                <p:cNvSpPr txBox="1"/>
                <p:nvPr/>
              </p:nvSpPr>
              <p:spPr>
                <a:xfrm>
                  <a:off x="1579957" y="3963439"/>
                  <a:ext cx="35187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0]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305726-F135-B448-8C8F-64003646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957" y="3963439"/>
                  <a:ext cx="3518784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799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5C812-8EB9-A44E-8586-D15BD76C5D46}"/>
                </a:ext>
              </a:extLst>
            </p:cNvPr>
            <p:cNvSpPr txBox="1"/>
            <p:nvPr/>
          </p:nvSpPr>
          <p:spPr>
            <a:xfrm>
              <a:off x="253182" y="374268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949C29-ABF9-AA45-87DA-3340C528CFB4}"/>
              </a:ext>
            </a:extLst>
          </p:cNvPr>
          <p:cNvGrpSpPr/>
          <p:nvPr/>
        </p:nvGrpSpPr>
        <p:grpSpPr>
          <a:xfrm>
            <a:off x="253182" y="4493103"/>
            <a:ext cx="4450361" cy="683535"/>
            <a:chOff x="253182" y="4493103"/>
            <a:chExt cx="4450361" cy="68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72DBA-B1C8-404E-A41C-B49D5522C888}"/>
                    </a:ext>
                  </a:extLst>
                </p:cNvPr>
                <p:cNvSpPr txBox="1"/>
                <p:nvPr/>
              </p:nvSpPr>
              <p:spPr>
                <a:xfrm>
                  <a:off x="1184759" y="4745751"/>
                  <a:ext cx="35187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0]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72DBA-B1C8-404E-A41C-B49D5522C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759" y="4745751"/>
                  <a:ext cx="3518784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799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62A9E2-1735-284B-A64A-4605EFA24A51}"/>
                </a:ext>
              </a:extLst>
            </p:cNvPr>
            <p:cNvSpPr txBox="1"/>
            <p:nvPr/>
          </p:nvSpPr>
          <p:spPr>
            <a:xfrm>
              <a:off x="253182" y="449310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97036D-596E-A04E-9430-60C1DE909E34}"/>
              </a:ext>
            </a:extLst>
          </p:cNvPr>
          <p:cNvGrpSpPr/>
          <p:nvPr/>
        </p:nvGrpSpPr>
        <p:grpSpPr>
          <a:xfrm>
            <a:off x="253182" y="5243526"/>
            <a:ext cx="4012112" cy="715424"/>
            <a:chOff x="253182" y="5243526"/>
            <a:chExt cx="4012112" cy="715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8F9BCF-76AD-7944-8FFD-222BFD59058D}"/>
                    </a:ext>
                  </a:extLst>
                </p:cNvPr>
                <p:cNvSpPr txBox="1"/>
                <p:nvPr/>
              </p:nvSpPr>
              <p:spPr>
                <a:xfrm>
                  <a:off x="746510" y="5528063"/>
                  <a:ext cx="351878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 0]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8F9BCF-76AD-7944-8FFD-222BFD590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10" y="5528063"/>
                  <a:ext cx="3518784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2158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1A6FC0-894C-914B-B18C-4619D7B0FF94}"/>
                </a:ext>
              </a:extLst>
            </p:cNvPr>
            <p:cNvSpPr txBox="1"/>
            <p:nvPr/>
          </p:nvSpPr>
          <p:spPr>
            <a:xfrm>
              <a:off x="253182" y="524352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382443-FB81-4247-A185-327E7C3B5757}"/>
              </a:ext>
            </a:extLst>
          </p:cNvPr>
          <p:cNvGrpSpPr/>
          <p:nvPr/>
        </p:nvGrpSpPr>
        <p:grpSpPr>
          <a:xfrm>
            <a:off x="253182" y="5993951"/>
            <a:ext cx="3696878" cy="730573"/>
            <a:chOff x="253182" y="5993951"/>
            <a:chExt cx="3696878" cy="730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7D19CC3-4F85-C04B-8C14-442DD0173296}"/>
                    </a:ext>
                  </a:extLst>
                </p:cNvPr>
                <p:cNvSpPr txBox="1"/>
                <p:nvPr/>
              </p:nvSpPr>
              <p:spPr>
                <a:xfrm>
                  <a:off x="432879" y="6293637"/>
                  <a:ext cx="351718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[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>
                      <a:solidFill>
                        <a:srgbClr val="0070C0"/>
                      </a:solidFill>
                    </a:rPr>
                    <a:t>0,  0]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7D19CC3-4F85-C04B-8C14-442DD0173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79" y="6293637"/>
                  <a:ext cx="3517181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2158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C10A5-B71D-8B4A-B4B3-78AFA119C8A3}"/>
                </a:ext>
              </a:extLst>
            </p:cNvPr>
            <p:cNvSpPr txBox="1"/>
            <p:nvPr/>
          </p:nvSpPr>
          <p:spPr>
            <a:xfrm>
              <a:off x="253182" y="599395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AB3C4BF-9DD4-904C-86CB-39961AC332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1024" y="4969571"/>
            <a:ext cx="3683000" cy="1816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670C8B-0872-344E-AB12-FCF77592B1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7098" y="3810039"/>
            <a:ext cx="46990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8A927A-C1F2-8241-B345-797AEB52A84B}"/>
                  </a:ext>
                </a:extLst>
              </p:cNvPr>
              <p:cNvSpPr/>
              <p:nvPr/>
            </p:nvSpPr>
            <p:spPr>
              <a:xfrm>
                <a:off x="6420224" y="1722486"/>
                <a:ext cx="5529142" cy="2036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8A927A-C1F2-8241-B345-797AEB52A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24" y="1722486"/>
                <a:ext cx="5529142" cy="2036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9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F82D-51EA-BD48-94CE-C24B06E4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3" y="-232068"/>
            <a:ext cx="11147213" cy="1325563"/>
          </a:xfrm>
        </p:spPr>
        <p:txBody>
          <a:bodyPr/>
          <a:lstStyle/>
          <a:p>
            <a:r>
              <a:rPr lang="en-US" dirty="0"/>
              <a:t>Solution 3: assume your input signal is </a:t>
            </a:r>
            <a:r>
              <a:rPr lang="en-US" b="1" dirty="0"/>
              <a:t>periodic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A74E5-3E21-714B-9E33-F1DA29ED3D85}"/>
                  </a:ext>
                </a:extLst>
              </p:cNvPr>
              <p:cNvSpPr txBox="1"/>
              <p:nvPr/>
            </p:nvSpPr>
            <p:spPr>
              <a:xfrm>
                <a:off x="392613" y="2183185"/>
                <a:ext cx="874790" cy="3981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A74E5-3E21-714B-9E33-F1DA29ED3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3" y="2183185"/>
                <a:ext cx="874790" cy="3981411"/>
              </a:xfrm>
              <a:prstGeom prst="rect">
                <a:avLst/>
              </a:prstGeom>
              <a:blipFill>
                <a:blip r:embed="rId3"/>
                <a:stretch>
                  <a:fillRect l="-2857" b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792CA9-1EC9-0B45-92DD-8B59816B7669}"/>
                  </a:ext>
                </a:extLst>
              </p:cNvPr>
              <p:cNvSpPr/>
              <p:nvPr/>
            </p:nvSpPr>
            <p:spPr>
              <a:xfrm>
                <a:off x="7077902" y="772126"/>
                <a:ext cx="335392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792CA9-1EC9-0B45-92DD-8B59816B7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902" y="772126"/>
                <a:ext cx="3353926" cy="430887"/>
              </a:xfrm>
              <a:prstGeom prst="rect">
                <a:avLst/>
              </a:prstGeom>
              <a:blipFill>
                <a:blip r:embed="rId4"/>
                <a:stretch>
                  <a:fillRect l="-113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57803D-77B5-B545-9FA4-40ADE6BB953F}"/>
              </a:ext>
            </a:extLst>
          </p:cNvPr>
          <p:cNvGrpSpPr/>
          <p:nvPr/>
        </p:nvGrpSpPr>
        <p:grpSpPr>
          <a:xfrm>
            <a:off x="3401310" y="802903"/>
            <a:ext cx="10627597" cy="680029"/>
            <a:chOff x="3401310" y="802903"/>
            <a:chExt cx="10627597" cy="680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C08BA9-6C10-4745-BF08-B0F49FF28619}"/>
                </a:ext>
              </a:extLst>
            </p:cNvPr>
            <p:cNvSpPr txBox="1"/>
            <p:nvPr/>
          </p:nvSpPr>
          <p:spPr>
            <a:xfrm>
              <a:off x="3401310" y="80290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C5181A-5547-7447-93B1-6A5A06ED3E4F}"/>
                    </a:ext>
                  </a:extLst>
                </p:cNvPr>
                <p:cNvSpPr txBox="1"/>
                <p:nvPr/>
              </p:nvSpPr>
              <p:spPr>
                <a:xfrm>
                  <a:off x="7861449" y="1052045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C5181A-5547-7447-93B1-6A5A06ED3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449" y="1052045"/>
                  <a:ext cx="6167458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C50AB0-3D86-9C40-BDE9-D74B6D4F4FE4}"/>
              </a:ext>
            </a:extLst>
          </p:cNvPr>
          <p:cNvGrpSpPr/>
          <p:nvPr/>
        </p:nvGrpSpPr>
        <p:grpSpPr>
          <a:xfrm>
            <a:off x="3401310" y="1402247"/>
            <a:ext cx="10216410" cy="747507"/>
            <a:chOff x="3401310" y="1402247"/>
            <a:chExt cx="10216410" cy="747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394D364-F24A-2B4B-812F-41E79307012F}"/>
                    </a:ext>
                  </a:extLst>
                </p:cNvPr>
                <p:cNvSpPr/>
                <p:nvPr/>
              </p:nvSpPr>
              <p:spPr>
                <a:xfrm>
                  <a:off x="7077902" y="1402247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394D364-F24A-2B4B-812F-41E793070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902" y="1402247"/>
                  <a:ext cx="3353926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132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280A2B-1B4B-F849-B637-5F62314D4A78}"/>
                </a:ext>
              </a:extLst>
            </p:cNvPr>
            <p:cNvSpPr txBox="1"/>
            <p:nvPr/>
          </p:nvSpPr>
          <p:spPr>
            <a:xfrm>
              <a:off x="3401310" y="14330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93A43-7429-AC4A-9007-345A521AFBDE}"/>
                    </a:ext>
                  </a:extLst>
                </p:cNvPr>
                <p:cNvSpPr txBox="1"/>
                <p:nvPr/>
              </p:nvSpPr>
              <p:spPr>
                <a:xfrm>
                  <a:off x="7450262" y="1718867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93A43-7429-AC4A-9007-345A521A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262" y="1718867"/>
                  <a:ext cx="6167458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9BEB71-B7AA-3A43-996D-890CF71403CF}"/>
              </a:ext>
            </a:extLst>
          </p:cNvPr>
          <p:cNvGrpSpPr/>
          <p:nvPr/>
        </p:nvGrpSpPr>
        <p:grpSpPr>
          <a:xfrm>
            <a:off x="3401310" y="2730634"/>
            <a:ext cx="8295290" cy="748256"/>
            <a:chOff x="3401310" y="2730634"/>
            <a:chExt cx="8295290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2AC83F-843E-2540-B5B5-762B9C5EDA50}"/>
                    </a:ext>
                  </a:extLst>
                </p:cNvPr>
                <p:cNvSpPr/>
                <p:nvPr/>
              </p:nvSpPr>
              <p:spPr>
                <a:xfrm>
                  <a:off x="7077902" y="2730634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2AC83F-843E-2540-B5B5-762B9C5ED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902" y="2730634"/>
                  <a:ext cx="335392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132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7C623-FCF0-144D-9F51-ADE7FFC723A5}"/>
                </a:ext>
              </a:extLst>
            </p:cNvPr>
            <p:cNvSpPr txBox="1"/>
            <p:nvPr/>
          </p:nvSpPr>
          <p:spPr>
            <a:xfrm>
              <a:off x="3401310" y="278785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9330E-C69B-A84C-A553-CC31631F15CF}"/>
                    </a:ext>
                  </a:extLst>
                </p:cNvPr>
                <p:cNvSpPr txBox="1"/>
                <p:nvPr/>
              </p:nvSpPr>
              <p:spPr>
                <a:xfrm>
                  <a:off x="5529142" y="3048003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9330E-C69B-A84C-A553-CC31631F1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142" y="3048003"/>
                  <a:ext cx="6167458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A4CB6-C0E9-B649-A398-F9586DE426ED}"/>
                  </a:ext>
                </a:extLst>
              </p:cNvPr>
              <p:cNvSpPr txBox="1"/>
              <p:nvPr/>
            </p:nvSpPr>
            <p:spPr>
              <a:xfrm>
                <a:off x="3382075" y="1771884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A4CB6-C0E9-B649-A398-F9586DE4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075" y="1771884"/>
                <a:ext cx="37862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D76D2C0-026D-8F4A-B9F6-9ABFCEB7C6D6}"/>
              </a:ext>
            </a:extLst>
          </p:cNvPr>
          <p:cNvGrpSpPr/>
          <p:nvPr/>
        </p:nvGrpSpPr>
        <p:grpSpPr>
          <a:xfrm>
            <a:off x="3401310" y="3389240"/>
            <a:ext cx="7885854" cy="748256"/>
            <a:chOff x="3401310" y="3389240"/>
            <a:chExt cx="7885854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8D9CD18-C08F-DA4D-BDB0-1CDDA3E504B1}"/>
                    </a:ext>
                  </a:extLst>
                </p:cNvPr>
                <p:cNvSpPr/>
                <p:nvPr/>
              </p:nvSpPr>
              <p:spPr>
                <a:xfrm>
                  <a:off x="7077902" y="3389240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8D9CD18-C08F-DA4D-BDB0-1CDDA3E50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902" y="3389240"/>
                  <a:ext cx="3353926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132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E6C62B-AD0E-8A4E-8AC8-F0767885CE53}"/>
                </a:ext>
              </a:extLst>
            </p:cNvPr>
            <p:cNvSpPr txBox="1"/>
            <p:nvPr/>
          </p:nvSpPr>
          <p:spPr>
            <a:xfrm>
              <a:off x="3401310" y="344645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A970B-C958-A249-8B71-F528F2F90BAE}"/>
                    </a:ext>
                  </a:extLst>
                </p:cNvPr>
                <p:cNvSpPr txBox="1"/>
                <p:nvPr/>
              </p:nvSpPr>
              <p:spPr>
                <a:xfrm>
                  <a:off x="5119706" y="3706609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A970B-C958-A249-8B71-F528F2F90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706" y="3706609"/>
                  <a:ext cx="6167458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D704898-8D36-EA4C-946C-06150339C33F}"/>
              </a:ext>
            </a:extLst>
          </p:cNvPr>
          <p:cNvGrpSpPr/>
          <p:nvPr/>
        </p:nvGrpSpPr>
        <p:grpSpPr>
          <a:xfrm>
            <a:off x="3401310" y="4032265"/>
            <a:ext cx="7517365" cy="748256"/>
            <a:chOff x="3401310" y="4032265"/>
            <a:chExt cx="7517365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24C23E-EFE5-B441-A91A-70D7CB519223}"/>
                    </a:ext>
                  </a:extLst>
                </p:cNvPr>
                <p:cNvSpPr/>
                <p:nvPr/>
              </p:nvSpPr>
              <p:spPr>
                <a:xfrm>
                  <a:off x="7077902" y="4032265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24C23E-EFE5-B441-A91A-70D7CB519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902" y="4032265"/>
                  <a:ext cx="3353926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32" t="-88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54A49-CF5D-A042-B828-F1D9D1BFE4D5}"/>
                </a:ext>
              </a:extLst>
            </p:cNvPr>
            <p:cNvSpPr txBox="1"/>
            <p:nvPr/>
          </p:nvSpPr>
          <p:spPr>
            <a:xfrm>
              <a:off x="3401310" y="408948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4AAC19-3547-B14B-B840-6EA5F934DD55}"/>
                    </a:ext>
                  </a:extLst>
                </p:cNvPr>
                <p:cNvSpPr txBox="1"/>
                <p:nvPr/>
              </p:nvSpPr>
              <p:spPr>
                <a:xfrm>
                  <a:off x="4751217" y="4349634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4AAC19-3547-B14B-B840-6EA5F934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17" y="4349634"/>
                  <a:ext cx="6167458" cy="43088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501150-A651-F143-A509-337FE45A67C1}"/>
              </a:ext>
            </a:extLst>
          </p:cNvPr>
          <p:cNvGrpSpPr/>
          <p:nvPr/>
        </p:nvGrpSpPr>
        <p:grpSpPr>
          <a:xfrm>
            <a:off x="3284292" y="4735925"/>
            <a:ext cx="7269917" cy="748256"/>
            <a:chOff x="3284292" y="4735925"/>
            <a:chExt cx="7269917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0779C2-DB48-CB44-BFAA-F9ED05774EDF}"/>
                    </a:ext>
                  </a:extLst>
                </p:cNvPr>
                <p:cNvSpPr/>
                <p:nvPr/>
              </p:nvSpPr>
              <p:spPr>
                <a:xfrm>
                  <a:off x="7095581" y="4735925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0779C2-DB48-CB44-BFAA-F9ED05774E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581" y="4735925"/>
                  <a:ext cx="3353926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132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DC6FA9-FB82-D046-8110-D465C388D3B4}"/>
                </a:ext>
              </a:extLst>
            </p:cNvPr>
            <p:cNvSpPr txBox="1"/>
            <p:nvPr/>
          </p:nvSpPr>
          <p:spPr>
            <a:xfrm>
              <a:off x="3284292" y="47931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0FB26D-8952-B844-9D9D-692506A973E3}"/>
                    </a:ext>
                  </a:extLst>
                </p:cNvPr>
                <p:cNvSpPr txBox="1"/>
                <p:nvPr/>
              </p:nvSpPr>
              <p:spPr>
                <a:xfrm>
                  <a:off x="4386751" y="5053294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0FB26D-8952-B844-9D9D-692506A9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51" y="5053294"/>
                  <a:ext cx="6167458" cy="430887"/>
                </a:xfrm>
                <a:prstGeom prst="rect">
                  <a:avLst/>
                </a:prstGeom>
                <a:blipFill>
                  <a:blip r:embed="rId1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CABFDF-E5C9-A442-A877-AA1201BD32F6}"/>
              </a:ext>
            </a:extLst>
          </p:cNvPr>
          <p:cNvGrpSpPr/>
          <p:nvPr/>
        </p:nvGrpSpPr>
        <p:grpSpPr>
          <a:xfrm>
            <a:off x="3284292" y="5443881"/>
            <a:ext cx="7151906" cy="748256"/>
            <a:chOff x="3284292" y="5443881"/>
            <a:chExt cx="7151906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B8D8F6F-EAA0-6748-8D33-DE69159AF9EB}"/>
                    </a:ext>
                  </a:extLst>
                </p:cNvPr>
                <p:cNvSpPr/>
                <p:nvPr/>
              </p:nvSpPr>
              <p:spPr>
                <a:xfrm>
                  <a:off x="7082272" y="5443881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B8D8F6F-EAA0-6748-8D33-DE69159AF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2" y="5443881"/>
                  <a:ext cx="3353926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09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AADBC4-E660-794E-816A-9293BAA477BB}"/>
                </a:ext>
              </a:extLst>
            </p:cNvPr>
            <p:cNvSpPr txBox="1"/>
            <p:nvPr/>
          </p:nvSpPr>
          <p:spPr>
            <a:xfrm>
              <a:off x="3284292" y="550109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AB09985-101C-B945-866B-DBE3D1E3C55B}"/>
                    </a:ext>
                  </a:extLst>
                </p:cNvPr>
                <p:cNvSpPr txBox="1"/>
                <p:nvPr/>
              </p:nvSpPr>
              <p:spPr>
                <a:xfrm>
                  <a:off x="3991307" y="5761250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AB09985-101C-B945-866B-DBE3D1E3C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307" y="5761250"/>
                  <a:ext cx="6167458" cy="430887"/>
                </a:xfrm>
                <a:prstGeom prst="rect">
                  <a:avLst/>
                </a:prstGeom>
                <a:blipFill>
                  <a:blip r:embed="rId1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F4F765-E627-AA46-9899-B3E7179670B9}"/>
                  </a:ext>
                </a:extLst>
              </p:cNvPr>
              <p:cNvSpPr txBox="1"/>
              <p:nvPr/>
            </p:nvSpPr>
            <p:spPr>
              <a:xfrm>
                <a:off x="3382075" y="6451739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F4F765-E627-AA46-9899-B3E71796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075" y="6451739"/>
                <a:ext cx="37862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96FD502-3BF1-7F43-B8CA-B6EE678CE1AF}"/>
              </a:ext>
            </a:extLst>
          </p:cNvPr>
          <p:cNvGrpSpPr/>
          <p:nvPr/>
        </p:nvGrpSpPr>
        <p:grpSpPr>
          <a:xfrm>
            <a:off x="3401310" y="2062848"/>
            <a:ext cx="8632049" cy="748256"/>
            <a:chOff x="3401310" y="2062848"/>
            <a:chExt cx="8632049" cy="748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3019646-909D-374C-818A-4966633D65EE}"/>
                    </a:ext>
                  </a:extLst>
                </p:cNvPr>
                <p:cNvSpPr/>
                <p:nvPr/>
              </p:nvSpPr>
              <p:spPr>
                <a:xfrm>
                  <a:off x="7050908" y="2062848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3019646-909D-374C-818A-4966633D6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908" y="2062848"/>
                  <a:ext cx="3353926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1132" t="-571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CDC55E-C0EA-6848-A761-B89FD98C3F89}"/>
                </a:ext>
              </a:extLst>
            </p:cNvPr>
            <p:cNvSpPr txBox="1"/>
            <p:nvPr/>
          </p:nvSpPr>
          <p:spPr>
            <a:xfrm>
              <a:off x="3401310" y="219946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CB30966-DC4E-7143-80A3-E31DFD1B24B1}"/>
                    </a:ext>
                  </a:extLst>
                </p:cNvPr>
                <p:cNvSpPr txBox="1"/>
                <p:nvPr/>
              </p:nvSpPr>
              <p:spPr>
                <a:xfrm>
                  <a:off x="5865901" y="2380217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CB30966-DC4E-7143-80A3-E31DFD1B2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901" y="2380217"/>
                  <a:ext cx="6167458" cy="430887"/>
                </a:xfrm>
                <a:prstGeom prst="rect">
                  <a:avLst/>
                </a:prstGeom>
                <a:blipFill>
                  <a:blip r:embed="rId20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4AA990-B6AF-7746-8F90-526D9EE99D3A}"/>
              </a:ext>
            </a:extLst>
          </p:cNvPr>
          <p:cNvGrpSpPr/>
          <p:nvPr/>
        </p:nvGrpSpPr>
        <p:grpSpPr>
          <a:xfrm>
            <a:off x="3284292" y="6156224"/>
            <a:ext cx="7172451" cy="728197"/>
            <a:chOff x="3284292" y="6156224"/>
            <a:chExt cx="7172451" cy="72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141212C-F83F-7A4F-92A5-738C9C8A65E8}"/>
                    </a:ext>
                  </a:extLst>
                </p:cNvPr>
                <p:cNvSpPr/>
                <p:nvPr/>
              </p:nvSpPr>
              <p:spPr>
                <a:xfrm>
                  <a:off x="7102817" y="6156224"/>
                  <a:ext cx="335392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141212C-F83F-7A4F-92A5-738C9C8A6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817" y="6156224"/>
                  <a:ext cx="3353926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32" t="-8571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00869E-534F-7F4E-94FE-23A0FDED7B5A}"/>
                </a:ext>
              </a:extLst>
            </p:cNvPr>
            <p:cNvSpPr txBox="1"/>
            <p:nvPr/>
          </p:nvSpPr>
          <p:spPr>
            <a:xfrm>
              <a:off x="3284292" y="621344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B9774EB-D0E6-C645-BD6C-A6D18DE655F8}"/>
                    </a:ext>
                  </a:extLst>
                </p:cNvPr>
                <p:cNvSpPr txBox="1"/>
                <p:nvPr/>
              </p:nvSpPr>
              <p:spPr>
                <a:xfrm>
                  <a:off x="3658325" y="6453534"/>
                  <a:ext cx="616745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B9774EB-D0E6-C645-BD6C-A6D18DE65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325" y="6453534"/>
                  <a:ext cx="6167458" cy="430887"/>
                </a:xfrm>
                <a:prstGeom prst="rect">
                  <a:avLst/>
                </a:prstGeom>
                <a:blipFill>
                  <a:blip r:embed="rId2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95D33BD-52D8-A84C-8C8A-D3A2CAA7EB0A}"/>
              </a:ext>
            </a:extLst>
          </p:cNvPr>
          <p:cNvSpPr/>
          <p:nvPr/>
        </p:nvSpPr>
        <p:spPr>
          <a:xfrm>
            <a:off x="2959100" y="772126"/>
            <a:ext cx="9232900" cy="142733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1D40FC-FC1E-2747-A858-DB1B0648C8FC}"/>
              </a:ext>
            </a:extLst>
          </p:cNvPr>
          <p:cNvSpPr/>
          <p:nvPr/>
        </p:nvSpPr>
        <p:spPr>
          <a:xfrm>
            <a:off x="2959100" y="5537008"/>
            <a:ext cx="9232900" cy="142733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34" grpId="0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CD37-BAAB-C94D-B99F-FB9FF686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Periodic boundary handling,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077888-D1A2-6046-99F8-3F7785EEF152}"/>
                  </a:ext>
                </a:extLst>
              </p:cNvPr>
              <p:cNvSpPr txBox="1"/>
              <p:nvPr/>
            </p:nvSpPr>
            <p:spPr>
              <a:xfrm>
                <a:off x="392613" y="2183185"/>
                <a:ext cx="874790" cy="3981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077888-D1A2-6046-99F8-3F7785EE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3" y="2183185"/>
                <a:ext cx="874790" cy="3981411"/>
              </a:xfrm>
              <a:prstGeom prst="rect">
                <a:avLst/>
              </a:prstGeom>
              <a:blipFill>
                <a:blip r:embed="rId2"/>
                <a:stretch>
                  <a:fillRect l="-2857" b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7D4DEC-593F-594A-82F6-4D5DD248C3FB}"/>
                  </a:ext>
                </a:extLst>
              </p:cNvPr>
              <p:cNvSpPr txBox="1"/>
              <p:nvPr/>
            </p:nvSpPr>
            <p:spPr>
              <a:xfrm>
                <a:off x="2500813" y="2183185"/>
                <a:ext cx="972317" cy="4044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7D4DEC-593F-594A-82F6-4D5DD248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813" y="2183185"/>
                <a:ext cx="972317" cy="4044825"/>
              </a:xfrm>
              <a:prstGeom prst="rect">
                <a:avLst/>
              </a:prstGeom>
              <a:blipFill>
                <a:blip r:embed="rId3"/>
                <a:stretch>
                  <a:fillRect l="-5195" t="-313" b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7B1557-3A1C-0142-9155-54E6E9D44AE0}"/>
              </a:ext>
            </a:extLst>
          </p:cNvPr>
          <p:cNvSpPr txBox="1"/>
          <p:nvPr/>
        </p:nvSpPr>
        <p:spPr>
          <a:xfrm>
            <a:off x="838200" y="1411497"/>
            <a:ext cx="502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input is n=5, and we want our output to be n=5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3A1816-43C6-4448-811B-8416C6BA54FF}"/>
              </a:ext>
            </a:extLst>
          </p:cNvPr>
          <p:cNvCxnSpPr>
            <a:cxnSpLocks/>
          </p:cNvCxnSpPr>
          <p:nvPr/>
        </p:nvCxnSpPr>
        <p:spPr>
          <a:xfrm flipV="1">
            <a:off x="3790630" y="4205597"/>
            <a:ext cx="1365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65A1-7C02-DD46-A12E-EB683089F37E}"/>
                  </a:ext>
                </a:extLst>
              </p:cNvPr>
              <p:cNvSpPr/>
              <p:nvPr/>
            </p:nvSpPr>
            <p:spPr>
              <a:xfrm>
                <a:off x="6027552" y="2219860"/>
                <a:ext cx="5529142" cy="2036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65A1-7C02-DD46-A12E-EB683089F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552" y="2219860"/>
                <a:ext cx="5529142" cy="2036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9107E5-C19D-CA45-AE05-599DFEA0E4E6}"/>
                  </a:ext>
                </a:extLst>
              </p:cNvPr>
              <p:cNvSpPr/>
              <p:nvPr/>
            </p:nvSpPr>
            <p:spPr>
              <a:xfrm>
                <a:off x="6867209" y="4605022"/>
                <a:ext cx="5324791" cy="203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9107E5-C19D-CA45-AE05-599DFEA0E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09" y="4605022"/>
                <a:ext cx="5324791" cy="2037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EFD1E0-EE85-F64A-9C63-ED62580482BD}"/>
              </a:ext>
            </a:extLst>
          </p:cNvPr>
          <p:cNvSpPr txBox="1"/>
          <p:nvPr/>
        </p:nvSpPr>
        <p:spPr>
          <a:xfrm>
            <a:off x="4342329" y="305966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zero-padding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49A60-BE62-2542-BD73-72BDD9ED1AB4}"/>
              </a:ext>
            </a:extLst>
          </p:cNvPr>
          <p:cNvSpPr txBox="1"/>
          <p:nvPr/>
        </p:nvSpPr>
        <p:spPr>
          <a:xfrm>
            <a:off x="3787943" y="5439129"/>
            <a:ext cx="322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periodic boundary padding</a:t>
            </a:r>
          </a:p>
        </p:txBody>
      </p:sp>
    </p:spTree>
    <p:extLst>
      <p:ext uri="{BB962C8B-B14F-4D97-AF65-F5344CB8AC3E}">
        <p14:creationId xmlns:p14="http://schemas.microsoft.com/office/powerpoint/2010/main" val="130378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6FF-74A3-224F-AF21-05BABF7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1.4: Testing LSI systems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1F34-2673-7345-B38B-2BDB17B1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Is </a:t>
            </a:r>
            <a:r>
              <a:rPr lang="en-US" b="1" dirty="0"/>
              <a:t>System 1 </a:t>
            </a:r>
            <a:r>
              <a:rPr lang="en-US" dirty="0"/>
              <a:t>linear?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Yes!</a:t>
            </a:r>
          </a:p>
          <a:p>
            <a:pPr marL="0" indent="0">
              <a:buNone/>
            </a:pPr>
            <a:r>
              <a:rPr lang="en-US" dirty="0"/>
              <a:t>2) Is it shift in variant?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Yes!</a:t>
            </a:r>
          </a:p>
          <a:p>
            <a:pPr marL="0" indent="0">
              <a:buNone/>
            </a:pPr>
            <a:r>
              <a:rPr lang="en-US" dirty="0"/>
              <a:t>3) How does it handle boundaries?</a:t>
            </a:r>
          </a:p>
          <a:p>
            <a:pPr marL="0" indent="0">
              <a:buNone/>
            </a:pPr>
            <a:r>
              <a:rPr lang="en-US" sz="4400" u="sng" dirty="0"/>
              <a:t>Let’s see (white board)!</a:t>
            </a:r>
          </a:p>
        </p:txBody>
      </p:sp>
    </p:spTree>
    <p:extLst>
      <p:ext uri="{BB962C8B-B14F-4D97-AF65-F5344CB8AC3E}">
        <p14:creationId xmlns:p14="http://schemas.microsoft.com/office/powerpoint/2010/main" val="294823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193E-5E40-CD4E-9251-76C31988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CB0E-1B5D-B74E-88BB-F63BC47A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1 is linear, shift invariant, and has periodic boundary handling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Is </a:t>
            </a:r>
            <a:r>
              <a:rPr lang="en-US" b="1" dirty="0"/>
              <a:t>System 1 </a:t>
            </a:r>
            <a:r>
              <a:rPr lang="en-US" dirty="0"/>
              <a:t>linear? </a:t>
            </a:r>
          </a:p>
          <a:p>
            <a:pPr marL="0" indent="0">
              <a:buNone/>
            </a:pPr>
            <a:r>
              <a:rPr lang="en-US" dirty="0"/>
              <a:t>	Yes.</a:t>
            </a:r>
          </a:p>
          <a:p>
            <a:pPr marL="0" indent="0">
              <a:buNone/>
            </a:pPr>
            <a:r>
              <a:rPr lang="en-US" dirty="0"/>
              <a:t>2) Is it shift in variant? </a:t>
            </a:r>
          </a:p>
          <a:p>
            <a:pPr marL="0" indent="0">
              <a:buNone/>
            </a:pPr>
            <a:r>
              <a:rPr lang="en-US" dirty="0"/>
              <a:t>	Yes.	</a:t>
            </a:r>
          </a:p>
          <a:p>
            <a:pPr marL="0" indent="0">
              <a:buNone/>
            </a:pPr>
            <a:r>
              <a:rPr lang="en-US" dirty="0"/>
              <a:t>3) How does it handle boundaries?</a:t>
            </a:r>
          </a:p>
          <a:p>
            <a:pPr marL="0" indent="0">
              <a:buNone/>
            </a:pPr>
            <a:r>
              <a:rPr lang="en-US" dirty="0"/>
              <a:t>	Periodically.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64F9-9EEC-CD4D-B981-CFB8E3C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LSI Systems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5353-AA37-5648-A185-92C23C13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690688"/>
            <a:ext cx="11322050" cy="4351338"/>
          </a:xfrm>
        </p:spPr>
        <p:txBody>
          <a:bodyPr/>
          <a:lstStyle/>
          <a:p>
            <a:r>
              <a:rPr lang="en-US" dirty="0"/>
              <a:t>Saying a system is LSI is a </a:t>
            </a:r>
            <a:r>
              <a:rPr lang="en-US" i="1" dirty="0"/>
              <a:t>stronger</a:t>
            </a:r>
            <a:r>
              <a:rPr lang="en-US" dirty="0"/>
              <a:t> statement than just saying it is linear</a:t>
            </a:r>
          </a:p>
          <a:p>
            <a:pPr lvl="1"/>
            <a:r>
              <a:rPr lang="en-US" dirty="0"/>
              <a:t>Measure one input/output pair (the impulse response), and you are </a:t>
            </a:r>
            <a:r>
              <a:rPr lang="en-US" b="1" dirty="0"/>
              <a:t>done</a:t>
            </a:r>
          </a:p>
          <a:p>
            <a:pPr lvl="1"/>
            <a:endParaRPr lang="en-US" b="1" dirty="0"/>
          </a:p>
          <a:p>
            <a:r>
              <a:rPr lang="en-US" dirty="0"/>
              <a:t>The action of an LSI system on a signal is </a:t>
            </a:r>
            <a:r>
              <a:rPr lang="en-US" i="1" dirty="0"/>
              <a:t>equivalent</a:t>
            </a:r>
            <a:r>
              <a:rPr lang="en-US" dirty="0"/>
              <a:t> to the convolution operation</a:t>
            </a:r>
          </a:p>
          <a:p>
            <a:pPr lvl="1"/>
            <a:r>
              <a:rPr lang="en-US" dirty="0"/>
              <a:t>Convolution can be written as matrix multiplication (remember to flip the kernel)</a:t>
            </a:r>
          </a:p>
          <a:p>
            <a:endParaRPr lang="en-US" dirty="0"/>
          </a:p>
          <a:p>
            <a:r>
              <a:rPr lang="en-US" dirty="0"/>
              <a:t>Convolution (and thus LSI systems too), must ”deal with” signal boundaries</a:t>
            </a:r>
          </a:p>
          <a:p>
            <a:pPr lvl="1"/>
            <a:r>
              <a:rPr lang="en-US" dirty="0"/>
              <a:t>E.g. zero-padding, periodic/circular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6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80DA-7C26-F540-A74C-EDEBBAC0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LSI systems part 2: Sines and cosines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28710-7404-1440-BE25-DD5806899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129"/>
                <a:ext cx="10515600" cy="2336901"/>
              </a:xfrm>
              <a:ln>
                <a:solidFill>
                  <a:srgbClr val="0070C0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Sinusoids: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or equivalently,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omega, angular frequency in radians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regular frequency (e.g. Hz); can alternatively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28710-7404-1440-BE25-DD5806899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129"/>
                <a:ext cx="10515600" cy="2336901"/>
              </a:xfrm>
              <a:blipFill>
                <a:blip r:embed="rId2"/>
                <a:stretch>
                  <a:fillRect l="-964" t="-483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7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railTanHarlequinbug-mobile.mp4">
            <a:hlinkClick r:id="" action="ppaction://media"/>
            <a:extLst>
              <a:ext uri="{FF2B5EF4-FFF2-40B4-BE49-F238E27FC236}">
                <a16:creationId xmlns:a16="http://schemas.microsoft.com/office/drawing/2014/main" id="{8137523F-3532-1643-AE56-3B5C440DDF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32096" b="30581"/>
          <a:stretch/>
        </p:blipFill>
        <p:spPr>
          <a:xfrm flipH="1" flipV="1">
            <a:off x="7653502" y="1737715"/>
            <a:ext cx="2150487" cy="481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2D11A-DF63-E647-BFDF-CE503132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06"/>
            <a:ext cx="10515600" cy="840367"/>
          </a:xfrm>
        </p:spPr>
        <p:txBody>
          <a:bodyPr/>
          <a:lstStyle/>
          <a:p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DB47-0DE3-7542-9AEA-E6FDE357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64"/>
            <a:ext cx="10515600" cy="5083236"/>
          </a:xfrm>
        </p:spPr>
        <p:txBody>
          <a:bodyPr>
            <a:normAutofit/>
          </a:bodyPr>
          <a:lstStyle/>
          <a:p>
            <a:r>
              <a:rPr lang="en-US" dirty="0"/>
              <a:t>Linear shift-invariant systems</a:t>
            </a:r>
          </a:p>
          <a:p>
            <a:pPr lvl="1"/>
            <a:r>
              <a:rPr lang="en-US" dirty="0"/>
              <a:t>Convolution framework</a:t>
            </a:r>
          </a:p>
          <a:p>
            <a:endParaRPr lang="en-US" dirty="0"/>
          </a:p>
          <a:p>
            <a:r>
              <a:rPr lang="en-US" dirty="0"/>
              <a:t>Sinusoids as inputs to LSI systems</a:t>
            </a:r>
          </a:p>
          <a:p>
            <a:pPr lvl="1"/>
            <a:r>
              <a:rPr lang="en-US" dirty="0"/>
              <a:t>Complex numbers</a:t>
            </a:r>
          </a:p>
          <a:p>
            <a:pPr lvl="1"/>
            <a:r>
              <a:rPr lang="en-US" dirty="0"/>
              <a:t>Fourier series and transforms</a:t>
            </a:r>
          </a:p>
          <a:p>
            <a:pPr lvl="1"/>
            <a:r>
              <a:rPr lang="en-US" dirty="0"/>
              <a:t>Convolution theorem</a:t>
            </a:r>
          </a:p>
          <a:p>
            <a:endParaRPr lang="en-US" dirty="0"/>
          </a:p>
          <a:p>
            <a:r>
              <a:rPr lang="en-US" dirty="0"/>
              <a:t>Sampling theory</a:t>
            </a:r>
          </a:p>
          <a:p>
            <a:pPr lvl="1"/>
            <a:r>
              <a:rPr lang="en-US" dirty="0"/>
              <a:t>Aliasing</a:t>
            </a:r>
          </a:p>
          <a:p>
            <a:pPr lvl="1"/>
            <a:r>
              <a:rPr lang="en-US" dirty="0"/>
              <a:t>Nyquist theorem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28F6E1-F261-C844-9F5F-1945D61E679A}"/>
              </a:ext>
            </a:extLst>
          </p:cNvPr>
          <p:cNvGrpSpPr/>
          <p:nvPr/>
        </p:nvGrpSpPr>
        <p:grpSpPr>
          <a:xfrm>
            <a:off x="7344384" y="1408585"/>
            <a:ext cx="2782497" cy="420365"/>
            <a:chOff x="6702359" y="1700416"/>
            <a:chExt cx="4455632" cy="6731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2D5BAB-DCAC-834B-8E40-C3C3DBECDD89}"/>
                </a:ext>
              </a:extLst>
            </p:cNvPr>
            <p:cNvSpPr/>
            <p:nvPr/>
          </p:nvSpPr>
          <p:spPr>
            <a:xfrm>
              <a:off x="8131207" y="1700416"/>
              <a:ext cx="1575881" cy="673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D8FF8A01-6CAF-2D41-B8B7-E4BA2412DF0B}"/>
                </a:ext>
              </a:extLst>
            </p:cNvPr>
            <p:cNvSpPr/>
            <p:nvPr/>
          </p:nvSpPr>
          <p:spPr>
            <a:xfrm>
              <a:off x="6702359" y="1855434"/>
              <a:ext cx="1400783" cy="3891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373D2F82-EF62-1444-A7E9-571D7EBE1D59}"/>
                </a:ext>
              </a:extLst>
            </p:cNvPr>
            <p:cNvSpPr/>
            <p:nvPr/>
          </p:nvSpPr>
          <p:spPr>
            <a:xfrm>
              <a:off x="9757208" y="1855434"/>
              <a:ext cx="1400783" cy="3891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CF33FC-8853-694C-93AF-F83182D11C30}"/>
                </a:ext>
              </a:extLst>
            </p:cNvPr>
            <p:cNvSpPr txBox="1"/>
            <p:nvPr/>
          </p:nvSpPr>
          <p:spPr>
            <a:xfrm>
              <a:off x="8610856" y="177926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LSI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467FFF5-4FF1-E14A-A17B-9863B6A58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721" y="2850624"/>
            <a:ext cx="1915268" cy="19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4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 mute="1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E73-2E92-184B-AB2D-976DB0DF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sines and cosines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10F29-5CB8-5C47-AF58-30D6A4ED24EE}"/>
              </a:ext>
            </a:extLst>
          </p:cNvPr>
          <p:cNvSpPr txBox="1"/>
          <p:nvPr/>
        </p:nvSpPr>
        <p:spPr>
          <a:xfrm>
            <a:off x="11150600" y="66271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wiki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1F8737-4BB2-8847-BD8C-62F977AFB901}"/>
              </a:ext>
            </a:extLst>
          </p:cNvPr>
          <p:cNvGrpSpPr/>
          <p:nvPr/>
        </p:nvGrpSpPr>
        <p:grpSpPr>
          <a:xfrm>
            <a:off x="2697515" y="1690688"/>
            <a:ext cx="6796970" cy="4527550"/>
            <a:chOff x="2697515" y="1690688"/>
            <a:chExt cx="6796970" cy="4527550"/>
          </a:xfrm>
        </p:grpSpPr>
        <p:pic>
          <p:nvPicPr>
            <p:cNvPr id="1026" name="Picture 2" descr="Image result for sin and cosine">
              <a:extLst>
                <a:ext uri="{FF2B5EF4-FFF2-40B4-BE49-F238E27FC236}">
                  <a16:creationId xmlns:a16="http://schemas.microsoft.com/office/drawing/2014/main" id="{28F452D6-BBED-B54A-99B0-FF9BE7BDC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515" y="1690688"/>
              <a:ext cx="6796970" cy="4527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622489-8076-8547-8CC5-D8EC8B6B7DAA}"/>
                </a:ext>
              </a:extLst>
            </p:cNvPr>
            <p:cNvCxnSpPr/>
            <p:nvPr/>
          </p:nvCxnSpPr>
          <p:spPr>
            <a:xfrm>
              <a:off x="6375400" y="1955800"/>
              <a:ext cx="0" cy="3632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BA7271-2E30-4D41-AAFF-8BA587D4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70300" y="3771900"/>
              <a:ext cx="554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7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62E4-07D7-2244-8633-5A01E9AB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Sinusoids are 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F4B6-6289-BD40-8F7E-DB3311DB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 2 sinusoids:</a:t>
            </a:r>
          </a:p>
          <a:p>
            <a:pPr marL="0" indent="0">
              <a:buNone/>
            </a:pPr>
            <a:r>
              <a:rPr lang="en-US" dirty="0"/>
              <a:t>1) What is the frequency?</a:t>
            </a:r>
          </a:p>
          <a:p>
            <a:pPr marL="0" indent="0">
              <a:buNone/>
            </a:pPr>
            <a:r>
              <a:rPr lang="en-US" dirty="0"/>
              <a:t>2) What is the period?</a:t>
            </a:r>
          </a:p>
          <a:p>
            <a:pPr marL="0" indent="0">
              <a:buNone/>
            </a:pPr>
            <a:r>
              <a:rPr lang="en-US" dirty="0"/>
              <a:t>3 )What is the phase shift of sig3?</a:t>
            </a:r>
          </a:p>
          <a:p>
            <a:pPr marL="0" indent="0">
              <a:buNone/>
            </a:pPr>
            <a:r>
              <a:rPr lang="en-US" dirty="0"/>
              <a:t>4 ) How does sig3 relate to sig1+sig2?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60EF-B1C4-7549-A67E-7CCB052E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28" y="2015737"/>
            <a:ext cx="4571872" cy="3099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688F0-3351-4C4C-9321-342038463C3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7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07C1-686B-164D-8D21-482A2D7A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74855"/>
            <a:ext cx="10515600" cy="1325563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866D-B425-EF4F-8421-C8F112F67CD4}"/>
              </a:ext>
            </a:extLst>
          </p:cNvPr>
          <p:cNvSpPr txBox="1"/>
          <p:nvPr/>
        </p:nvSpPr>
        <p:spPr>
          <a:xfrm>
            <a:off x="3013291" y="5892559"/>
            <a:ext cx="64194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Any </a:t>
            </a:r>
            <a:r>
              <a:rPr lang="en-US" dirty="0"/>
              <a:t> phase-shifted sinusoid can instead be described as a combo of a cos() plus a sin() of the same frequency </a:t>
            </a:r>
            <a:r>
              <a:rPr lang="en-US" b="1" i="1" dirty="0"/>
              <a:t>without</a:t>
            </a:r>
            <a:r>
              <a:rPr lang="en-US" i="1" dirty="0"/>
              <a:t> a phase shift</a:t>
            </a:r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B254B-462A-9B4F-A393-DCDB52A5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955879"/>
            <a:ext cx="5657418" cy="4521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668398-A79B-D24A-AA52-784E4E781F9F}"/>
              </a:ext>
            </a:extLst>
          </p:cNvPr>
          <p:cNvSpPr/>
          <p:nvPr/>
        </p:nvSpPr>
        <p:spPr>
          <a:xfrm>
            <a:off x="311582" y="914618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1) What is the frequency?</a:t>
            </a:r>
          </a:p>
          <a:p>
            <a:r>
              <a:rPr lang="en-US" dirty="0"/>
              <a:t>They each have a frequency k/n = 5/64</a:t>
            </a:r>
          </a:p>
          <a:p>
            <a:endParaRPr lang="en-US" sz="2400" dirty="0"/>
          </a:p>
          <a:p>
            <a:r>
              <a:rPr lang="en-US" sz="2400" dirty="0"/>
              <a:t>2) What is the period?</a:t>
            </a:r>
          </a:p>
          <a:p>
            <a:r>
              <a:rPr lang="en-US" dirty="0"/>
              <a:t>Period is 1/f = 64/5, i.e. it takes 64/5 points until the signal repeats </a:t>
            </a:r>
          </a:p>
          <a:p>
            <a:endParaRPr lang="en-US" sz="2400" dirty="0"/>
          </a:p>
          <a:p>
            <a:r>
              <a:rPr lang="en-US" sz="2400" dirty="0"/>
              <a:t>3 ) What is the phase shift of sig3?</a:t>
            </a:r>
          </a:p>
          <a:p>
            <a:r>
              <a:rPr lang="en-US" dirty="0"/>
              <a:t>Sig3’s phase shift is </a:t>
            </a:r>
            <a:r>
              <a:rPr lang="en-US" dirty="0" err="1"/>
              <a:t>atan</a:t>
            </a:r>
            <a:r>
              <a:rPr lang="en-US" dirty="0"/>
              <a:t>(4/3) which is  0.9273 </a:t>
            </a:r>
            <a:r>
              <a:rPr lang="en-US" dirty="0" err="1"/>
              <a:t>rads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4 ) How does sig3 relate to sig1+sig2?</a:t>
            </a:r>
          </a:p>
          <a:p>
            <a:r>
              <a:rPr lang="en-US" dirty="0"/>
              <a:t>sig3=sig1+sig2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7BD1-5BDB-2649-9B75-B8A934CDAFD1}"/>
                  </a:ext>
                </a:extLst>
              </p:cNvPr>
              <p:cNvSpPr txBox="1"/>
              <p:nvPr/>
            </p:nvSpPr>
            <p:spPr>
              <a:xfrm>
                <a:off x="91422" y="5039131"/>
                <a:ext cx="568623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−0.9273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7BD1-5BDB-2649-9B75-B8A934CD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2" y="5039131"/>
                <a:ext cx="5686237" cy="506870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34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1E1-FD4E-794F-8074-DF15B116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series, informally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DD65-CFBC-074E-B8BB-5FCC7CF0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24162"/>
            <a:ext cx="9017000" cy="1209675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i="1" dirty="0"/>
              <a:t>ANY</a:t>
            </a:r>
            <a:r>
              <a:rPr lang="en-US" sz="3500" i="1" dirty="0"/>
              <a:t> </a:t>
            </a:r>
            <a:r>
              <a:rPr lang="en-US" sz="3500" dirty="0"/>
              <a:t>function can be represented as:</a:t>
            </a:r>
          </a:p>
          <a:p>
            <a:pPr marL="0" indent="0">
              <a:buNone/>
            </a:pPr>
            <a:r>
              <a:rPr lang="en-US" sz="3500" dirty="0"/>
              <a:t> a sum of sinusoids of different frequencies</a:t>
            </a:r>
            <a:endParaRPr lang="en-US" sz="3500" b="1" i="1" dirty="0"/>
          </a:p>
        </p:txBody>
      </p:sp>
    </p:spTree>
    <p:extLst>
      <p:ext uri="{BB962C8B-B14F-4D97-AF65-F5344CB8AC3E}">
        <p14:creationId xmlns:p14="http://schemas.microsoft.com/office/powerpoint/2010/main" val="318449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3816-B82F-7946-A0E8-7996C763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Fourier transform --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6569-7454-6846-AA77-60F5F159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 signal onto orthogonal basis (i.e. a </a:t>
            </a:r>
            <a:r>
              <a:rPr lang="en-US" i="1" dirty="0"/>
              <a:t>rotation of the space)</a:t>
            </a:r>
          </a:p>
          <a:p>
            <a:r>
              <a:rPr lang="en-US" dirty="0"/>
              <a:t>Each axis represents a different (</a:t>
            </a:r>
            <a:r>
              <a:rPr lang="en-US" dirty="0" err="1"/>
              <a:t>cos+sin</a:t>
            </a:r>
            <a:r>
              <a:rPr lang="en-US" dirty="0"/>
              <a:t>) pair of a different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86951-969C-A145-B46A-28CEB905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78" y="2960613"/>
            <a:ext cx="5062233" cy="40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3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6B9A-134C-7644-AFED-9388DBDB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3.1: Sinusoids as building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9496F-5EA0-8849-9C05-50E515AB73EF}"/>
              </a:ext>
            </a:extLst>
          </p:cNvPr>
          <p:cNvSpPr txBox="1"/>
          <p:nvPr/>
        </p:nvSpPr>
        <p:spPr>
          <a:xfrm>
            <a:off x="381000" y="1855788"/>
            <a:ext cx="4279900" cy="4247317"/>
          </a:xfrm>
          <a:prstGeom prst="rect">
            <a:avLst/>
          </a:prstGeom>
          <a:solidFill>
            <a:srgbClr val="FCF7BC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PT Mono" panose="02060509020205020204" pitchFamily="49" charset="77"/>
              </a:rPr>
              <a:t>n=1000;</a:t>
            </a:r>
          </a:p>
          <a:p>
            <a:r>
              <a:rPr lang="es-ES" dirty="0">
                <a:latin typeface="PT Mono" panose="02060509020205020204" pitchFamily="49" charset="77"/>
              </a:rPr>
              <a:t>x = (0:n-1)';</a:t>
            </a:r>
          </a:p>
          <a:p>
            <a:r>
              <a:rPr lang="es-ES" dirty="0">
                <a:latin typeface="PT Mono" panose="02060509020205020204" pitchFamily="49" charset="77"/>
              </a:rPr>
              <a:t> </a:t>
            </a:r>
          </a:p>
          <a:p>
            <a:r>
              <a:rPr lang="es-ES" dirty="0" err="1">
                <a:latin typeface="PT Mono" panose="02060509020205020204" pitchFamily="49" charset="77"/>
              </a:rPr>
              <a:t>hold</a:t>
            </a:r>
            <a:r>
              <a:rPr lang="es-ES" dirty="0">
                <a:latin typeface="PT Mono" panose="02060509020205020204" pitchFamily="49" charset="77"/>
              </a:rPr>
              <a:t> </a:t>
            </a:r>
            <a:r>
              <a:rPr lang="es-ES" dirty="0" err="1">
                <a:solidFill>
                  <a:srgbClr val="7030A0"/>
                </a:solidFill>
                <a:latin typeface="PT Mono" panose="02060509020205020204" pitchFamily="49" charset="77"/>
              </a:rPr>
              <a:t>on</a:t>
            </a:r>
            <a:endParaRPr lang="es-ES" dirty="0">
              <a:solidFill>
                <a:srgbClr val="7030A0"/>
              </a:solidFill>
              <a:latin typeface="PT Mono" panose="02060509020205020204" pitchFamily="49" charset="77"/>
            </a:endParaRPr>
          </a:p>
          <a:p>
            <a:r>
              <a:rPr lang="es-ES" dirty="0">
                <a:latin typeface="PT Mono" panose="02060509020205020204" pitchFamily="49" charset="77"/>
              </a:rPr>
              <a:t>y = sin(2*pi*1/n * x);</a:t>
            </a:r>
          </a:p>
          <a:p>
            <a:r>
              <a:rPr lang="es-ES" dirty="0" err="1">
                <a:latin typeface="PT Mono" panose="02060509020205020204" pitchFamily="49" charset="77"/>
              </a:rPr>
              <a:t>plot</a:t>
            </a:r>
            <a:r>
              <a:rPr lang="es-ES" dirty="0">
                <a:latin typeface="PT Mono" panose="02060509020205020204" pitchFamily="49" charset="77"/>
              </a:rPr>
              <a:t>(y)</a:t>
            </a:r>
          </a:p>
          <a:p>
            <a:r>
              <a:rPr lang="es-ES" dirty="0">
                <a:latin typeface="PT Mono" panose="02060509020205020204" pitchFamily="49" charset="77"/>
              </a:rPr>
              <a:t> </a:t>
            </a:r>
          </a:p>
          <a:p>
            <a:r>
              <a:rPr lang="es-ES" dirty="0">
                <a:latin typeface="PT Mono" panose="02060509020205020204" pitchFamily="49" charset="77"/>
              </a:rPr>
              <a:t>y = y+ 1/3*sin(2*pi*3/n * x);</a:t>
            </a:r>
          </a:p>
          <a:p>
            <a:r>
              <a:rPr lang="es-ES" dirty="0" err="1">
                <a:latin typeface="PT Mono" panose="02060509020205020204" pitchFamily="49" charset="77"/>
              </a:rPr>
              <a:t>plot</a:t>
            </a:r>
            <a:r>
              <a:rPr lang="es-ES" dirty="0">
                <a:latin typeface="PT Mono" panose="02060509020205020204" pitchFamily="49" charset="77"/>
              </a:rPr>
              <a:t>(y)</a:t>
            </a:r>
          </a:p>
          <a:p>
            <a:r>
              <a:rPr lang="es-ES" dirty="0">
                <a:latin typeface="PT Mono" panose="02060509020205020204" pitchFamily="49" charset="77"/>
              </a:rPr>
              <a:t> </a:t>
            </a:r>
          </a:p>
          <a:p>
            <a:r>
              <a:rPr lang="es-ES" dirty="0">
                <a:latin typeface="PT Mono" panose="02060509020205020204" pitchFamily="49" charset="77"/>
              </a:rPr>
              <a:t>y= y+ 1/5*sin(2*pi*5/n * x);</a:t>
            </a:r>
          </a:p>
          <a:p>
            <a:r>
              <a:rPr lang="es-ES" dirty="0" err="1">
                <a:latin typeface="PT Mono" panose="02060509020205020204" pitchFamily="49" charset="77"/>
              </a:rPr>
              <a:t>plot</a:t>
            </a:r>
            <a:r>
              <a:rPr lang="es-ES" dirty="0">
                <a:latin typeface="PT Mono" panose="02060509020205020204" pitchFamily="49" charset="77"/>
              </a:rPr>
              <a:t>(y)</a:t>
            </a:r>
          </a:p>
          <a:p>
            <a:r>
              <a:rPr lang="es-ES" dirty="0">
                <a:latin typeface="PT Mono" panose="02060509020205020204" pitchFamily="49" charset="77"/>
              </a:rPr>
              <a:t> </a:t>
            </a:r>
          </a:p>
          <a:p>
            <a:r>
              <a:rPr lang="es-ES" dirty="0">
                <a:latin typeface="PT Mono" panose="02060509020205020204" pitchFamily="49" charset="77"/>
              </a:rPr>
              <a:t>y= y+ 1/7*sin(2*pi*7/n * x);</a:t>
            </a:r>
          </a:p>
          <a:p>
            <a:r>
              <a:rPr lang="es-ES" dirty="0" err="1">
                <a:latin typeface="PT Mono" panose="02060509020205020204" pitchFamily="49" charset="77"/>
              </a:rPr>
              <a:t>plot</a:t>
            </a:r>
            <a:r>
              <a:rPr lang="es-ES" dirty="0">
                <a:latin typeface="PT Mono" panose="02060509020205020204" pitchFamily="49" charset="77"/>
              </a:rPr>
              <a:t>(y)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02263-6854-CE49-94DC-B04EF47EE742}"/>
                  </a:ext>
                </a:extLst>
              </p:cNvPr>
              <p:cNvSpPr txBox="1"/>
              <p:nvPr/>
            </p:nvSpPr>
            <p:spPr>
              <a:xfrm>
                <a:off x="5557058" y="2641965"/>
                <a:ext cx="2240742" cy="3461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D02263-6854-CE49-94DC-B04EF47E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58" y="2641965"/>
                <a:ext cx="2240742" cy="3461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CE2ED0-6BE6-CC48-8561-38822B920294}"/>
              </a:ext>
            </a:extLst>
          </p:cNvPr>
          <p:cNvCxnSpPr/>
          <p:nvPr/>
        </p:nvCxnSpPr>
        <p:spPr>
          <a:xfrm flipH="1">
            <a:off x="4083858" y="3073400"/>
            <a:ext cx="1473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C1040-F1D4-FF4A-A415-E857A100FF29}"/>
              </a:ext>
            </a:extLst>
          </p:cNvPr>
          <p:cNvCxnSpPr>
            <a:cxnSpLocks/>
          </p:cNvCxnSpPr>
          <p:nvPr/>
        </p:nvCxnSpPr>
        <p:spPr>
          <a:xfrm flipH="1">
            <a:off x="4668058" y="3886200"/>
            <a:ext cx="88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6F82-5284-6143-99BC-4E099D8CEE62}"/>
              </a:ext>
            </a:extLst>
          </p:cNvPr>
          <p:cNvCxnSpPr>
            <a:cxnSpLocks/>
          </p:cNvCxnSpPr>
          <p:nvPr/>
        </p:nvCxnSpPr>
        <p:spPr>
          <a:xfrm flipH="1">
            <a:off x="4668058" y="4813300"/>
            <a:ext cx="88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75E35-3423-324B-82E4-F31F59823670}"/>
              </a:ext>
            </a:extLst>
          </p:cNvPr>
          <p:cNvCxnSpPr>
            <a:cxnSpLocks/>
          </p:cNvCxnSpPr>
          <p:nvPr/>
        </p:nvCxnSpPr>
        <p:spPr>
          <a:xfrm flipH="1">
            <a:off x="4660900" y="5676900"/>
            <a:ext cx="88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2206A2-4DEC-A442-B98A-0DE3D885AB95}"/>
              </a:ext>
            </a:extLst>
          </p:cNvPr>
          <p:cNvSpPr txBox="1"/>
          <p:nvPr/>
        </p:nvSpPr>
        <p:spPr>
          <a:xfrm>
            <a:off x="8420100" y="26419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see the pattern?</a:t>
            </a:r>
          </a:p>
        </p:txBody>
      </p:sp>
    </p:spTree>
    <p:extLst>
      <p:ext uri="{BB962C8B-B14F-4D97-AF65-F5344CB8AC3E}">
        <p14:creationId xmlns:p14="http://schemas.microsoft.com/office/powerpoint/2010/main" val="349999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C088-470D-6641-A8B5-B3C7BC2C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3.1: Sinusoids as building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B1EE0-CCA4-3B4F-8E58-7216D52CB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13" y="5127125"/>
                <a:ext cx="10515600" cy="766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=1,3,5,…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; This forms a ‘square wave’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B1EE0-CCA4-3B4F-8E58-7216D52CB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13" y="5127125"/>
                <a:ext cx="10515600" cy="766763"/>
              </a:xfrm>
              <a:blipFill>
                <a:blip r:embed="rId2"/>
                <a:stretch>
                  <a:fillRect l="-241" t="-80328" b="-10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385A39-5D4C-E049-8894-5B3662DDBA22}"/>
              </a:ext>
            </a:extLst>
          </p:cNvPr>
          <p:cNvSpPr txBox="1"/>
          <p:nvPr/>
        </p:nvSpPr>
        <p:spPr>
          <a:xfrm>
            <a:off x="4856083" y="2438154"/>
            <a:ext cx="267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adding the 125th sine wave…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68F48-7273-2F41-B825-3E0A317F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4" y="1449388"/>
            <a:ext cx="4547427" cy="35556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7778B6-E48E-F94A-B1D5-5D3C5E99E621}"/>
              </a:ext>
            </a:extLst>
          </p:cNvPr>
          <p:cNvCxnSpPr>
            <a:cxnSpLocks/>
          </p:cNvCxnSpPr>
          <p:nvPr/>
        </p:nvCxnSpPr>
        <p:spPr>
          <a:xfrm flipV="1">
            <a:off x="5068714" y="3098573"/>
            <a:ext cx="155819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406098-E58F-AF43-9EA2-05932D332593}"/>
              </a:ext>
            </a:extLst>
          </p:cNvPr>
          <p:cNvSpPr txBox="1"/>
          <p:nvPr/>
        </p:nvSpPr>
        <p:spPr>
          <a:xfrm>
            <a:off x="457200" y="6129254"/>
            <a:ext cx="11476027" cy="430887"/>
          </a:xfrm>
          <a:prstGeom prst="rect">
            <a:avLst/>
          </a:prstGeom>
          <a:solidFill>
            <a:srgbClr val="FFFD78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You can synthesize (almost) </a:t>
            </a:r>
            <a:r>
              <a:rPr lang="en-US" sz="2200" b="1" dirty="0"/>
              <a:t>any</a:t>
            </a:r>
            <a:r>
              <a:rPr lang="en-US" sz="2200" dirty="0"/>
              <a:t> function/signal from a bunch of sinusoids of different frequencies.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16441-B2B7-FF43-B141-7F81204E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036" y="1435757"/>
            <a:ext cx="4418244" cy="35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E56-1731-FA4D-8730-DAEE4FA4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Sinusoids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C9E4-AF34-A44D-B3F0-C2A23F10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994656"/>
            <a:ext cx="10566400" cy="371475"/>
          </a:xfrm>
          <a:solidFill>
            <a:srgbClr val="FFFD78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Any signal can be </a:t>
            </a:r>
            <a:r>
              <a:rPr lang="en-US" b="1" u="sng" dirty="0"/>
              <a:t>synthesized</a:t>
            </a:r>
            <a:r>
              <a:rPr lang="en-US" dirty="0"/>
              <a:t> from many cosines and sines at different 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834AF-D66B-B744-A92F-CC4CE327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39" y="3259212"/>
            <a:ext cx="4373122" cy="34984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05562C-0E92-DC45-A6B0-4E6BBA15E77C}"/>
              </a:ext>
            </a:extLst>
          </p:cNvPr>
          <p:cNvSpPr txBox="1">
            <a:spLocks/>
          </p:cNvSpPr>
          <p:nvPr/>
        </p:nvSpPr>
        <p:spPr>
          <a:xfrm>
            <a:off x="939800" y="3057525"/>
            <a:ext cx="10566400" cy="371475"/>
          </a:xfrm>
          <a:prstGeom prst="rect">
            <a:avLst/>
          </a:prstGeom>
          <a:solidFill>
            <a:srgbClr val="FFFD78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Any signal can be </a:t>
            </a:r>
            <a:r>
              <a:rPr lang="en-US" b="1" u="sng" dirty="0"/>
              <a:t>decomposed</a:t>
            </a:r>
            <a:r>
              <a:rPr lang="en-US" dirty="0"/>
              <a:t> into many cosines and sines at different frequencies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51F88-41DE-4548-A31E-BEDC5C322296}"/>
              </a:ext>
            </a:extLst>
          </p:cNvPr>
          <p:cNvSpPr txBox="1"/>
          <p:nvPr/>
        </p:nvSpPr>
        <p:spPr>
          <a:xfrm>
            <a:off x="5236866" y="248543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Conversely…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4BE0B-DB40-7E42-AC15-CDBD0662A2E3}"/>
              </a:ext>
            </a:extLst>
          </p:cNvPr>
          <p:cNvSpPr txBox="1"/>
          <p:nvPr/>
        </p:nvSpPr>
        <p:spPr>
          <a:xfrm>
            <a:off x="3960747" y="3598788"/>
            <a:ext cx="41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↑ This is what the Fourier transform does.</a:t>
            </a:r>
          </a:p>
        </p:txBody>
      </p:sp>
    </p:spTree>
    <p:extLst>
      <p:ext uri="{BB962C8B-B14F-4D97-AF65-F5344CB8AC3E}">
        <p14:creationId xmlns:p14="http://schemas.microsoft.com/office/powerpoint/2010/main" val="11480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A8240-3347-CB46-9CDB-C560BB569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Introduce Euler’s formula: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7030A0"/>
                    </a:solidFill>
                  </a:rPr>
                  <a:t>z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frequency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can  be described by one cosine and one sine.</a:t>
                </a:r>
              </a:p>
              <a:p>
                <a:pPr marL="0" indent="0">
                  <a:buNone/>
                </a:pPr>
                <a:r>
                  <a:rPr lang="en-US" dirty="0"/>
                  <a:t>If we pair them together then that looks like: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A8240-3347-CB46-9CDB-C560BB569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213747F-5ADA-D641-B17D-1EEDD337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Imaginary numbers and sinusoids are intimately related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1B07B1-BDCC-7E4E-B4F3-304061E46C55}"/>
                  </a:ext>
                </a:extLst>
              </p:cNvPr>
              <p:cNvSpPr txBox="1"/>
              <p:nvPr/>
            </p:nvSpPr>
            <p:spPr>
              <a:xfrm>
                <a:off x="7315200" y="2068285"/>
                <a:ext cx="2531782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Eule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imaginary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angular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1B07B1-BDCC-7E4E-B4F3-304061E4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068285"/>
                <a:ext cx="2531782" cy="1092800"/>
              </a:xfrm>
              <a:prstGeom prst="rect">
                <a:avLst/>
              </a:prstGeom>
              <a:blipFill>
                <a:blip r:embed="rId4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273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70EF-0ADA-EE46-8FFD-45C971CB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10" y="87550"/>
            <a:ext cx="11439728" cy="9922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‘Complex math’ does </a:t>
            </a:r>
            <a:r>
              <a:rPr lang="en-US" sz="4900" b="1" dirty="0"/>
              <a:t>not</a:t>
            </a:r>
            <a:r>
              <a:rPr lang="en-US" sz="4000" dirty="0"/>
              <a:t> have to mean ‘difficult math’!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1436C-C8CA-9840-A196-C976E4B3E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374" y="1152564"/>
                <a:ext cx="11439727" cy="14463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Introduce: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600" dirty="0"/>
                  <a:t>The complex, ‘imaginary’ number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(AKA less commonly but still frequent,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400" dirty="0"/>
                  <a:t>[In the study of electrical circuits, which necessitates complex math,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means current (e.g. v=</a:t>
                </a:r>
                <a:r>
                  <a:rPr lang="en-US" sz="1400" dirty="0" err="1"/>
                  <a:t>ir</a:t>
                </a:r>
                <a:r>
                  <a:rPr lang="en-US" sz="1400" dirty="0"/>
                  <a:t>) so they use the letter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instead]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1436C-C8CA-9840-A196-C976E4B3E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374" y="1152564"/>
                <a:ext cx="11439727" cy="1446326"/>
              </a:xfrm>
              <a:blipFill>
                <a:blip r:embed="rId2"/>
                <a:stretch>
                  <a:fillRect l="-998" t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AE899-E328-F64A-B07C-90F1173702B4}"/>
                  </a:ext>
                </a:extLst>
              </p:cNvPr>
              <p:cNvSpPr txBox="1"/>
              <p:nvPr/>
            </p:nvSpPr>
            <p:spPr>
              <a:xfrm>
                <a:off x="4362841" y="2663196"/>
                <a:ext cx="2729017" cy="711670"/>
              </a:xfrm>
              <a:prstGeom prst="rect">
                <a:avLst/>
              </a:prstGeom>
              <a:solidFill>
                <a:srgbClr val="FFFD78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AE899-E328-F64A-B07C-90F11737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41" y="2663196"/>
                <a:ext cx="2729017" cy="711670"/>
              </a:xfrm>
              <a:prstGeom prst="rect">
                <a:avLst/>
              </a:prstGeom>
              <a:blipFill>
                <a:blip r:embed="rId3"/>
                <a:stretch>
                  <a:fillRect r="-1395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9BF1E21-F2AE-EC40-ADA5-04F5E9F6BAE2}"/>
              </a:ext>
            </a:extLst>
          </p:cNvPr>
          <p:cNvSpPr txBox="1"/>
          <p:nvPr/>
        </p:nvSpPr>
        <p:spPr>
          <a:xfrm>
            <a:off x="1259579" y="6401118"/>
            <a:ext cx="969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reason why you shouldn’t name your for-loop variables </a:t>
            </a:r>
            <a:r>
              <a:rPr lang="en-US" i="1" dirty="0"/>
              <a:t>i</a:t>
            </a:r>
            <a:r>
              <a:rPr lang="en-US" dirty="0"/>
              <a:t> or </a:t>
            </a:r>
            <a:r>
              <a:rPr lang="en-US" i="1" dirty="0"/>
              <a:t>j</a:t>
            </a:r>
            <a:r>
              <a:rPr lang="en-US" dirty="0"/>
              <a:t>, and should use </a:t>
            </a:r>
            <a:r>
              <a:rPr lang="en-US" i="1" dirty="0"/>
              <a:t>ii</a:t>
            </a:r>
            <a:r>
              <a:rPr lang="en-US" dirty="0"/>
              <a:t> or </a:t>
            </a:r>
            <a:r>
              <a:rPr lang="en-US" i="1" dirty="0"/>
              <a:t>jj</a:t>
            </a:r>
            <a:r>
              <a:rPr lang="en-US" dirty="0"/>
              <a:t> instead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9E066-DAFC-4341-B396-CC1634CB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649" y="3573542"/>
            <a:ext cx="6629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6FF-74A3-224F-AF21-05BABF7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Testing LSI systems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1F34-2673-7345-B38B-2BDB17B1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labsystems.p</a:t>
            </a:r>
            <a:r>
              <a:rPr lang="en-US" dirty="0"/>
              <a:t> is a function given to you that has 2 systems in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pass a signal through system1, type: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CF7BC"/>
                </a:highlight>
                <a:latin typeface="PT Mono" panose="02060509020205020204" pitchFamily="49" charset="77"/>
              </a:rPr>
              <a:t>output = </a:t>
            </a:r>
            <a:r>
              <a:rPr lang="en-US" sz="2000" dirty="0" err="1">
                <a:highlight>
                  <a:srgbClr val="FCF7BC"/>
                </a:highlight>
                <a:latin typeface="PT Mono" panose="02060509020205020204" pitchFamily="49" charset="77"/>
              </a:rPr>
              <a:t>labsystems</a:t>
            </a:r>
            <a:r>
              <a:rPr lang="en-US" sz="2000" dirty="0">
                <a:highlight>
                  <a:srgbClr val="FCF7BC"/>
                </a:highlight>
                <a:latin typeface="PT Mono" panose="02060509020205020204" pitchFamily="49" charset="77"/>
              </a:rPr>
              <a:t>(signal, 1)</a:t>
            </a:r>
            <a:r>
              <a:rPr lang="en-US" sz="2000" dirty="0">
                <a:highlight>
                  <a:srgbClr val="FCF7BC"/>
                </a:highlight>
              </a:rPr>
              <a:t>  </a:t>
            </a:r>
            <a:r>
              <a:rPr lang="en-US" sz="2000" dirty="0">
                <a:solidFill>
                  <a:srgbClr val="00B050"/>
                </a:solidFill>
                <a:highlight>
                  <a:srgbClr val="FCF7BC"/>
                </a:highlight>
              </a:rPr>
              <a:t>% 1 means sys 1, replace w 2 for sys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Is </a:t>
            </a:r>
            <a:r>
              <a:rPr lang="en-US" b="1" dirty="0"/>
              <a:t>System 1 </a:t>
            </a:r>
            <a:r>
              <a:rPr lang="en-US" dirty="0"/>
              <a:t>linear? </a:t>
            </a:r>
          </a:p>
          <a:p>
            <a:pPr marL="0" indent="0">
              <a:buNone/>
            </a:pPr>
            <a:r>
              <a:rPr lang="en-US" dirty="0"/>
              <a:t>2) Is it shift in variant? </a:t>
            </a:r>
          </a:p>
          <a:p>
            <a:pPr marL="0" indent="0">
              <a:buNone/>
            </a:pPr>
            <a:r>
              <a:rPr lang="en-US" dirty="0"/>
              <a:t>3) How does it handle boundaries?</a:t>
            </a:r>
          </a:p>
        </p:txBody>
      </p:sp>
    </p:spTree>
    <p:extLst>
      <p:ext uri="{BB962C8B-B14F-4D97-AF65-F5344CB8AC3E}">
        <p14:creationId xmlns:p14="http://schemas.microsoft.com/office/powerpoint/2010/main" val="1032638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CC0F-C768-8C45-8A14-3F38805B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871"/>
            <a:ext cx="10515600" cy="734332"/>
          </a:xfrm>
        </p:spPr>
        <p:txBody>
          <a:bodyPr/>
          <a:lstStyle/>
          <a:p>
            <a:r>
              <a:rPr lang="en-US" dirty="0"/>
              <a:t>The rules of complex algebra</a:t>
            </a:r>
          </a:p>
        </p:txBody>
      </p:sp>
      <p:pic>
        <p:nvPicPr>
          <p:cNvPr id="1026" name="Picture 2" descr="https://ds055uzetaobb.cloudfront.net/brioche/uploads/1cBmAHyVZM-diagram.png?width=2000">
            <a:extLst>
              <a:ext uri="{FF2B5EF4-FFF2-40B4-BE49-F238E27FC236}">
                <a16:creationId xmlns:a16="http://schemas.microsoft.com/office/drawing/2014/main" id="{0A2C6DC7-B2C1-8249-B901-FCD89BFA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4" y="1353693"/>
            <a:ext cx="2728409" cy="24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68663EC-6BC7-214E-A0CB-2913919D9438}"/>
              </a:ext>
            </a:extLst>
          </p:cNvPr>
          <p:cNvGrpSpPr/>
          <p:nvPr/>
        </p:nvGrpSpPr>
        <p:grpSpPr>
          <a:xfrm>
            <a:off x="4510965" y="2043057"/>
            <a:ext cx="2730499" cy="1202255"/>
            <a:chOff x="4898571" y="1447800"/>
            <a:chExt cx="2730499" cy="1202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D8FE6A-C1CF-9A47-9DC2-2966F65EB025}"/>
                    </a:ext>
                  </a:extLst>
                </p:cNvPr>
                <p:cNvSpPr txBox="1"/>
                <p:nvPr/>
              </p:nvSpPr>
              <p:spPr>
                <a:xfrm>
                  <a:off x="4898571" y="1447800"/>
                  <a:ext cx="23428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D8FE6A-C1CF-9A47-9DC2-2966F65EB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71" y="1447800"/>
                  <a:ext cx="234288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F0F380-47A5-BD48-AD20-3E8ED6E8D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066" y="1989487"/>
              <a:ext cx="5862" cy="26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D9159-4862-5D42-B721-47506006B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699" y="1989487"/>
              <a:ext cx="1" cy="350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A2EE63-FF9A-CC47-BC6F-1AD0225EB2C5}"/>
                </a:ext>
              </a:extLst>
            </p:cNvPr>
            <p:cNvSpPr txBox="1"/>
            <p:nvPr/>
          </p:nvSpPr>
          <p:spPr>
            <a:xfrm>
              <a:off x="5435909" y="2280723"/>
              <a:ext cx="102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part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D25F7-304C-3149-9334-7D24CF5F48B8}"/>
                </a:ext>
              </a:extLst>
            </p:cNvPr>
            <p:cNvSpPr txBox="1"/>
            <p:nvPr/>
          </p:nvSpPr>
          <p:spPr>
            <a:xfrm>
              <a:off x="6482602" y="228072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</a:t>
              </a:r>
              <a:r>
                <a:rPr lang="en-US" dirty="0"/>
                <a:t>. part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6BB585-14FC-9B4A-9F18-5AFF59E4FAFC}"/>
                  </a:ext>
                </a:extLst>
              </p:cNvPr>
              <p:cNvSpPr/>
              <p:nvPr/>
            </p:nvSpPr>
            <p:spPr>
              <a:xfrm>
                <a:off x="3966051" y="4121405"/>
                <a:ext cx="15957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real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imag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6BB585-14FC-9B4A-9F18-5AFF59E4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51" y="4121405"/>
                <a:ext cx="1595758" cy="70788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866BC7-93B9-F94F-B69C-DB65CC9DC6B0}"/>
                  </a:ext>
                </a:extLst>
              </p:cNvPr>
              <p:cNvSpPr txBox="1"/>
              <p:nvPr/>
            </p:nvSpPr>
            <p:spPr>
              <a:xfrm>
                <a:off x="3918248" y="3453193"/>
                <a:ext cx="4007764" cy="573427"/>
              </a:xfrm>
              <a:prstGeom prst="rect">
                <a:avLst/>
              </a:prstGeom>
              <a:solidFill>
                <a:srgbClr val="FFFD78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just </a:t>
                </a:r>
                <a:r>
                  <a:rPr lang="en-US" b="1" i="1" u="sng" dirty="0"/>
                  <a:t>one</a:t>
                </a:r>
                <a:r>
                  <a:rPr lang="en-US" dirty="0"/>
                  <a:t> number comprising 2 parts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866BC7-93B9-F94F-B69C-DB65CC9DC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48" y="3453193"/>
                <a:ext cx="4007764" cy="573427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6B7B9D-3275-6F43-ACC4-2E5C94D5375C}"/>
                  </a:ext>
                </a:extLst>
              </p:cNvPr>
              <p:cNvSpPr txBox="1"/>
              <p:nvPr/>
            </p:nvSpPr>
            <p:spPr>
              <a:xfrm>
                <a:off x="2714455" y="5785279"/>
                <a:ext cx="67610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think of complex numbers:</a:t>
                </a:r>
              </a:p>
              <a:p>
                <a:r>
                  <a:rPr lang="en-US" b="1" dirty="0"/>
                  <a:t>	</a:t>
                </a:r>
                <a:r>
                  <a:rPr lang="en-US" b="1" u="sng" dirty="0"/>
                  <a:t>A notational convenience in order to pack 2 numbers into 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6B7B9D-3275-6F43-ACC4-2E5C94D5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55" y="5785279"/>
                <a:ext cx="6761082" cy="646331"/>
              </a:xfrm>
              <a:prstGeom prst="rect">
                <a:avLst/>
              </a:prstGeom>
              <a:blipFill>
                <a:blip r:embed="rId6"/>
                <a:stretch>
                  <a:fillRect l="-750" t="-6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FCE11B3-C67F-4B45-BB78-BA5F0E8AB051}"/>
              </a:ext>
            </a:extLst>
          </p:cNvPr>
          <p:cNvSpPr txBox="1"/>
          <p:nvPr/>
        </p:nvSpPr>
        <p:spPr>
          <a:xfrm>
            <a:off x="8730343" y="1600200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MATLAB: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8B72DF-A6C7-CB43-83CD-0F379FA8B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784" y="2100825"/>
            <a:ext cx="3112663" cy="28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438-582B-7E41-BA92-35F9045E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The rules of complex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3BA49-8475-F04E-A817-C70E3723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875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sum is </a:t>
                </a:r>
                <a:r>
                  <a:rPr lang="en-US" b="1" dirty="0"/>
                  <a:t>still</a:t>
                </a:r>
                <a:r>
                  <a:rPr lang="en-US" dirty="0"/>
                  <a:t> </a:t>
                </a:r>
                <a:r>
                  <a:rPr lang="en-US" b="1" dirty="0"/>
                  <a:t>one</a:t>
                </a:r>
                <a:r>
                  <a:rPr lang="en-US" dirty="0"/>
                  <a:t> number with a real and imaginary part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3BA49-8475-F04E-A817-C70E3723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8755"/>
                <a:ext cx="10515600" cy="4351338"/>
              </a:xfrm>
              <a:blipFill>
                <a:blip r:embed="rId3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1245CA2-8AEA-7447-B541-D9D1E08E68A5}"/>
              </a:ext>
            </a:extLst>
          </p:cNvPr>
          <p:cNvGrpSpPr/>
          <p:nvPr/>
        </p:nvGrpSpPr>
        <p:grpSpPr>
          <a:xfrm>
            <a:off x="6041342" y="4311133"/>
            <a:ext cx="4191457" cy="396327"/>
            <a:chOff x="5856514" y="4409105"/>
            <a:chExt cx="4191457" cy="39632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D0BF76-0BA4-8446-BA90-B3F663471F9F}"/>
                </a:ext>
              </a:extLst>
            </p:cNvPr>
            <p:cNvCxnSpPr/>
            <p:nvPr/>
          </p:nvCxnSpPr>
          <p:spPr>
            <a:xfrm flipH="1">
              <a:off x="5856514" y="4629039"/>
              <a:ext cx="859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A08290-02CA-EB4E-B4C7-269BB96B9D85}"/>
                    </a:ext>
                  </a:extLst>
                </p:cNvPr>
                <p:cNvSpPr txBox="1"/>
                <p:nvPr/>
              </p:nvSpPr>
              <p:spPr>
                <a:xfrm>
                  <a:off x="6814457" y="4409105"/>
                  <a:ext cx="3233514" cy="396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a14:m>
                  <a:r>
                    <a:rPr lang="en-US" dirty="0"/>
                    <a:t>, so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A08290-02CA-EB4E-B4C7-269BB96B9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457" y="4409105"/>
                  <a:ext cx="3233514" cy="396327"/>
                </a:xfrm>
                <a:prstGeom prst="rect">
                  <a:avLst/>
                </a:prstGeom>
                <a:blipFill>
                  <a:blip r:embed="rId4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EB9106-87C4-A74B-B8A3-9505DA62D073}"/>
              </a:ext>
            </a:extLst>
          </p:cNvPr>
          <p:cNvSpPr txBox="1"/>
          <p:nvPr/>
        </p:nvSpPr>
        <p:spPr>
          <a:xfrm>
            <a:off x="2351315" y="5840980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6AB92-8F85-0A4B-8E1D-0A9301C0FFAD}"/>
              </a:ext>
            </a:extLst>
          </p:cNvPr>
          <p:cNvSpPr txBox="1"/>
          <p:nvPr/>
        </p:nvSpPr>
        <p:spPr>
          <a:xfrm>
            <a:off x="4120387" y="58409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F85B4-AB0A-0145-8A1C-751B34A8262A}"/>
              </a:ext>
            </a:extLst>
          </p:cNvPr>
          <p:cNvCxnSpPr>
            <a:stCxn id="8" idx="0"/>
          </p:cNvCxnSpPr>
          <p:nvPr/>
        </p:nvCxnSpPr>
        <p:spPr>
          <a:xfrm flipV="1">
            <a:off x="2864821" y="5573486"/>
            <a:ext cx="0" cy="267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52546-1A07-2441-87AB-F5E7DEC248AB}"/>
              </a:ext>
            </a:extLst>
          </p:cNvPr>
          <p:cNvCxnSpPr/>
          <p:nvPr/>
        </p:nvCxnSpPr>
        <p:spPr>
          <a:xfrm flipV="1">
            <a:off x="4693621" y="5573486"/>
            <a:ext cx="0" cy="2674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6F460C-529F-9449-B8C6-12A72305E0B0}"/>
              </a:ext>
            </a:extLst>
          </p:cNvPr>
          <p:cNvSpPr txBox="1"/>
          <p:nvPr/>
        </p:nvSpPr>
        <p:spPr>
          <a:xfrm>
            <a:off x="1981200" y="6210312"/>
            <a:ext cx="9252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product is again </a:t>
            </a:r>
            <a:r>
              <a:rPr lang="en-US" sz="2400" b="1" dirty="0"/>
              <a:t>one</a:t>
            </a:r>
            <a:r>
              <a:rPr lang="en-US" sz="2400" dirty="0"/>
              <a:t> number with a real and imaginary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CF-CE26-6A4F-822C-314E0B8C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(discrete) Fourier transform (DFT)</a:t>
            </a:r>
          </a:p>
        </p:txBody>
      </p:sp>
      <p:pic>
        <p:nvPicPr>
          <p:cNvPr id="2050" name="Picture 2" descr="Fourierop rows only.svg">
            <a:extLst>
              <a:ext uri="{FF2B5EF4-FFF2-40B4-BE49-F238E27FC236}">
                <a16:creationId xmlns:a16="http://schemas.microsoft.com/office/drawing/2014/main" id="{5BDBD5D2-65D7-944D-A0E0-DA55D660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365250"/>
            <a:ext cx="7518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5C23F-9DE9-9843-A743-C626A1DDB29E}"/>
                  </a:ext>
                </a:extLst>
              </p:cNvPr>
              <p:cNvSpPr txBox="1"/>
              <p:nvPr/>
            </p:nvSpPr>
            <p:spPr>
              <a:xfrm>
                <a:off x="4356100" y="6308209"/>
                <a:ext cx="429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r>
                  <a:rPr lang="en-US" dirty="0"/>
                  <a:t>; where D is the DFT matrix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5C23F-9DE9-9843-A743-C626A1DD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00" y="6308209"/>
                <a:ext cx="4295087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F83054-C973-1A4C-AF55-39795BDBEAE9}"/>
              </a:ext>
            </a:extLst>
          </p:cNvPr>
          <p:cNvSpPr txBox="1"/>
          <p:nvPr/>
        </p:nvSpPr>
        <p:spPr>
          <a:xfrm>
            <a:off x="457201" y="1690688"/>
            <a:ext cx="177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 letters usually denote Fourier transformed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F0029-4E6D-384E-8D0F-A935ED41674D}"/>
              </a:ext>
            </a:extLst>
          </p:cNvPr>
          <p:cNvSpPr txBox="1"/>
          <p:nvPr/>
        </p:nvSpPr>
        <p:spPr>
          <a:xfrm>
            <a:off x="9575800" y="1464627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Lowercase letters denote original signal</a:t>
            </a:r>
          </a:p>
        </p:txBody>
      </p:sp>
    </p:spTree>
    <p:extLst>
      <p:ext uri="{BB962C8B-B14F-4D97-AF65-F5344CB8AC3E}">
        <p14:creationId xmlns:p14="http://schemas.microsoft.com/office/powerpoint/2010/main" val="307253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25D-F8B9-8144-BBF1-BA1A3AFA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2" y="0"/>
            <a:ext cx="10515600" cy="1325563"/>
          </a:xfrm>
        </p:spPr>
        <p:txBody>
          <a:bodyPr/>
          <a:lstStyle/>
          <a:p>
            <a:r>
              <a:rPr lang="en-US" dirty="0"/>
              <a:t>The DFT is an orthogonal matrix!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88FF-501B-4B45-A3FA-7AF8956D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2" y="3492500"/>
            <a:ext cx="11933695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F44C9B-42F4-4141-A729-4A197A4AF942}"/>
                  </a:ext>
                </a:extLst>
              </p:cNvPr>
              <p:cNvSpPr/>
              <p:nvPr/>
            </p:nvSpPr>
            <p:spPr>
              <a:xfrm>
                <a:off x="0" y="1865848"/>
                <a:ext cx="5200976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7030A0"/>
                    </a:solidFill>
                  </a:rPr>
                  <a:t>z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F44C9B-42F4-4141-A729-4A197A4AF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5848"/>
                <a:ext cx="5200976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ourierop rows only.svg">
            <a:extLst>
              <a:ext uri="{FF2B5EF4-FFF2-40B4-BE49-F238E27FC236}">
                <a16:creationId xmlns:a16="http://schemas.microsoft.com/office/drawing/2014/main" id="{CD491539-DB7B-C54C-B955-5E4FA3D4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4" y="377825"/>
            <a:ext cx="4779396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3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6AAE-7DCE-1E44-9A58-A5B66418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3.2: Decomposing a signal using DFT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A52D-8135-8E46-9C61-16186724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same signal that we just created in 3.1.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its DFT and plot its amplitude spectrum</a:t>
            </a:r>
          </a:p>
        </p:txBody>
      </p:sp>
    </p:spTree>
    <p:extLst>
      <p:ext uri="{BB962C8B-B14F-4D97-AF65-F5344CB8AC3E}">
        <p14:creationId xmlns:p14="http://schemas.microsoft.com/office/powerpoint/2010/main" val="107492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A278-267B-D645-8577-6EE6F948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325563"/>
          </a:xfrm>
        </p:spPr>
        <p:txBody>
          <a:bodyPr/>
          <a:lstStyle/>
          <a:p>
            <a:r>
              <a:rPr lang="en-US" dirty="0"/>
              <a:t>The inverse (discrete) Fourier transform (IDFT)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31F2-EA6A-454C-BCFF-2A68A9D9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81533" cy="528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DFT is an orthogonal matrix, what is the inverse DFT?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35E88-7071-2041-B70C-6488C123FAFC}"/>
              </a:ext>
            </a:extLst>
          </p:cNvPr>
          <p:cNvSpPr txBox="1"/>
          <p:nvPr/>
        </p:nvSpPr>
        <p:spPr>
          <a:xfrm>
            <a:off x="2387132" y="4131733"/>
            <a:ext cx="7417736" cy="49244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The transposed complex conjugate of the DFT matrix!</a:t>
            </a:r>
          </a:p>
        </p:txBody>
      </p:sp>
    </p:spTree>
    <p:extLst>
      <p:ext uri="{BB962C8B-B14F-4D97-AF65-F5344CB8AC3E}">
        <p14:creationId xmlns:p14="http://schemas.microsoft.com/office/powerpoint/2010/main" val="4244537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C1A-819E-D24F-89EB-6CF3CEE1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amplitude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E538-F55D-3445-A263-A0714D0DB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Amplitude spectrum: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Power spectrum: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E538-F55D-3445-A263-A0714D0DB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8C77-3792-104F-8D30-8E5B42B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vs. Fourier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9755-B99D-214E-B412-22F5A38E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58" y="5618691"/>
            <a:ext cx="10005483" cy="494242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Signal and Fourier representations are two sides of the same 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F0BF-560B-B748-A923-AD65794E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F2E9-A9CE-B34B-8154-1FA12B83B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9800" cy="4351338"/>
              </a:xfrm>
            </p:spPr>
            <p:txBody>
              <a:bodyPr/>
              <a:lstStyle/>
              <a:p>
                <a:r>
                  <a:rPr lang="en-US" dirty="0"/>
                  <a:t>Power spectrum of a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 these signals’ power spectra:</a:t>
                </a:r>
              </a:p>
              <a:p>
                <a:pPr lvl="1"/>
                <a:r>
                  <a:rPr lang="en-US" b="0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zeros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4)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randn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5)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F2E9-A9CE-B34B-8154-1FA12B83B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9800" cy="4351338"/>
              </a:xfrm>
              <a:blipFill>
                <a:blip r:embed="rId3"/>
                <a:stretch>
                  <a:fillRect l="-102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50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F0BF-560B-B748-A923-AD65794E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F2E9-A9CE-B34B-8154-1FA12B83B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76835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 these signals’ power spectra:</a:t>
                </a:r>
              </a:p>
              <a:p>
                <a:pPr lvl="1"/>
                <a:r>
                  <a:rPr lang="en-US" b="0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zeros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4)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randn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5)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0:63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F2E9-A9CE-B34B-8154-1FA12B83B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7683500" cy="4351338"/>
              </a:xfrm>
              <a:blipFill>
                <a:blip r:embed="rId2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0C3-C275-8448-A87F-4532F3C9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 : Testing LSI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628E-E5FE-104F-A62C-E85F778D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09"/>
            <a:ext cx="10515600" cy="4373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do I check for linearity in a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28D35-2F6D-2644-8365-0E08F272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71" y="1962283"/>
            <a:ext cx="8883603" cy="4583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F7D2F-7127-4B4E-B54B-839BD7F35C01}"/>
              </a:ext>
            </a:extLst>
          </p:cNvPr>
          <p:cNvSpPr txBox="1"/>
          <p:nvPr/>
        </p:nvSpPr>
        <p:spPr>
          <a:xfrm>
            <a:off x="7010400" y="2797572"/>
            <a:ext cx="172515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It is linear!</a:t>
            </a:r>
          </a:p>
        </p:txBody>
      </p:sp>
    </p:spTree>
    <p:extLst>
      <p:ext uri="{BB962C8B-B14F-4D97-AF65-F5344CB8AC3E}">
        <p14:creationId xmlns:p14="http://schemas.microsoft.com/office/powerpoint/2010/main" val="18765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3B15-B587-1E4D-928B-A9BB994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2: Fourier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EEAA-C0D7-5742-9FFA-18AAE4B9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relate to Linear shift invariant systems?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30FB3-7FFC-A046-AE5D-6C97D37FCCDF}"/>
              </a:ext>
            </a:extLst>
          </p:cNvPr>
          <p:cNvSpPr txBox="1"/>
          <p:nvPr/>
        </p:nvSpPr>
        <p:spPr>
          <a:xfrm>
            <a:off x="474133" y="4051399"/>
            <a:ext cx="11243734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Sinusoids are ‘eigenfunctions’ of LSI systems!</a:t>
            </a:r>
          </a:p>
          <a:p>
            <a:r>
              <a:rPr lang="en-US" sz="2800" dirty="0"/>
              <a:t>You put in an input of </a:t>
            </a:r>
            <a:r>
              <a:rPr lang="en-US" sz="2800" dirty="0" err="1"/>
              <a:t>cos+sin</a:t>
            </a:r>
            <a:r>
              <a:rPr lang="en-US" sz="2800" dirty="0"/>
              <a:t> of a given frequency, and the output is a </a:t>
            </a:r>
            <a:r>
              <a:rPr lang="en-US" sz="2800" dirty="0" err="1"/>
              <a:t>cos+sin</a:t>
            </a:r>
            <a:r>
              <a:rPr lang="en-US" sz="2800" dirty="0"/>
              <a:t> of that same frequency but each with possibly different amplitudes.</a:t>
            </a:r>
          </a:p>
        </p:txBody>
      </p:sp>
    </p:spTree>
    <p:extLst>
      <p:ext uri="{BB962C8B-B14F-4D97-AF65-F5344CB8AC3E}">
        <p14:creationId xmlns:p14="http://schemas.microsoft.com/office/powerpoint/2010/main" val="319254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FED3-3B4B-3C46-A4EA-EB2D2FC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53"/>
            <a:ext cx="10515600" cy="671209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Recommended short videos/articles: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2052-C36A-4B45-AFB0-76DDF064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7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Convolution:</a:t>
            </a:r>
          </a:p>
          <a:p>
            <a:pPr lvl="1"/>
            <a:r>
              <a:rPr lang="en-US" dirty="0">
                <a:hlinkClick r:id="rId2"/>
              </a:rPr>
              <a:t>Convolution as matrix multiplication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Fourier stuff:</a:t>
            </a:r>
          </a:p>
          <a:p>
            <a:pPr lvl="1"/>
            <a:r>
              <a:rPr lang="en-US" dirty="0">
                <a:hlinkClick r:id="rId3"/>
              </a:rPr>
              <a:t>Sines and cosines from vectors (Khan Academy, 3mins)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Complex numbers and vectors (Khan Academy, 8mins)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Nyquist sampling:</a:t>
            </a:r>
          </a:p>
          <a:p>
            <a:pPr lvl="1"/>
            <a:r>
              <a:rPr lang="en-US" dirty="0">
                <a:hlinkClick r:id="rId5"/>
              </a:rPr>
              <a:t>Nyquist frequency</a:t>
            </a:r>
          </a:p>
          <a:p>
            <a:pPr lvl="1"/>
            <a:r>
              <a:rPr lang="en-US" dirty="0">
                <a:hlinkClick r:id="rId6"/>
              </a:rPr>
              <a:t>Aliasing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859B-93DC-4642-8CFC-E15D0403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1.2: Testing LSI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EEAF-A533-5D4D-927D-040F51A8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350"/>
            <a:ext cx="3987800" cy="574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Is it shift-invariant?</a:t>
            </a:r>
          </a:p>
          <a:p>
            <a:pPr marL="0" indent="0">
              <a:buNone/>
            </a:pPr>
            <a:r>
              <a:rPr lang="en-US" dirty="0"/>
              <a:t>How do I test for shift-invariance?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9B006-0D38-594D-84E0-9898BE4D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3" y="1615533"/>
            <a:ext cx="5808134" cy="48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1CF0-7F29-3B4E-87B3-93CFCD05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94" y="339976"/>
            <a:ext cx="10515600" cy="791234"/>
          </a:xfrm>
        </p:spPr>
        <p:txBody>
          <a:bodyPr/>
          <a:lstStyle/>
          <a:p>
            <a:r>
              <a:rPr lang="en-US" dirty="0"/>
              <a:t>Exercise 1.3: Testing LSI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A4D75-55A6-F844-AD42-43E9A2AE91F6}"/>
              </a:ext>
            </a:extLst>
          </p:cNvPr>
          <p:cNvSpPr txBox="1"/>
          <p:nvPr/>
        </p:nvSpPr>
        <p:spPr>
          <a:xfrm>
            <a:off x="342900" y="1436801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test for shift-invariance?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4FE473-8307-2C49-B7F3-45C6D0DE7BAF}"/>
              </a:ext>
            </a:extLst>
          </p:cNvPr>
          <p:cNvGrpSpPr/>
          <p:nvPr/>
        </p:nvGrpSpPr>
        <p:grpSpPr>
          <a:xfrm>
            <a:off x="228600" y="2189546"/>
            <a:ext cx="6151043" cy="3632719"/>
            <a:chOff x="228600" y="2189546"/>
            <a:chExt cx="6151043" cy="36327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1011DE-6C99-254D-96D7-7F7F2B0C6FA8}"/>
                </a:ext>
              </a:extLst>
            </p:cNvPr>
            <p:cNvSpPr txBox="1"/>
            <p:nvPr/>
          </p:nvSpPr>
          <p:spPr>
            <a:xfrm>
              <a:off x="228600" y="2189546"/>
              <a:ext cx="6151043" cy="1815882"/>
            </a:xfrm>
            <a:prstGeom prst="rect">
              <a:avLst/>
            </a:prstGeom>
            <a:solidFill>
              <a:srgbClr val="FCF7BC"/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>
                  <a:latin typeface="PT Mono" panose="02060509020205020204" pitchFamily="49" charset="77"/>
                </a:rPr>
                <a:t>impulse = zeros(64,1);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>
                  <a:latin typeface="PT Mono" panose="02060509020205020204" pitchFamily="49" charset="77"/>
                </a:rPr>
                <a:t>impulse(1) = 1;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>
                  <a:latin typeface="PT Mono" panose="02060509020205020204" pitchFamily="49" charset="77"/>
                </a:rPr>
                <a:t>impulse_10 = </a:t>
              </a:r>
              <a:r>
                <a:rPr lang="en-US" sz="1600" dirty="0" err="1">
                  <a:latin typeface="PT Mono" panose="02060509020205020204" pitchFamily="49" charset="77"/>
                </a:rPr>
                <a:t>circshift</a:t>
              </a:r>
              <a:r>
                <a:rPr lang="en-US" sz="1600" dirty="0">
                  <a:latin typeface="PT Mono" panose="02060509020205020204" pitchFamily="49" charset="77"/>
                </a:rPr>
                <a:t>(impulse, 10)</a:t>
              </a:r>
            </a:p>
            <a:p>
              <a:pPr marL="285750" indent="-285750">
                <a:buFont typeface="Wingdings" pitchFamily="2" charset="2"/>
                <a:buChar char="Ø"/>
              </a:pPr>
              <a:endParaRPr lang="en-US" sz="1600" dirty="0">
                <a:latin typeface="PT Mono" panose="02060509020205020204" pitchFamily="49" charset="77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>
                  <a:latin typeface="PT Mono" panose="02060509020205020204" pitchFamily="49" charset="77"/>
                </a:rPr>
                <a:t>output = </a:t>
              </a:r>
              <a:r>
                <a:rPr lang="en-US" sz="1600" dirty="0" err="1">
                  <a:latin typeface="PT Mono" panose="02060509020205020204" pitchFamily="49" charset="77"/>
                </a:rPr>
                <a:t>labsystems</a:t>
              </a:r>
              <a:r>
                <a:rPr lang="en-US" sz="1600" dirty="0">
                  <a:latin typeface="PT Mono" panose="02060509020205020204" pitchFamily="49" charset="77"/>
                </a:rPr>
                <a:t>(impulse,1);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>
                  <a:latin typeface="PT Mono" panose="02060509020205020204" pitchFamily="49" charset="77"/>
                </a:rPr>
                <a:t>output_10 = </a:t>
              </a:r>
              <a:r>
                <a:rPr lang="en-US" sz="1600" dirty="0" err="1">
                  <a:latin typeface="PT Mono" panose="02060509020205020204" pitchFamily="49" charset="77"/>
                </a:rPr>
                <a:t>labsystems</a:t>
              </a:r>
              <a:r>
                <a:rPr lang="en-US" sz="1600" dirty="0">
                  <a:latin typeface="PT Mono" panose="02060509020205020204" pitchFamily="49" charset="77"/>
                </a:rPr>
                <a:t>(impulse_10,1);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 err="1">
                  <a:latin typeface="PT Mono" panose="02060509020205020204" pitchFamily="49" charset="77"/>
                </a:rPr>
                <a:t>disp</a:t>
              </a:r>
              <a:r>
                <a:rPr lang="en-US" sz="1600" dirty="0">
                  <a:latin typeface="PT Mono" panose="02060509020205020204" pitchFamily="49" charset="77"/>
                </a:rPr>
                <a:t>(output_10 – </a:t>
              </a:r>
              <a:r>
                <a:rPr lang="en-US" sz="1600" dirty="0" err="1">
                  <a:latin typeface="PT Mono" panose="02060509020205020204" pitchFamily="49" charset="77"/>
                </a:rPr>
                <a:t>circshift</a:t>
              </a:r>
              <a:r>
                <a:rPr lang="en-US" sz="1600" dirty="0">
                  <a:latin typeface="PT Mono" panose="02060509020205020204" pitchFamily="49" charset="77"/>
                </a:rPr>
                <a:t>(output,10) &lt; 1e-8);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C39AF-F629-9F48-9D0D-CEF9FDC2AA1B}"/>
                </a:ext>
              </a:extLst>
            </p:cNvPr>
            <p:cNvSpPr txBox="1"/>
            <p:nvPr/>
          </p:nvSpPr>
          <p:spPr>
            <a:xfrm>
              <a:off x="228600" y="4504286"/>
              <a:ext cx="5577994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want to test if the shifted input’s output equals the original input’s output, shifted.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F21D3-1791-1B44-A6DB-EE612373E116}"/>
                </a:ext>
              </a:extLst>
            </p:cNvPr>
            <p:cNvSpPr txBox="1"/>
            <p:nvPr/>
          </p:nvSpPr>
          <p:spPr>
            <a:xfrm>
              <a:off x="342900" y="5175934"/>
              <a:ext cx="5463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(Which is a super confusing statement but ponder on it a little bit and it will make sense)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EA57B-748C-A844-8E44-3DF1D3B7A32E}"/>
              </a:ext>
            </a:extLst>
          </p:cNvPr>
          <p:cNvGrpSpPr/>
          <p:nvPr/>
        </p:nvGrpSpPr>
        <p:grpSpPr>
          <a:xfrm>
            <a:off x="6379643" y="1655217"/>
            <a:ext cx="5577994" cy="4700422"/>
            <a:chOff x="6379643" y="1655217"/>
            <a:chExt cx="5577994" cy="47004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51A7B-D146-984F-8B44-10CB6060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643" y="1655217"/>
              <a:ext cx="5577994" cy="470042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8A970-59C9-8249-9577-406D97F96603}"/>
                </a:ext>
              </a:extLst>
            </p:cNvPr>
            <p:cNvSpPr txBox="1"/>
            <p:nvPr/>
          </p:nvSpPr>
          <p:spPr>
            <a:xfrm>
              <a:off x="8551334" y="2728155"/>
              <a:ext cx="194110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It is shift-invariant!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360B-DDA1-3A4D-91DA-D58AD519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25"/>
            <a:ext cx="11239500" cy="1325563"/>
          </a:xfrm>
        </p:spPr>
        <p:txBody>
          <a:bodyPr/>
          <a:lstStyle/>
          <a:p>
            <a:r>
              <a:rPr lang="en-US" dirty="0"/>
              <a:t>What operation is a LSI system effectively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4C19-A623-6F40-B542-F506C4CF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43" y="1690688"/>
            <a:ext cx="5577994" cy="470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7D2D-9787-A44C-9891-EC36F1106362}"/>
              </a:ext>
            </a:extLst>
          </p:cNvPr>
          <p:cNvSpPr txBox="1"/>
          <p:nvPr/>
        </p:nvSpPr>
        <p:spPr>
          <a:xfrm>
            <a:off x="234209" y="1892300"/>
            <a:ext cx="599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</a:t>
            </a:r>
          </a:p>
          <a:p>
            <a:r>
              <a:rPr lang="en-US" dirty="0"/>
              <a:t>Each output is a </a:t>
            </a:r>
            <a:r>
              <a:rPr lang="en-US" b="1" i="1" dirty="0"/>
              <a:t>shifted copy </a:t>
            </a:r>
            <a:r>
              <a:rPr lang="en-US" dirty="0"/>
              <a:t>of the original impulse response.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67A59-DB4D-624D-AC6F-9121DECE12D9}"/>
              </a:ext>
            </a:extLst>
          </p:cNvPr>
          <p:cNvSpPr txBox="1"/>
          <p:nvPr/>
        </p:nvSpPr>
        <p:spPr>
          <a:xfrm>
            <a:off x="1789794" y="4040899"/>
            <a:ext cx="28831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Answer: Convolution!</a:t>
            </a:r>
          </a:p>
        </p:txBody>
      </p:sp>
    </p:spTree>
    <p:extLst>
      <p:ext uri="{BB962C8B-B14F-4D97-AF65-F5344CB8AC3E}">
        <p14:creationId xmlns:p14="http://schemas.microsoft.com/office/powerpoint/2010/main" val="35835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railTanHarlequinbug-mobile.mp4">
            <a:hlinkClick r:id="" action="ppaction://media"/>
            <a:extLst>
              <a:ext uri="{FF2B5EF4-FFF2-40B4-BE49-F238E27FC236}">
                <a16:creationId xmlns:a16="http://schemas.microsoft.com/office/drawing/2014/main" id="{8FC4D896-3F6A-D444-9798-CF6BAC50897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32096" b="30581"/>
          <a:stretch/>
        </p:blipFill>
        <p:spPr>
          <a:xfrm>
            <a:off x="205679" y="4137879"/>
            <a:ext cx="11665419" cy="25046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/>
              <p:nvPr/>
            </p:nvSpPr>
            <p:spPr>
              <a:xfrm>
                <a:off x="5531991" y="3978755"/>
                <a:ext cx="22724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91" y="3978755"/>
                <a:ext cx="2272417" cy="430887"/>
              </a:xfrm>
              <a:prstGeom prst="rect">
                <a:avLst/>
              </a:prstGeom>
              <a:blipFill>
                <a:blip r:embed="rId6"/>
                <a:stretch>
                  <a:fillRect l="-3333" t="-5714" r="-16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5BBD017-C4E3-7D42-AF68-7C2BC0D9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21"/>
            <a:ext cx="10515600" cy="1325563"/>
          </a:xfrm>
        </p:spPr>
        <p:txBody>
          <a:bodyPr/>
          <a:lstStyle/>
          <a:p>
            <a:r>
              <a:rPr lang="en-US" dirty="0"/>
              <a:t>How I think of LSI systems: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6287A-54D6-3041-9F90-C7F439DAACB1}"/>
              </a:ext>
            </a:extLst>
          </p:cNvPr>
          <p:cNvSpPr txBox="1"/>
          <p:nvPr/>
        </p:nvSpPr>
        <p:spPr>
          <a:xfrm>
            <a:off x="9415278" y="6642556"/>
            <a:ext cx="2776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Gif source: https://</a:t>
            </a:r>
            <a:r>
              <a:rPr lang="en-US" sz="800" dirty="0" err="1"/>
              <a:t>www.youtube.com</a:t>
            </a:r>
            <a:r>
              <a:rPr lang="en-US" sz="800" dirty="0"/>
              <a:t>/</a:t>
            </a:r>
            <a:r>
              <a:rPr lang="en-US" sz="800" dirty="0" err="1"/>
              <a:t>watch?v</a:t>
            </a:r>
            <a:r>
              <a:rPr lang="en-US" sz="800" dirty="0"/>
              <a:t>=HQp6n_oJpLI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/>
              <p:nvPr/>
            </p:nvSpPr>
            <p:spPr>
              <a:xfrm>
                <a:off x="1498820" y="4017121"/>
                <a:ext cx="22812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20" y="4017121"/>
                <a:ext cx="2281266" cy="430887"/>
              </a:xfrm>
              <a:prstGeom prst="rect">
                <a:avLst/>
              </a:prstGeom>
              <a:blipFill>
                <a:blip r:embed="rId7"/>
                <a:stretch>
                  <a:fillRect l="-3315" t="-8571" r="-165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B4C2ADF-74B7-834F-93FF-83FCE0B0B31A}"/>
              </a:ext>
            </a:extLst>
          </p:cNvPr>
          <p:cNvSpPr/>
          <p:nvPr/>
        </p:nvSpPr>
        <p:spPr>
          <a:xfrm>
            <a:off x="4116445" y="3445823"/>
            <a:ext cx="4137671" cy="115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D3A06-90C8-4B4F-B510-931B46476423}"/>
              </a:ext>
            </a:extLst>
          </p:cNvPr>
          <p:cNvSpPr txBox="1"/>
          <p:nvPr/>
        </p:nvSpPr>
        <p:spPr>
          <a:xfrm>
            <a:off x="392613" y="1630676"/>
            <a:ext cx="24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vector of size n=9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5CCA1B-9A0A-5E4F-A377-C34D19411E0C}"/>
                  </a:ext>
                </a:extLst>
              </p:cNvPr>
              <p:cNvSpPr txBox="1"/>
              <p:nvPr/>
            </p:nvSpPr>
            <p:spPr>
              <a:xfrm>
                <a:off x="392613" y="2183185"/>
                <a:ext cx="1426096" cy="12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5CCA1B-9A0A-5E4F-A377-C34D1941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3" y="2183185"/>
                <a:ext cx="1426096" cy="1297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A7E87FD-DF3D-8746-9192-3DCDB2B6AEE6}"/>
              </a:ext>
            </a:extLst>
          </p:cNvPr>
          <p:cNvSpPr/>
          <p:nvPr/>
        </p:nvSpPr>
        <p:spPr>
          <a:xfrm>
            <a:off x="8758281" y="1630676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vector of size n=9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94B19-3AE7-0E40-AEC9-949D674F3D5F}"/>
                  </a:ext>
                </a:extLst>
              </p:cNvPr>
              <p:cNvSpPr txBox="1"/>
              <p:nvPr/>
            </p:nvSpPr>
            <p:spPr>
              <a:xfrm>
                <a:off x="9704671" y="2080687"/>
                <a:ext cx="91281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94B19-3AE7-0E40-AEC9-949D674F3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71" y="2080687"/>
                <a:ext cx="912814" cy="1020472"/>
              </a:xfrm>
              <a:prstGeom prst="rect">
                <a:avLst/>
              </a:prstGeom>
              <a:blipFill>
                <a:blip r:embed="rId9"/>
                <a:stretch>
                  <a:fillRect r="-547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048A2B8-C17D-2F4D-816F-D714931039FC}"/>
              </a:ext>
            </a:extLst>
          </p:cNvPr>
          <p:cNvGrpSpPr/>
          <p:nvPr/>
        </p:nvGrpSpPr>
        <p:grpSpPr>
          <a:xfrm>
            <a:off x="2386948" y="2765031"/>
            <a:ext cx="1729496" cy="1092965"/>
            <a:chOff x="2190751" y="2639906"/>
            <a:chExt cx="1729496" cy="1092965"/>
          </a:xfrm>
        </p:grpSpPr>
        <p:sp>
          <p:nvSpPr>
            <p:cNvPr id="22" name="Bent Arrow 21">
              <a:extLst>
                <a:ext uri="{FF2B5EF4-FFF2-40B4-BE49-F238E27FC236}">
                  <a16:creationId xmlns:a16="http://schemas.microsoft.com/office/drawing/2014/main" id="{EFFAE5CE-F108-8747-A952-754B6C0B7C2B}"/>
                </a:ext>
              </a:extLst>
            </p:cNvPr>
            <p:cNvSpPr/>
            <p:nvPr/>
          </p:nvSpPr>
          <p:spPr>
            <a:xfrm rot="5400000">
              <a:off x="2517729" y="2330353"/>
              <a:ext cx="1092965" cy="1712071"/>
            </a:xfrm>
            <a:prstGeom prst="bentArrow">
              <a:avLst>
                <a:gd name="adj1" fmla="val 8974"/>
                <a:gd name="adj2" fmla="val 16688"/>
                <a:gd name="adj3" fmla="val 23220"/>
                <a:gd name="adj4" fmla="val 249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F5C950-C1CD-7746-8496-D4569FB23B02}"/>
                    </a:ext>
                  </a:extLst>
                </p:cNvPr>
                <p:cNvSpPr txBox="1"/>
                <p:nvPr/>
              </p:nvSpPr>
              <p:spPr>
                <a:xfrm>
                  <a:off x="2190751" y="2753168"/>
                  <a:ext cx="122568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Reverse order</a:t>
                  </a:r>
                  <a:r>
                    <a:rPr lang="en-US" sz="1400" dirty="0"/>
                    <a:t>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 enters system first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F5C950-C1CD-7746-8496-D4569FB23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1" y="2753168"/>
                  <a:ext cx="1225685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031" t="-1695"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F579D1-DE80-EE4B-9966-483856705131}"/>
              </a:ext>
            </a:extLst>
          </p:cNvPr>
          <p:cNvSpPr txBox="1"/>
          <p:nvPr/>
        </p:nvSpPr>
        <p:spPr>
          <a:xfrm>
            <a:off x="8935393" y="3233622"/>
            <a:ext cx="122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Reverse the order</a:t>
            </a:r>
            <a:r>
              <a:rPr lang="en-US" sz="1400" dirty="0"/>
              <a:t> </a:t>
            </a:r>
            <a:r>
              <a:rPr lang="en-US" sz="1400" b="1" dirty="0"/>
              <a:t>back</a:t>
            </a: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2FEBF634-6C13-9841-99B4-E23F68C44874}"/>
              </a:ext>
            </a:extLst>
          </p:cNvPr>
          <p:cNvSpPr/>
          <p:nvPr/>
        </p:nvSpPr>
        <p:spPr>
          <a:xfrm>
            <a:off x="8401457" y="2359010"/>
            <a:ext cx="1092965" cy="1424430"/>
          </a:xfrm>
          <a:prstGeom prst="bentArrow">
            <a:avLst>
              <a:gd name="adj1" fmla="val 8974"/>
              <a:gd name="adj2" fmla="val 16688"/>
              <a:gd name="adj3" fmla="val 23220"/>
              <a:gd name="adj4" fmla="val 249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0E0DB2-3041-D64D-8501-DE8B3005A84D}"/>
              </a:ext>
            </a:extLst>
          </p:cNvPr>
          <p:cNvSpPr txBox="1"/>
          <p:nvPr/>
        </p:nvSpPr>
        <p:spPr>
          <a:xfrm>
            <a:off x="5235020" y="3710888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 box LSI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7A856C-F2B2-DD49-94E6-462B4537F91C}"/>
                  </a:ext>
                </a:extLst>
              </p:cNvPr>
              <p:cNvSpPr/>
              <p:nvPr/>
            </p:nvSpPr>
            <p:spPr>
              <a:xfrm>
                <a:off x="4744373" y="2340780"/>
                <a:ext cx="2881815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7A856C-F2B2-DD49-94E6-462B4537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73" y="2340780"/>
                <a:ext cx="2881815" cy="848502"/>
              </a:xfrm>
              <a:prstGeom prst="rect">
                <a:avLst/>
              </a:prstGeom>
              <a:blipFill>
                <a:blip r:embed="rId11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023 L 0.32669 3.7037E-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8 -4.07407E-6 L 0.24909 -0.0048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railTanHarlequinbug-mobile.mp4">
            <a:hlinkClick r:id="" action="ppaction://media"/>
            <a:extLst>
              <a:ext uri="{FF2B5EF4-FFF2-40B4-BE49-F238E27FC236}">
                <a16:creationId xmlns:a16="http://schemas.microsoft.com/office/drawing/2014/main" id="{8FC4D896-3F6A-D444-9798-CF6BAC50897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32096" b="30581"/>
          <a:stretch/>
        </p:blipFill>
        <p:spPr>
          <a:xfrm>
            <a:off x="205679" y="4137879"/>
            <a:ext cx="11665419" cy="25046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/>
              <p:nvPr/>
            </p:nvSpPr>
            <p:spPr>
              <a:xfrm>
                <a:off x="4326902" y="3969169"/>
                <a:ext cx="22724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5A451-1B46-ED46-8060-64FD0C77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02" y="3969169"/>
                <a:ext cx="2272417" cy="430887"/>
              </a:xfrm>
              <a:prstGeom prst="rect">
                <a:avLst/>
              </a:prstGeom>
              <a:blipFill>
                <a:blip r:embed="rId6"/>
                <a:stretch>
                  <a:fillRect l="-3333" t="-8824" r="-222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5BBD017-C4E3-7D42-AF68-7C2BC0D9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21"/>
            <a:ext cx="10515600" cy="1325563"/>
          </a:xfrm>
        </p:spPr>
        <p:txBody>
          <a:bodyPr/>
          <a:lstStyle/>
          <a:p>
            <a:r>
              <a:rPr lang="en-US" dirty="0"/>
              <a:t>Looking inside the black box…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6287A-54D6-3041-9F90-C7F439DAACB1}"/>
              </a:ext>
            </a:extLst>
          </p:cNvPr>
          <p:cNvSpPr txBox="1"/>
          <p:nvPr/>
        </p:nvSpPr>
        <p:spPr>
          <a:xfrm>
            <a:off x="9415278" y="6642556"/>
            <a:ext cx="2776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Gif source: https://</a:t>
            </a:r>
            <a:r>
              <a:rPr lang="en-US" sz="800" dirty="0" err="1"/>
              <a:t>www.youtube.com</a:t>
            </a:r>
            <a:r>
              <a:rPr lang="en-US" sz="800" dirty="0"/>
              <a:t>/</a:t>
            </a:r>
            <a:r>
              <a:rPr lang="en-US" sz="800" dirty="0" err="1"/>
              <a:t>watch?v</a:t>
            </a:r>
            <a:r>
              <a:rPr lang="en-US" sz="800" dirty="0"/>
              <a:t>=HQp6n_oJpLI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C2ADF-74B7-834F-93FF-83FCE0B0B31A}"/>
              </a:ext>
            </a:extLst>
          </p:cNvPr>
          <p:cNvSpPr/>
          <p:nvPr/>
        </p:nvSpPr>
        <p:spPr>
          <a:xfrm>
            <a:off x="4156047" y="3417442"/>
            <a:ext cx="4137671" cy="9806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315F4-FC94-1E44-9E04-4BD2F2DE9D67}"/>
              </a:ext>
            </a:extLst>
          </p:cNvPr>
          <p:cNvSpPr/>
          <p:nvPr/>
        </p:nvSpPr>
        <p:spPr>
          <a:xfrm>
            <a:off x="4156047" y="3691355"/>
            <a:ext cx="1112002" cy="706729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331E79-9747-3948-881D-F4B456A3AFFC}"/>
                  </a:ext>
                </a:extLst>
              </p:cNvPr>
              <p:cNvSpPr/>
              <p:nvPr/>
            </p:nvSpPr>
            <p:spPr>
              <a:xfrm>
                <a:off x="4094624" y="3684193"/>
                <a:ext cx="33539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331E79-9747-3948-881D-F4B456A3A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24" y="3684193"/>
                <a:ext cx="3353926" cy="369332"/>
              </a:xfrm>
              <a:prstGeom prst="rect">
                <a:avLst/>
              </a:prstGeom>
              <a:blipFill>
                <a:blip r:embed="rId7"/>
                <a:stretch>
                  <a:fillRect l="-1128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/>
              <p:nvPr/>
            </p:nvSpPr>
            <p:spPr>
              <a:xfrm>
                <a:off x="1318692" y="3969170"/>
                <a:ext cx="22812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5C9E0-8821-C544-8040-BE7D5F75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92" y="3969170"/>
                <a:ext cx="2281266" cy="430887"/>
              </a:xfrm>
              <a:prstGeom prst="rect">
                <a:avLst/>
              </a:prstGeom>
              <a:blipFill>
                <a:blip r:embed="rId8"/>
                <a:stretch>
                  <a:fillRect l="-3333" t="-8824" r="-277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521D42-00E7-A849-95CA-907D67D380E4}"/>
              </a:ext>
            </a:extLst>
          </p:cNvPr>
          <p:cNvSpPr txBox="1"/>
          <p:nvPr/>
        </p:nvSpPr>
        <p:spPr>
          <a:xfrm>
            <a:off x="4156047" y="3379811"/>
            <a:ext cx="39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 PRODUCT overlapping 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2E40E-5E01-5D49-9FEA-123E27830C77}"/>
              </a:ext>
            </a:extLst>
          </p:cNvPr>
          <p:cNvSpPr txBox="1"/>
          <p:nvPr/>
        </p:nvSpPr>
        <p:spPr>
          <a:xfrm>
            <a:off x="5268049" y="2991655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X-ray of LSI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67638C-B6D9-4140-B0A0-7152FFAF44B6}"/>
                  </a:ext>
                </a:extLst>
              </p:cNvPr>
              <p:cNvSpPr/>
              <p:nvPr/>
            </p:nvSpPr>
            <p:spPr>
              <a:xfrm>
                <a:off x="4566735" y="1992498"/>
                <a:ext cx="2881815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67638C-B6D9-4140-B0A0-7152FFAF4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35" y="1992498"/>
                <a:ext cx="2881815" cy="848502"/>
              </a:xfrm>
              <a:prstGeom prst="rect">
                <a:avLst/>
              </a:prstGeom>
              <a:blipFill>
                <a:blip r:embed="rId9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4 L 0.3267 4.81481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34023 4.8148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2439</Words>
  <Application>Microsoft Macintosh PowerPoint</Application>
  <PresentationFormat>Widescreen</PresentationFormat>
  <Paragraphs>391</Paragraphs>
  <Slides>41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PT Mono</vt:lpstr>
      <vt:lpstr>Wingdings</vt:lpstr>
      <vt:lpstr>Office Theme</vt:lpstr>
      <vt:lpstr>LSI systems, Fourier transforms,  Sampling theory</vt:lpstr>
      <vt:lpstr>Learning objectives:</vt:lpstr>
      <vt:lpstr>Exercise 1: Testing LSI systems</vt:lpstr>
      <vt:lpstr>Exercise 1.1 : Testing LSI systems</vt:lpstr>
      <vt:lpstr>Exercise 1.2: Testing LSI systems</vt:lpstr>
      <vt:lpstr>Exercise 1.3: Testing LSI systems</vt:lpstr>
      <vt:lpstr>What operation is a LSI system effectively doing?</vt:lpstr>
      <vt:lpstr>How I think of LSI systems:</vt:lpstr>
      <vt:lpstr>Looking inside the black box…</vt:lpstr>
      <vt:lpstr>Having our input x ⃑ be oriented normally</vt:lpstr>
      <vt:lpstr>But wait…</vt:lpstr>
      <vt:lpstr>Solution 1: Ignore the dot products that had gaps</vt:lpstr>
      <vt:lpstr>Solution 2: Zero-padding</vt:lpstr>
      <vt:lpstr>Solution 3: assume your input signal is periodic</vt:lpstr>
      <vt:lpstr>Periodic boundary handling, cont’d</vt:lpstr>
      <vt:lpstr>Exercise 1.4: Testing LSI systems</vt:lpstr>
      <vt:lpstr>Solution:</vt:lpstr>
      <vt:lpstr>Summary: LSI Systems pt. 1</vt:lpstr>
      <vt:lpstr>LSI systems part 2: Sines and cosines</vt:lpstr>
      <vt:lpstr>Recall sines and cosines</vt:lpstr>
      <vt:lpstr>Exercise: Sinusoids are sinusoids</vt:lpstr>
      <vt:lpstr>Solution:</vt:lpstr>
      <vt:lpstr>Fourier series, informally</vt:lpstr>
      <vt:lpstr>The Fourier transform -- intuition</vt:lpstr>
      <vt:lpstr>Exercise 3.1: Sinusoids as building blocks</vt:lpstr>
      <vt:lpstr>Solution 3.1: Sinusoids as building blocks</vt:lpstr>
      <vt:lpstr>Summary: Sinusoids </vt:lpstr>
      <vt:lpstr>Imaginary numbers and sinusoids are intimately related</vt:lpstr>
      <vt:lpstr>‘Complex math’ does not have to mean ‘difficult math’!</vt:lpstr>
      <vt:lpstr>The rules of complex algebra</vt:lpstr>
      <vt:lpstr>The rules of complex algebra</vt:lpstr>
      <vt:lpstr>The (discrete) Fourier transform (DFT)</vt:lpstr>
      <vt:lpstr>The DFT is an orthogonal matrix!</vt:lpstr>
      <vt:lpstr>Exercise 3.2: Decomposing a signal using DFT </vt:lpstr>
      <vt:lpstr>The inverse (discrete) Fourier transform (IDFT)</vt:lpstr>
      <vt:lpstr>Power and amplitude spectrum</vt:lpstr>
      <vt:lpstr>Signal vs. Fourier domain</vt:lpstr>
      <vt:lpstr>Exercise: </vt:lpstr>
      <vt:lpstr>Solution: </vt:lpstr>
      <vt:lpstr>Summary 2: Fourier transforms</vt:lpstr>
      <vt:lpstr>Recommended short videos/articles: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numbers, Fourier transforms,  Sampling theory</dc:title>
  <dc:creator>Lyndon Duong</dc:creator>
  <cp:lastModifiedBy>Lyndon Duong</cp:lastModifiedBy>
  <cp:revision>156</cp:revision>
  <dcterms:created xsi:type="dcterms:W3CDTF">2019-10-13T12:58:12Z</dcterms:created>
  <dcterms:modified xsi:type="dcterms:W3CDTF">2019-10-23T02:08:40Z</dcterms:modified>
</cp:coreProperties>
</file>