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61" r:id="rId5"/>
    <p:sldId id="265" r:id="rId6"/>
    <p:sldId id="257" r:id="rId7"/>
    <p:sldId id="262" r:id="rId8"/>
    <p:sldId id="269" r:id="rId9"/>
    <p:sldId id="275" r:id="rId10"/>
    <p:sldId id="276" r:id="rId11"/>
    <p:sldId id="277" r:id="rId12"/>
    <p:sldId id="272" r:id="rId13"/>
    <p:sldId id="267" r:id="rId14"/>
    <p:sldId id="278" r:id="rId15"/>
    <p:sldId id="279" r:id="rId16"/>
    <p:sldId id="271" r:id="rId17"/>
    <p:sldId id="273" r:id="rId18"/>
    <p:sldId id="270"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FDEF10-CA1C-C14D-A345-A8BCDF87C334}" v="10" dt="2024-03-18T08:52:00.545"/>
    <p1510:client id="{F6FE56D1-4411-45C3-A74C-B2F0AA744BE7}" v="538" dt="2024-03-18T09:27:58.00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0" d="100"/>
          <a:sy n="80" d="100"/>
        </p:scale>
        <p:origin x="58" y="1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5/13/2024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5/13/2024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5/13/2024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5/13/2024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5/13/2024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5/13/2024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5/13/2024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5/13/2024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5/13/2024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ecg.utoronto.ca/~jayar/mie324/asl.pdf" TargetMode="External"/><Relationship Id="rId2" Type="http://schemas.openxmlformats.org/officeDocument/2006/relationships/hyperlink" Target="http://vision.stanford.edu/teaching/cs231a_autumn1213_internal/project/final/writeup/distributable/Chen_Paper.pdf" TargetMode="External"/><Relationship Id="rId1" Type="http://schemas.openxmlformats.org/officeDocument/2006/relationships/slideLayout" Target="../slideLayouts/slideLayout2.xml"/><Relationship Id="rId5" Type="http://schemas.openxmlformats.org/officeDocument/2006/relationships/hyperlink" Target="https://ieeexplore.ieee.org/document/9914155" TargetMode="External"/><Relationship Id="rId4" Type="http://schemas.openxmlformats.org/officeDocument/2006/relationships/hyperlink" Target="https://ieeexplore.ieee.org/document/990899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eee-dataport.org/documents/sign-language-correctness-discrimination-slcd-dataset" TargetMode="External"/><Relationship Id="rId2" Type="http://schemas.openxmlformats.org/officeDocument/2006/relationships/hyperlink" Target="https://www.kaggle.com/datasets/datamunge/sign-language-mnist" TargetMode="External"/><Relationship Id="rId1" Type="http://schemas.openxmlformats.org/officeDocument/2006/relationships/slideLayout" Target="../slideLayouts/slideLayout2.xml"/><Relationship Id="rId4" Type="http://schemas.openxmlformats.org/officeDocument/2006/relationships/hyperlink" Target="https://public.roboflow.com/object-detection/american-sign-language-lett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a:latin typeface="Aptos Display" panose="020B0004020202020204" pitchFamily="34" charset="0"/>
              </a:rPr>
              <a:t>Sign Language Detection</a:t>
            </a:r>
          </a:p>
        </p:txBody>
      </p:sp>
      <p:sp>
        <p:nvSpPr>
          <p:cNvPr id="3" name="Subtitle 2"/>
          <p:cNvSpPr>
            <a:spLocks noGrp="1"/>
          </p:cNvSpPr>
          <p:nvPr>
            <p:ph type="subTitle" idx="1"/>
          </p:nvPr>
        </p:nvSpPr>
        <p:spPr/>
        <p:txBody>
          <a:bodyPr/>
          <a:lstStyle/>
          <a:p>
            <a:r>
              <a:rPr lang="en-US" dirty="0">
                <a:latin typeface="Aptos" panose="020B0004020202020204" pitchFamily="34" charset="0"/>
              </a:rPr>
              <a:t>Revolutionizing </a:t>
            </a:r>
            <a:r>
              <a:rPr lang="en-US" dirty="0">
                <a:latin typeface="Aptos Display" panose="020B0004020202020204" pitchFamily="34" charset="0"/>
              </a:rPr>
              <a:t>Communication</a:t>
            </a:r>
            <a:r>
              <a:rPr lang="en-US" dirty="0">
                <a:latin typeface="Aptos" panose="020B0004020202020204" pitchFamily="34" charset="0"/>
              </a:rPr>
              <a:t> Through Technology</a:t>
            </a:r>
          </a:p>
          <a:p>
            <a:endParaRPr lang="en-US" dirty="0">
              <a:latin typeface="Aptos" panose="020B0004020202020204" pitchFamily="34" charset="0"/>
            </a:endParaRPr>
          </a:p>
        </p:txBody>
      </p:sp>
      <p:pic>
        <p:nvPicPr>
          <p:cNvPr id="5" name="Picture 4" descr="A logo of a university&#10;&#10;Description automatically generated">
            <a:extLst>
              <a:ext uri="{FF2B5EF4-FFF2-40B4-BE49-F238E27FC236}">
                <a16:creationId xmlns:a16="http://schemas.microsoft.com/office/drawing/2014/main" id="{1CEFBCDA-3FB5-5E34-0796-EDF7FA4281DB}"/>
              </a:ext>
            </a:extLst>
          </p:cNvPr>
          <p:cNvPicPr>
            <a:picLocks noChangeAspect="1"/>
          </p:cNvPicPr>
          <p:nvPr/>
        </p:nvPicPr>
        <p:blipFill>
          <a:blip r:embed="rId2"/>
          <a:stretch>
            <a:fillRect/>
          </a:stretch>
        </p:blipFill>
        <p:spPr>
          <a:xfrm>
            <a:off x="10334839" y="389160"/>
            <a:ext cx="1260000" cy="1158151"/>
          </a:xfrm>
          <a:prstGeom prst="rect">
            <a:avLst/>
          </a:prstGeom>
        </p:spPr>
      </p:pic>
      <p:pic>
        <p:nvPicPr>
          <p:cNvPr id="7" name="Picture 6" descr="A logo for a college of engineering and technology&#10;&#10;Description automatically generated">
            <a:extLst>
              <a:ext uri="{FF2B5EF4-FFF2-40B4-BE49-F238E27FC236}">
                <a16:creationId xmlns:a16="http://schemas.microsoft.com/office/drawing/2014/main" id="{027609D8-026E-4A0D-085B-957B600D5716}"/>
              </a:ext>
            </a:extLst>
          </p:cNvPr>
          <p:cNvPicPr>
            <a:picLocks noChangeAspect="1"/>
          </p:cNvPicPr>
          <p:nvPr/>
        </p:nvPicPr>
        <p:blipFill>
          <a:blip r:embed="rId3"/>
          <a:stretch>
            <a:fillRect/>
          </a:stretch>
        </p:blipFill>
        <p:spPr>
          <a:xfrm>
            <a:off x="597161" y="438539"/>
            <a:ext cx="1260000" cy="1171888"/>
          </a:xfrm>
          <a:prstGeom prst="rect">
            <a:avLst/>
          </a:prstGeom>
        </p:spPr>
      </p:pic>
    </p:spTree>
    <p:extLst>
      <p:ext uri="{BB962C8B-B14F-4D97-AF65-F5344CB8AC3E}">
        <p14:creationId xmlns:p14="http://schemas.microsoft.com/office/powerpoint/2010/main" val="10690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F5E4-02D1-6221-737D-555B9A58B324}"/>
              </a:ext>
            </a:extLst>
          </p:cNvPr>
          <p:cNvSpPr>
            <a:spLocks noGrp="1"/>
          </p:cNvSpPr>
          <p:nvPr>
            <p:ph type="title"/>
          </p:nvPr>
        </p:nvSpPr>
        <p:spPr/>
        <p:txBody>
          <a:bodyPr>
            <a:normAutofit/>
          </a:bodyPr>
          <a:lstStyle/>
          <a:p>
            <a:r>
              <a:rPr lang="en-US" sz="3600" dirty="0">
                <a:latin typeface="Aptos" panose="020B0004020202020204" pitchFamily="34" charset="0"/>
              </a:rPr>
              <a:t>Model Training</a:t>
            </a:r>
            <a:endParaRPr lang="en-IN" sz="3600" dirty="0">
              <a:latin typeface="Aptos" panose="020B0004020202020204" pitchFamily="34" charset="0"/>
            </a:endParaRPr>
          </a:p>
        </p:txBody>
      </p:sp>
      <p:sp>
        <p:nvSpPr>
          <p:cNvPr id="3" name="Content Placeholder 2">
            <a:extLst>
              <a:ext uri="{FF2B5EF4-FFF2-40B4-BE49-F238E27FC236}">
                <a16:creationId xmlns:a16="http://schemas.microsoft.com/office/drawing/2014/main" id="{58EC438F-81BB-9E5A-0696-D0E03F6B9737}"/>
              </a:ext>
            </a:extLst>
          </p:cNvPr>
          <p:cNvSpPr>
            <a:spLocks noGrp="1"/>
          </p:cNvSpPr>
          <p:nvPr>
            <p:ph idx="1"/>
          </p:nvPr>
        </p:nvSpPr>
        <p:spPr/>
        <p:txBody>
          <a:bodyPr>
            <a:normAutofit/>
          </a:bodyPr>
          <a:lstStyle/>
          <a:p>
            <a:pPr>
              <a:lnSpc>
                <a:spcPct val="100000"/>
              </a:lnSpc>
            </a:pPr>
            <a:r>
              <a:rPr lang="en-US" sz="2200" dirty="0">
                <a:latin typeface="Aptos Display" panose="020B0004020202020204" pitchFamily="34" charset="0"/>
              </a:rPr>
              <a:t>Split the preprocessed dataset into training, validation, and possibly test sets using appropriate data splitting strategies (e.g., stratified sampling).</a:t>
            </a:r>
          </a:p>
          <a:p>
            <a:pPr>
              <a:lnSpc>
                <a:spcPct val="100000"/>
              </a:lnSpc>
            </a:pPr>
            <a:r>
              <a:rPr lang="en-US" sz="2200" dirty="0">
                <a:latin typeface="Aptos Display" panose="020B0004020202020204" pitchFamily="34" charset="0"/>
              </a:rPr>
              <a:t>Choose a suitable machine learning or deep learning architecture for the task, such as convolutional neural networks (CNNs) known for their effectiveness in image classification tasks.</a:t>
            </a:r>
          </a:p>
          <a:p>
            <a:pPr>
              <a:lnSpc>
                <a:spcPct val="100000"/>
              </a:lnSpc>
            </a:pPr>
            <a:endParaRPr lang="en-US" sz="2200" dirty="0">
              <a:latin typeface="Aptos Display" panose="020B0004020202020204" pitchFamily="34" charset="0"/>
            </a:endParaRPr>
          </a:p>
        </p:txBody>
      </p:sp>
    </p:spTree>
    <p:extLst>
      <p:ext uri="{BB962C8B-B14F-4D97-AF65-F5344CB8AC3E}">
        <p14:creationId xmlns:p14="http://schemas.microsoft.com/office/powerpoint/2010/main" val="361035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F5E4-02D1-6221-737D-555B9A58B324}"/>
              </a:ext>
            </a:extLst>
          </p:cNvPr>
          <p:cNvSpPr>
            <a:spLocks noGrp="1"/>
          </p:cNvSpPr>
          <p:nvPr>
            <p:ph type="title"/>
          </p:nvPr>
        </p:nvSpPr>
        <p:spPr/>
        <p:txBody>
          <a:bodyPr>
            <a:normAutofit/>
          </a:bodyPr>
          <a:lstStyle/>
          <a:p>
            <a:r>
              <a:rPr lang="en-US" sz="3600" dirty="0">
                <a:latin typeface="Aptos" panose="020B0004020202020204" pitchFamily="34" charset="0"/>
              </a:rPr>
              <a:t>Model Training</a:t>
            </a:r>
            <a:endParaRPr lang="en-IN" sz="3600" dirty="0">
              <a:latin typeface="Aptos" panose="020B0004020202020204" pitchFamily="34" charset="0"/>
            </a:endParaRPr>
          </a:p>
        </p:txBody>
      </p:sp>
      <p:sp>
        <p:nvSpPr>
          <p:cNvPr id="3" name="Content Placeholder 2">
            <a:extLst>
              <a:ext uri="{FF2B5EF4-FFF2-40B4-BE49-F238E27FC236}">
                <a16:creationId xmlns:a16="http://schemas.microsoft.com/office/drawing/2014/main" id="{58EC438F-81BB-9E5A-0696-D0E03F6B9737}"/>
              </a:ext>
            </a:extLst>
          </p:cNvPr>
          <p:cNvSpPr>
            <a:spLocks noGrp="1"/>
          </p:cNvSpPr>
          <p:nvPr>
            <p:ph idx="1"/>
          </p:nvPr>
        </p:nvSpPr>
        <p:spPr/>
        <p:txBody>
          <a:bodyPr>
            <a:normAutofit/>
          </a:bodyPr>
          <a:lstStyle/>
          <a:p>
            <a:r>
              <a:rPr lang="en-US" sz="2400" dirty="0">
                <a:latin typeface="Aptos Display" panose="020B0004020202020204" pitchFamily="34" charset="0"/>
              </a:rPr>
              <a:t>Modules used in the model training process :</a:t>
            </a:r>
          </a:p>
          <a:p>
            <a:pPr lvl="1"/>
            <a:r>
              <a:rPr lang="en-US" sz="2200" dirty="0">
                <a:latin typeface="Aptos Display" panose="020B0004020202020204" pitchFamily="34" charset="0"/>
              </a:rPr>
              <a:t>OpenCV</a:t>
            </a:r>
          </a:p>
          <a:p>
            <a:pPr lvl="1"/>
            <a:r>
              <a:rPr lang="en-US" sz="2200" dirty="0">
                <a:latin typeface="Aptos Display" panose="020B0004020202020204" pitchFamily="34" charset="0"/>
              </a:rPr>
              <a:t>TensorFlow</a:t>
            </a:r>
          </a:p>
          <a:p>
            <a:pPr lvl="1"/>
            <a:r>
              <a:rPr lang="en-US" sz="2200" dirty="0" err="1">
                <a:latin typeface="Aptos Display" panose="020B0004020202020204" pitchFamily="34" charset="0"/>
              </a:rPr>
              <a:t>Keras</a:t>
            </a:r>
            <a:endParaRPr lang="en-US" sz="2200" dirty="0">
              <a:latin typeface="Aptos Display" panose="020B0004020202020204" pitchFamily="34" charset="0"/>
            </a:endParaRPr>
          </a:p>
          <a:p>
            <a:pPr lvl="1"/>
            <a:r>
              <a:rPr lang="en-US" sz="2200" dirty="0" err="1">
                <a:latin typeface="Aptos Display" panose="020B0004020202020204" pitchFamily="34" charset="0"/>
              </a:rPr>
              <a:t>Numpy</a:t>
            </a:r>
            <a:endParaRPr lang="en-US" sz="2200" dirty="0">
              <a:latin typeface="Aptos Display" panose="020B0004020202020204" pitchFamily="34" charset="0"/>
            </a:endParaRPr>
          </a:p>
        </p:txBody>
      </p:sp>
    </p:spTree>
    <p:extLst>
      <p:ext uri="{BB962C8B-B14F-4D97-AF65-F5344CB8AC3E}">
        <p14:creationId xmlns:p14="http://schemas.microsoft.com/office/powerpoint/2010/main" val="106641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C5D4-F21B-CA2C-4B97-7F61B400478E}"/>
              </a:ext>
            </a:extLst>
          </p:cNvPr>
          <p:cNvSpPr>
            <a:spLocks noGrp="1"/>
          </p:cNvSpPr>
          <p:nvPr>
            <p:ph type="title"/>
          </p:nvPr>
        </p:nvSpPr>
        <p:spPr/>
        <p:txBody>
          <a:bodyPr/>
          <a:lstStyle/>
          <a:p>
            <a:r>
              <a:rPr lang="en-US" dirty="0"/>
              <a:t>Result</a:t>
            </a:r>
            <a:endParaRPr lang="en-IN" dirty="0"/>
          </a:p>
        </p:txBody>
      </p:sp>
      <p:pic>
        <p:nvPicPr>
          <p:cNvPr id="63" name="Content Placeholder 62" descr="A hand with a pink square&#10;&#10;Description automatically generated">
            <a:extLst>
              <a:ext uri="{FF2B5EF4-FFF2-40B4-BE49-F238E27FC236}">
                <a16:creationId xmlns:a16="http://schemas.microsoft.com/office/drawing/2014/main" id="{24F928CF-7800-DA40-340D-8EBC5DF24113}"/>
              </a:ext>
            </a:extLst>
          </p:cNvPr>
          <p:cNvPicPr>
            <a:picLocks noGrp="1" noChangeAspect="1"/>
          </p:cNvPicPr>
          <p:nvPr>
            <p:ph idx="1"/>
          </p:nvPr>
        </p:nvPicPr>
        <p:blipFill>
          <a:blip r:embed="rId2"/>
          <a:stretch>
            <a:fillRect/>
          </a:stretch>
        </p:blipFill>
        <p:spPr>
          <a:xfrm>
            <a:off x="1295400" y="1980998"/>
            <a:ext cx="2753109" cy="2896004"/>
          </a:xfrm>
        </p:spPr>
      </p:pic>
      <p:pic>
        <p:nvPicPr>
          <p:cNvPr id="65" name="Picture 64" descr="A hand with a pink border&#10;&#10;Description automatically generated">
            <a:extLst>
              <a:ext uri="{FF2B5EF4-FFF2-40B4-BE49-F238E27FC236}">
                <a16:creationId xmlns:a16="http://schemas.microsoft.com/office/drawing/2014/main" id="{5403A09B-9AF8-B51A-707A-C9B7074E3D35}"/>
              </a:ext>
            </a:extLst>
          </p:cNvPr>
          <p:cNvPicPr>
            <a:picLocks noChangeAspect="1"/>
          </p:cNvPicPr>
          <p:nvPr/>
        </p:nvPicPr>
        <p:blipFill>
          <a:blip r:embed="rId3"/>
          <a:stretch>
            <a:fillRect/>
          </a:stretch>
        </p:blipFill>
        <p:spPr>
          <a:xfrm>
            <a:off x="4996577" y="1980998"/>
            <a:ext cx="2386103" cy="2896004"/>
          </a:xfrm>
          <a:prstGeom prst="rect">
            <a:avLst/>
          </a:prstGeom>
        </p:spPr>
      </p:pic>
      <p:pic>
        <p:nvPicPr>
          <p:cNvPr id="67" name="Picture 66" descr="A hand with a pink border&#10;&#10;Description automatically generated">
            <a:extLst>
              <a:ext uri="{FF2B5EF4-FFF2-40B4-BE49-F238E27FC236}">
                <a16:creationId xmlns:a16="http://schemas.microsoft.com/office/drawing/2014/main" id="{9367C470-D769-0F7E-2A3F-45F2CA449075}"/>
              </a:ext>
            </a:extLst>
          </p:cNvPr>
          <p:cNvPicPr>
            <a:picLocks noChangeAspect="1"/>
          </p:cNvPicPr>
          <p:nvPr/>
        </p:nvPicPr>
        <p:blipFill>
          <a:blip r:embed="rId4"/>
          <a:stretch>
            <a:fillRect/>
          </a:stretch>
        </p:blipFill>
        <p:spPr>
          <a:xfrm>
            <a:off x="8524104" y="1980999"/>
            <a:ext cx="2629705" cy="2896004"/>
          </a:xfrm>
          <a:prstGeom prst="rect">
            <a:avLst/>
          </a:prstGeom>
        </p:spPr>
      </p:pic>
      <p:sp>
        <p:nvSpPr>
          <p:cNvPr id="68" name="TextBox 67">
            <a:extLst>
              <a:ext uri="{FF2B5EF4-FFF2-40B4-BE49-F238E27FC236}">
                <a16:creationId xmlns:a16="http://schemas.microsoft.com/office/drawing/2014/main" id="{C14EAFB5-CEEB-04F1-21B7-D73D8A772842}"/>
              </a:ext>
            </a:extLst>
          </p:cNvPr>
          <p:cNvSpPr txBox="1"/>
          <p:nvPr/>
        </p:nvSpPr>
        <p:spPr>
          <a:xfrm>
            <a:off x="2495550" y="5029200"/>
            <a:ext cx="312906" cy="369332"/>
          </a:xfrm>
          <a:prstGeom prst="rect">
            <a:avLst/>
          </a:prstGeom>
          <a:noFill/>
        </p:spPr>
        <p:txBody>
          <a:bodyPr wrap="none" rtlCol="0">
            <a:spAutoFit/>
          </a:bodyPr>
          <a:lstStyle/>
          <a:p>
            <a:r>
              <a:rPr lang="en-US" dirty="0"/>
              <a:t>a</a:t>
            </a:r>
            <a:endParaRPr lang="en-IN" dirty="0"/>
          </a:p>
        </p:txBody>
      </p:sp>
      <p:sp>
        <p:nvSpPr>
          <p:cNvPr id="69" name="TextBox 68">
            <a:extLst>
              <a:ext uri="{FF2B5EF4-FFF2-40B4-BE49-F238E27FC236}">
                <a16:creationId xmlns:a16="http://schemas.microsoft.com/office/drawing/2014/main" id="{77B5010D-ACB9-7958-47EE-AEDEF31D8A54}"/>
              </a:ext>
            </a:extLst>
          </p:cNvPr>
          <p:cNvSpPr txBox="1"/>
          <p:nvPr/>
        </p:nvSpPr>
        <p:spPr>
          <a:xfrm>
            <a:off x="6096000" y="5029200"/>
            <a:ext cx="312906" cy="369332"/>
          </a:xfrm>
          <a:prstGeom prst="rect">
            <a:avLst/>
          </a:prstGeom>
          <a:noFill/>
        </p:spPr>
        <p:txBody>
          <a:bodyPr wrap="none" rtlCol="0">
            <a:spAutoFit/>
          </a:bodyPr>
          <a:lstStyle/>
          <a:p>
            <a:r>
              <a:rPr lang="en-US" dirty="0"/>
              <a:t>b</a:t>
            </a:r>
            <a:endParaRPr lang="en-IN" dirty="0"/>
          </a:p>
        </p:txBody>
      </p:sp>
      <p:sp>
        <p:nvSpPr>
          <p:cNvPr id="70" name="TextBox 69">
            <a:extLst>
              <a:ext uri="{FF2B5EF4-FFF2-40B4-BE49-F238E27FC236}">
                <a16:creationId xmlns:a16="http://schemas.microsoft.com/office/drawing/2014/main" id="{B4CB66A9-381C-46AB-629C-402E8BBB89F5}"/>
              </a:ext>
            </a:extLst>
          </p:cNvPr>
          <p:cNvSpPr txBox="1"/>
          <p:nvPr/>
        </p:nvSpPr>
        <p:spPr>
          <a:xfrm>
            <a:off x="9705975" y="5029200"/>
            <a:ext cx="300082" cy="369332"/>
          </a:xfrm>
          <a:prstGeom prst="rect">
            <a:avLst/>
          </a:prstGeom>
          <a:noFill/>
        </p:spPr>
        <p:txBody>
          <a:bodyPr wrap="none" rtlCol="0">
            <a:spAutoFit/>
          </a:bodyPr>
          <a:lstStyle/>
          <a:p>
            <a:r>
              <a:rPr lang="en-US" dirty="0"/>
              <a:t>c</a:t>
            </a:r>
            <a:endParaRPr lang="en-IN" dirty="0"/>
          </a:p>
        </p:txBody>
      </p:sp>
    </p:spTree>
    <p:extLst>
      <p:ext uri="{BB962C8B-B14F-4D97-AF65-F5344CB8AC3E}">
        <p14:creationId xmlns:p14="http://schemas.microsoft.com/office/powerpoint/2010/main" val="306054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B1-9C2F-21BD-9535-0F56537F20DB}"/>
              </a:ext>
            </a:extLst>
          </p:cNvPr>
          <p:cNvSpPr>
            <a:spLocks noGrp="1"/>
          </p:cNvSpPr>
          <p:nvPr>
            <p:ph type="title"/>
          </p:nvPr>
        </p:nvSpPr>
        <p:spPr/>
        <p:txBody>
          <a:bodyPr/>
          <a:lstStyle/>
          <a:p>
            <a:r>
              <a:rPr lang="en-US" sz="3600" dirty="0">
                <a:latin typeface="Aptos" panose="020B0004020202020204" pitchFamily="34" charset="0"/>
              </a:rPr>
              <a:t>Future Work</a:t>
            </a: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3F6AAC3-12BF-CC70-855F-E89A4BACAE33}"/>
              </a:ext>
            </a:extLst>
          </p:cNvPr>
          <p:cNvSpPr>
            <a:spLocks noGrp="1"/>
          </p:cNvSpPr>
          <p:nvPr>
            <p:ph idx="1"/>
          </p:nvPr>
        </p:nvSpPr>
        <p:spPr/>
        <p:txBody>
          <a:bodyPr>
            <a:normAutofit/>
          </a:bodyPr>
          <a:lstStyle/>
          <a:p>
            <a:pPr algn="just"/>
            <a:r>
              <a:rPr lang="en-US" sz="2400" dirty="0">
                <a:latin typeface="Aptos Display" panose="020B0004020202020204" pitchFamily="34" charset="0"/>
              </a:rPr>
              <a:t>Real Time Data Collection </a:t>
            </a:r>
          </a:p>
          <a:p>
            <a:pPr algn="just"/>
            <a:r>
              <a:rPr lang="en-US" sz="2400" dirty="0">
                <a:latin typeface="Aptos Display" panose="020B0004020202020204" pitchFamily="34" charset="0"/>
              </a:rPr>
              <a:t>Caption Generation</a:t>
            </a:r>
          </a:p>
          <a:p>
            <a:pPr algn="just"/>
            <a:r>
              <a:rPr lang="en-US" sz="2400" dirty="0">
                <a:latin typeface="Aptos Display" panose="020B0004020202020204" pitchFamily="34" charset="0"/>
              </a:rPr>
              <a:t>Speech Generation</a:t>
            </a:r>
          </a:p>
          <a:p>
            <a:pPr algn="just"/>
            <a:endParaRPr lang="en-US" sz="2400" dirty="0">
              <a:latin typeface="Aptos Display" panose="020B0004020202020204" pitchFamily="34" charset="0"/>
            </a:endParaRPr>
          </a:p>
          <a:p>
            <a:pPr algn="just"/>
            <a:endParaRPr lang="en-US" sz="2400" dirty="0">
              <a:latin typeface="Aptos Display" panose="020B0004020202020204" pitchFamily="34" charset="0"/>
            </a:endParaRPr>
          </a:p>
        </p:txBody>
      </p:sp>
    </p:spTree>
    <p:extLst>
      <p:ext uri="{BB962C8B-B14F-4D97-AF65-F5344CB8AC3E}">
        <p14:creationId xmlns:p14="http://schemas.microsoft.com/office/powerpoint/2010/main" val="57073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D8D3-181A-F59C-BC2D-E7B4DB4F3ED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7E439C5D-EAF0-70A2-9A42-5E49EA8DBD11}"/>
              </a:ext>
            </a:extLst>
          </p:cNvPr>
          <p:cNvSpPr>
            <a:spLocks noGrp="1"/>
          </p:cNvSpPr>
          <p:nvPr>
            <p:ph idx="1"/>
          </p:nvPr>
        </p:nvSpPr>
        <p:spPr/>
        <p:txBody>
          <a:bodyPr/>
          <a:lstStyle/>
          <a:p>
            <a:r>
              <a:rPr lang="en-US" dirty="0">
                <a:hlinkClick r:id="rId2"/>
              </a:rPr>
              <a:t>Sign Language Recognition - Justin Chen (Stanford University)</a:t>
            </a:r>
            <a:r>
              <a:rPr lang="en-US" dirty="0"/>
              <a:t> (2023)</a:t>
            </a:r>
          </a:p>
          <a:p>
            <a:r>
              <a:rPr lang="en-US" dirty="0">
                <a:hlinkClick r:id="rId3"/>
              </a:rPr>
              <a:t>MIE324 Final Report: Sign Language Recognition – Anna </a:t>
            </a:r>
            <a:r>
              <a:rPr lang="en-US" dirty="0" err="1">
                <a:hlinkClick r:id="rId3"/>
              </a:rPr>
              <a:t>Deza</a:t>
            </a:r>
            <a:r>
              <a:rPr lang="en-US" dirty="0">
                <a:hlinkClick r:id="rId3"/>
              </a:rPr>
              <a:t> and Danial Hasan</a:t>
            </a:r>
            <a:r>
              <a:rPr lang="en-US" dirty="0"/>
              <a:t> (2018)</a:t>
            </a:r>
          </a:p>
          <a:p>
            <a:r>
              <a:rPr lang="en-US" dirty="0">
                <a:hlinkClick r:id="rId4"/>
              </a:rPr>
              <a:t>Realtime Sign Language Detection and Recognition - IEEE</a:t>
            </a:r>
            <a:r>
              <a:rPr lang="en-US" dirty="0"/>
              <a:t> (2022)</a:t>
            </a:r>
          </a:p>
          <a:p>
            <a:r>
              <a:rPr lang="en-US" dirty="0">
                <a:hlinkClick r:id="rId5"/>
              </a:rPr>
              <a:t>Sign Language Recognition using Machine Learning - IEEE</a:t>
            </a:r>
            <a:r>
              <a:rPr lang="en-US" dirty="0"/>
              <a:t> (2022)</a:t>
            </a:r>
          </a:p>
        </p:txBody>
      </p:sp>
    </p:spTree>
    <p:extLst>
      <p:ext uri="{BB962C8B-B14F-4D97-AF65-F5344CB8AC3E}">
        <p14:creationId xmlns:p14="http://schemas.microsoft.com/office/powerpoint/2010/main" val="3786435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F5E4-02D1-6221-737D-555B9A58B324}"/>
              </a:ext>
            </a:extLst>
          </p:cNvPr>
          <p:cNvSpPr>
            <a:spLocks noGrp="1"/>
          </p:cNvSpPr>
          <p:nvPr>
            <p:ph type="title"/>
          </p:nvPr>
        </p:nvSpPr>
        <p:spPr>
          <a:xfrm>
            <a:off x="1295400" y="769775"/>
            <a:ext cx="9601200" cy="5318449"/>
          </a:xfrm>
        </p:spPr>
        <p:txBody>
          <a:bodyPr anchor="ctr">
            <a:normAutofit/>
          </a:bodyPr>
          <a:lstStyle/>
          <a:p>
            <a:pPr algn="ctr"/>
            <a:r>
              <a:rPr lang="en-US" sz="6000" dirty="0">
                <a:latin typeface="Aptos" panose="020B0004020202020204" pitchFamily="34" charset="0"/>
              </a:rPr>
              <a:t>Q&amp;A</a:t>
            </a:r>
            <a:endParaRPr lang="en-IN" sz="6000" dirty="0">
              <a:latin typeface="Aptos" panose="020B0004020202020204" pitchFamily="34" charset="0"/>
            </a:endParaRPr>
          </a:p>
        </p:txBody>
      </p:sp>
    </p:spTree>
    <p:extLst>
      <p:ext uri="{BB962C8B-B14F-4D97-AF65-F5344CB8AC3E}">
        <p14:creationId xmlns:p14="http://schemas.microsoft.com/office/powerpoint/2010/main" val="35274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CC0F-8C5F-B11D-CA68-47AA0214B71F}"/>
              </a:ext>
            </a:extLst>
          </p:cNvPr>
          <p:cNvSpPr>
            <a:spLocks noGrp="1"/>
          </p:cNvSpPr>
          <p:nvPr>
            <p:ph type="title"/>
          </p:nvPr>
        </p:nvSpPr>
        <p:spPr/>
        <p:txBody>
          <a:bodyPr/>
          <a:lstStyle/>
          <a:p>
            <a:pPr algn="ctr"/>
            <a:r>
              <a:rPr lang="en-US" dirty="0"/>
              <a:t>Thank you</a:t>
            </a:r>
            <a:endParaRPr lang="en-IN" dirty="0"/>
          </a:p>
        </p:txBody>
      </p:sp>
    </p:spTree>
    <p:extLst>
      <p:ext uri="{BB962C8B-B14F-4D97-AF65-F5344CB8AC3E}">
        <p14:creationId xmlns:p14="http://schemas.microsoft.com/office/powerpoint/2010/main" val="15962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1F7910BD-965B-C3EF-C057-551E45FB8D0F}"/>
              </a:ext>
            </a:extLst>
          </p:cNvPr>
          <p:cNvSpPr txBox="1">
            <a:spLocks/>
          </p:cNvSpPr>
          <p:nvPr/>
        </p:nvSpPr>
        <p:spPr>
          <a:xfrm>
            <a:off x="590637" y="3859261"/>
            <a:ext cx="7390448" cy="132284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lumMod val="75000"/>
                  </a:schemeClr>
                </a:solidFill>
                <a:latin typeface="+mn-lt"/>
                <a:ea typeface="+mn-ea"/>
                <a:cs typeface="+mn-cs"/>
              </a:defRPr>
            </a:lvl1pPr>
            <a:lvl2pPr marL="457200" indent="0" algn="ctr" defTabSz="914400" rtl="0" eaLnBrk="1" latinLnBrk="0" hangingPunct="1">
              <a:lnSpc>
                <a:spcPct val="90000"/>
              </a:lnSpc>
              <a:spcBef>
                <a:spcPts val="1200"/>
              </a:spcBef>
              <a:buClr>
                <a:schemeClr val="accent1">
                  <a:lumMod val="75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pPr defTabSz="539496">
              <a:spcAft>
                <a:spcPts val="600"/>
              </a:spcAft>
            </a:pPr>
            <a:r>
              <a:rPr lang="en-US" b="1" kern="1200" dirty="0">
                <a:solidFill>
                  <a:schemeClr val="tx1"/>
                </a:solidFill>
                <a:latin typeface="Aptos Display" panose="020B0004020202020204" pitchFamily="34" charset="0"/>
                <a:ea typeface="+mn-ea"/>
                <a:cs typeface="+mn-cs"/>
              </a:rPr>
              <a:t>Name</a:t>
            </a:r>
            <a:r>
              <a:rPr lang="en-US" b="0" kern="1200" dirty="0">
                <a:solidFill>
                  <a:schemeClr val="tx1"/>
                </a:solidFill>
                <a:latin typeface="Aptos Display" panose="020B0004020202020204" pitchFamily="34" charset="0"/>
                <a:ea typeface="+mn-ea"/>
                <a:cs typeface="+mn-cs"/>
              </a:rPr>
              <a:t> : Jethava Darshan</a:t>
            </a:r>
          </a:p>
          <a:p>
            <a:pPr defTabSz="539496">
              <a:spcAft>
                <a:spcPts val="600"/>
              </a:spcAft>
            </a:pPr>
            <a:r>
              <a:rPr lang="en-US" b="1" kern="1200" dirty="0">
                <a:solidFill>
                  <a:schemeClr val="tx1"/>
                </a:solidFill>
                <a:latin typeface="Aptos Display" panose="020B0004020202020204" pitchFamily="34" charset="0"/>
                <a:ea typeface="+mn-ea"/>
                <a:cs typeface="+mn-cs"/>
              </a:rPr>
              <a:t>Enrollment No. </a:t>
            </a:r>
            <a:r>
              <a:rPr lang="en-US" b="0" kern="1200" dirty="0">
                <a:solidFill>
                  <a:schemeClr val="tx1"/>
                </a:solidFill>
                <a:latin typeface="Aptos Display" panose="020B0004020202020204" pitchFamily="34" charset="0"/>
                <a:ea typeface="+mn-ea"/>
                <a:cs typeface="+mn-cs"/>
              </a:rPr>
              <a:t>: 12102040501010</a:t>
            </a:r>
          </a:p>
          <a:p>
            <a:pPr defTabSz="539496">
              <a:spcAft>
                <a:spcPts val="600"/>
              </a:spcAft>
            </a:pPr>
            <a:r>
              <a:rPr lang="en-US" b="1" kern="1200" dirty="0">
                <a:solidFill>
                  <a:schemeClr val="tx1"/>
                </a:solidFill>
                <a:latin typeface="Aptos Display" panose="020B0004020202020204" pitchFamily="34" charset="0"/>
                <a:ea typeface="+mn-ea"/>
                <a:cs typeface="+mn-cs"/>
              </a:rPr>
              <a:t>Branch </a:t>
            </a:r>
            <a:r>
              <a:rPr lang="en-US" b="0" kern="1200" dirty="0">
                <a:solidFill>
                  <a:schemeClr val="tx1"/>
                </a:solidFill>
                <a:latin typeface="Aptos Display" panose="020B0004020202020204" pitchFamily="34" charset="0"/>
                <a:ea typeface="+mn-ea"/>
                <a:cs typeface="+mn-cs"/>
              </a:rPr>
              <a:t>: Computer Engineering</a:t>
            </a:r>
            <a:endParaRPr lang="en-US" dirty="0">
              <a:solidFill>
                <a:schemeClr val="tx1"/>
              </a:solidFill>
              <a:latin typeface="Aptos Display" panose="020B0004020202020204" pitchFamily="34" charset="0"/>
            </a:endParaRPr>
          </a:p>
        </p:txBody>
      </p:sp>
      <p:sp>
        <p:nvSpPr>
          <p:cNvPr id="11" name="Content Placeholder 2">
            <a:extLst>
              <a:ext uri="{FF2B5EF4-FFF2-40B4-BE49-F238E27FC236}">
                <a16:creationId xmlns:a16="http://schemas.microsoft.com/office/drawing/2014/main" id="{D4D72B8C-8852-89DC-2AEA-A56183C66D9D}"/>
              </a:ext>
            </a:extLst>
          </p:cNvPr>
          <p:cNvSpPr txBox="1">
            <a:spLocks/>
          </p:cNvSpPr>
          <p:nvPr/>
        </p:nvSpPr>
        <p:spPr>
          <a:xfrm>
            <a:off x="7468391" y="3859262"/>
            <a:ext cx="4022420" cy="13228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lumMod val="75000"/>
                  </a:schemeClr>
                </a:solidFill>
                <a:latin typeface="+mn-lt"/>
                <a:ea typeface="+mn-ea"/>
                <a:cs typeface="+mn-cs"/>
              </a:defRPr>
            </a:lvl1pPr>
            <a:lvl2pPr marL="457200" indent="0" algn="ctr" defTabSz="914400" rtl="0" eaLnBrk="1" latinLnBrk="0" hangingPunct="1">
              <a:lnSpc>
                <a:spcPct val="90000"/>
              </a:lnSpc>
              <a:spcBef>
                <a:spcPts val="1200"/>
              </a:spcBef>
              <a:buClr>
                <a:schemeClr val="accent1">
                  <a:lumMod val="75000"/>
                </a:schemeClr>
              </a:buClr>
              <a:buSzPct val="100000"/>
              <a:buFont typeface="Arial"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800"/>
              </a:spcBef>
              <a:buClr>
                <a:schemeClr val="accent1">
                  <a:lumMod val="75000"/>
                </a:schemeClr>
              </a:buClr>
              <a:buSzPct val="100000"/>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pPr defTabSz="539496">
              <a:spcAft>
                <a:spcPts val="600"/>
              </a:spcAft>
            </a:pPr>
            <a:r>
              <a:rPr lang="en-US" b="1" kern="1200" dirty="0">
                <a:solidFill>
                  <a:schemeClr val="tx1"/>
                </a:solidFill>
                <a:latin typeface="Aptos Display" panose="020B0004020202020204" pitchFamily="34" charset="0"/>
                <a:ea typeface="+mn-ea"/>
                <a:cs typeface="+mn-cs"/>
              </a:rPr>
              <a:t>Project Guide :</a:t>
            </a:r>
          </a:p>
          <a:p>
            <a:pPr defTabSz="539496">
              <a:spcAft>
                <a:spcPts val="600"/>
              </a:spcAft>
            </a:pPr>
            <a:r>
              <a:rPr lang="en-US" b="0" kern="1200" dirty="0">
                <a:solidFill>
                  <a:schemeClr val="tx1"/>
                </a:solidFill>
                <a:latin typeface="Aptos Display" panose="020B0004020202020204" pitchFamily="34" charset="0"/>
                <a:ea typeface="+mn-ea"/>
                <a:cs typeface="+mn-cs"/>
              </a:rPr>
              <a:t>Dr. Kinjal Joshi</a:t>
            </a:r>
          </a:p>
          <a:p>
            <a:pPr defTabSz="539496">
              <a:spcAft>
                <a:spcPts val="600"/>
              </a:spcAft>
            </a:pPr>
            <a:r>
              <a:rPr lang="en-US" b="0" kern="1200" dirty="0">
                <a:solidFill>
                  <a:schemeClr val="tx1"/>
                </a:solidFill>
                <a:latin typeface="Aptos Display" panose="020B0004020202020204" pitchFamily="34" charset="0"/>
                <a:ea typeface="+mn-ea"/>
                <a:cs typeface="+mn-cs"/>
              </a:rPr>
              <a:t>Department of Computer Engineering</a:t>
            </a:r>
            <a:endParaRPr lang="en-US" dirty="0">
              <a:solidFill>
                <a:schemeClr val="tx1"/>
              </a:solidFill>
              <a:latin typeface="Aptos Display" panose="020B0004020202020204" pitchFamily="34" charset="0"/>
            </a:endParaRPr>
          </a:p>
        </p:txBody>
      </p:sp>
      <p:pic>
        <p:nvPicPr>
          <p:cNvPr id="17" name="Picture 16" descr="A logo of a university&#10;&#10;Description automatically generated">
            <a:extLst>
              <a:ext uri="{FF2B5EF4-FFF2-40B4-BE49-F238E27FC236}">
                <a16:creationId xmlns:a16="http://schemas.microsoft.com/office/drawing/2014/main" id="{0C5D8691-5B32-E020-798C-D4F27605B9D2}"/>
              </a:ext>
            </a:extLst>
          </p:cNvPr>
          <p:cNvPicPr>
            <a:picLocks noChangeAspect="1"/>
          </p:cNvPicPr>
          <p:nvPr/>
        </p:nvPicPr>
        <p:blipFill>
          <a:blip r:embed="rId2"/>
          <a:stretch>
            <a:fillRect/>
          </a:stretch>
        </p:blipFill>
        <p:spPr>
          <a:xfrm>
            <a:off x="10334839" y="389160"/>
            <a:ext cx="1260000" cy="1158151"/>
          </a:xfrm>
          <a:prstGeom prst="rect">
            <a:avLst/>
          </a:prstGeom>
        </p:spPr>
      </p:pic>
      <p:pic>
        <p:nvPicPr>
          <p:cNvPr id="18" name="Picture 17" descr="A logo for a college of engineering and technology&#10;&#10;Description automatically generated">
            <a:extLst>
              <a:ext uri="{FF2B5EF4-FFF2-40B4-BE49-F238E27FC236}">
                <a16:creationId xmlns:a16="http://schemas.microsoft.com/office/drawing/2014/main" id="{6E322EB3-8F05-F2B8-45F8-DC946C5DCDB8}"/>
              </a:ext>
            </a:extLst>
          </p:cNvPr>
          <p:cNvPicPr>
            <a:picLocks noChangeAspect="1"/>
          </p:cNvPicPr>
          <p:nvPr/>
        </p:nvPicPr>
        <p:blipFill>
          <a:blip r:embed="rId3"/>
          <a:stretch>
            <a:fillRect/>
          </a:stretch>
        </p:blipFill>
        <p:spPr>
          <a:xfrm>
            <a:off x="597161" y="438539"/>
            <a:ext cx="1260000" cy="1171888"/>
          </a:xfrm>
          <a:prstGeom prst="rect">
            <a:avLst/>
          </a:prstGeom>
        </p:spPr>
      </p:pic>
    </p:spTree>
    <p:extLst>
      <p:ext uri="{BB962C8B-B14F-4D97-AF65-F5344CB8AC3E}">
        <p14:creationId xmlns:p14="http://schemas.microsoft.com/office/powerpoint/2010/main" val="348203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ptos Display" panose="020B0004020202020204" pitchFamily="34" charset="0"/>
              </a:rPr>
              <a:t>Outlines</a:t>
            </a:r>
            <a:endParaRPr lang="en-US" dirty="0">
              <a:latin typeface="Aptos Display" panose="020B0004020202020204" pitchFamily="34" charset="0"/>
            </a:endParaRPr>
          </a:p>
        </p:txBody>
      </p:sp>
      <p:sp>
        <p:nvSpPr>
          <p:cNvPr id="3" name="Content Placeholder 2"/>
          <p:cNvSpPr>
            <a:spLocks noGrp="1"/>
          </p:cNvSpPr>
          <p:nvPr>
            <p:ph idx="1"/>
          </p:nvPr>
        </p:nvSpPr>
        <p:spPr/>
        <p:txBody>
          <a:bodyPr>
            <a:normAutofit/>
          </a:bodyPr>
          <a:lstStyle/>
          <a:p>
            <a:r>
              <a:rPr lang="en-US" sz="2400" dirty="0">
                <a:latin typeface="Aptos Display" panose="020B0004020202020204" pitchFamily="34" charset="0"/>
              </a:rPr>
              <a:t>Project Definition</a:t>
            </a:r>
          </a:p>
          <a:p>
            <a:r>
              <a:rPr lang="en-US" sz="2400" dirty="0">
                <a:latin typeface="Aptos Display" panose="020B0004020202020204" pitchFamily="34" charset="0"/>
              </a:rPr>
              <a:t>Key Features</a:t>
            </a:r>
          </a:p>
          <a:p>
            <a:r>
              <a:rPr lang="en-US" sz="2400" dirty="0">
                <a:latin typeface="Aptos Display" panose="020B0004020202020204" pitchFamily="34" charset="0"/>
              </a:rPr>
              <a:t>Possible Application</a:t>
            </a:r>
          </a:p>
          <a:p>
            <a:r>
              <a:rPr lang="en-US" sz="2400" dirty="0">
                <a:latin typeface="Aptos Display" panose="020B0004020202020204" pitchFamily="34" charset="0"/>
              </a:rPr>
              <a:t>About Dataset</a:t>
            </a:r>
          </a:p>
          <a:p>
            <a:r>
              <a:rPr lang="en-US" sz="2400" dirty="0">
                <a:latin typeface="Aptos Display" panose="020B0004020202020204" pitchFamily="34" charset="0"/>
              </a:rPr>
              <a:t>Model Training</a:t>
            </a:r>
          </a:p>
          <a:p>
            <a:r>
              <a:rPr lang="en-US" sz="2400" dirty="0">
                <a:latin typeface="Aptos Display" panose="020B0004020202020204" pitchFamily="34" charset="0"/>
              </a:rPr>
              <a:t>Result</a:t>
            </a:r>
          </a:p>
          <a:p>
            <a:endParaRPr lang="en-US" sz="2400" dirty="0">
              <a:latin typeface="Aptos Display" panose="020B0004020202020204" pitchFamily="34" charset="0"/>
            </a:endParaRPr>
          </a:p>
        </p:txBody>
      </p:sp>
    </p:spTree>
    <p:extLst>
      <p:ext uri="{BB962C8B-B14F-4D97-AF65-F5344CB8AC3E}">
        <p14:creationId xmlns:p14="http://schemas.microsoft.com/office/powerpoint/2010/main" val="398461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B1-9C2F-21BD-9535-0F56537F20DB}"/>
              </a:ext>
            </a:extLst>
          </p:cNvPr>
          <p:cNvSpPr>
            <a:spLocks noGrp="1"/>
          </p:cNvSpPr>
          <p:nvPr>
            <p:ph type="title"/>
          </p:nvPr>
        </p:nvSpPr>
        <p:spPr/>
        <p:txBody>
          <a:bodyPr/>
          <a:lstStyle/>
          <a:p>
            <a:r>
              <a:rPr lang="en-US" sz="3600" dirty="0">
                <a:latin typeface="Aptos" panose="020B0004020202020204" pitchFamily="34" charset="0"/>
              </a:rPr>
              <a:t>Project Definition</a:t>
            </a: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3F6AAC3-12BF-CC70-855F-E89A4BACAE33}"/>
              </a:ext>
            </a:extLst>
          </p:cNvPr>
          <p:cNvSpPr>
            <a:spLocks noGrp="1"/>
          </p:cNvSpPr>
          <p:nvPr>
            <p:ph idx="1"/>
          </p:nvPr>
        </p:nvSpPr>
        <p:spPr/>
        <p:txBody>
          <a:bodyPr>
            <a:normAutofit/>
          </a:bodyPr>
          <a:lstStyle/>
          <a:p>
            <a:pPr algn="just"/>
            <a:r>
              <a:rPr lang="en-US" sz="2400" dirty="0">
                <a:latin typeface="Aptos Display" panose="020B0004020202020204" pitchFamily="34" charset="0"/>
              </a:rPr>
              <a:t>The communication barrier between individuals who rely on sign language and those who do not poses a significant challenge in various aspects of daily life. Traditional methods of bridging this gap, such as interpreters or written communication, are often inefficient or impractical, particularly in real-time interactions.</a:t>
            </a:r>
          </a:p>
          <a:p>
            <a:pPr algn="just"/>
            <a:r>
              <a:rPr lang="en-US" sz="2400" dirty="0">
                <a:latin typeface="Aptos Display" panose="020B0004020202020204" pitchFamily="34" charset="0"/>
              </a:rPr>
              <a:t>Consequently, there is a pressing need for an automated system that can recognize and interpret sign language gestures in real-time, facilitating seamless communication between individuals regardless of their ability to understand sign language.</a:t>
            </a:r>
          </a:p>
        </p:txBody>
      </p:sp>
    </p:spTree>
    <p:extLst>
      <p:ext uri="{BB962C8B-B14F-4D97-AF65-F5344CB8AC3E}">
        <p14:creationId xmlns:p14="http://schemas.microsoft.com/office/powerpoint/2010/main" val="179920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B1-9C2F-21BD-9535-0F56537F20DB}"/>
              </a:ext>
            </a:extLst>
          </p:cNvPr>
          <p:cNvSpPr>
            <a:spLocks noGrp="1"/>
          </p:cNvSpPr>
          <p:nvPr>
            <p:ph type="title"/>
          </p:nvPr>
        </p:nvSpPr>
        <p:spPr/>
        <p:txBody>
          <a:bodyPr/>
          <a:lstStyle/>
          <a:p>
            <a:r>
              <a:rPr lang="en-US" sz="3600" dirty="0">
                <a:latin typeface="Aptos" panose="020B0004020202020204" pitchFamily="34" charset="0"/>
              </a:rPr>
              <a:t>Key Features</a:t>
            </a: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3F6AAC3-12BF-CC70-855F-E89A4BACAE33}"/>
              </a:ext>
            </a:extLst>
          </p:cNvPr>
          <p:cNvSpPr>
            <a:spLocks noGrp="1"/>
          </p:cNvSpPr>
          <p:nvPr>
            <p:ph idx="1"/>
          </p:nvPr>
        </p:nvSpPr>
        <p:spPr/>
        <p:txBody>
          <a:bodyPr>
            <a:normAutofit/>
          </a:bodyPr>
          <a:lstStyle/>
          <a:p>
            <a:pPr algn="just"/>
            <a:r>
              <a:rPr lang="en-US" sz="2800" b="1" dirty="0">
                <a:latin typeface="Aptos Display" panose="020B0004020202020204" pitchFamily="34" charset="0"/>
              </a:rPr>
              <a:t>Real Time Detection</a:t>
            </a:r>
          </a:p>
          <a:p>
            <a:pPr lvl="1" algn="just"/>
            <a:r>
              <a:rPr lang="en-US" sz="2000" spc="0" dirty="0">
                <a:effectLst/>
                <a:latin typeface="Aptos" panose="020B0004020202020204" pitchFamily="34" charset="0"/>
                <a:ea typeface="Symbol" panose="05050102010706020507" pitchFamily="18" charset="2"/>
                <a:cs typeface="Symbol" panose="05050102010706020507" pitchFamily="18" charset="2"/>
              </a:rPr>
              <a:t>Implement a real-time detection pipeline that continuously captures video frames from the camera feed.</a:t>
            </a:r>
          </a:p>
          <a:p>
            <a:pPr lvl="1" algn="just"/>
            <a:r>
              <a:rPr lang="en-US" sz="2000" spc="0" dirty="0">
                <a:effectLst/>
                <a:latin typeface="Aptos" panose="020B0004020202020204" pitchFamily="34" charset="0"/>
                <a:ea typeface="Symbol" panose="05050102010706020507" pitchFamily="18" charset="2"/>
                <a:cs typeface="Symbol" panose="05050102010706020507" pitchFamily="18" charset="2"/>
              </a:rPr>
              <a:t>Apply</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the</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same</a:t>
            </a:r>
            <a:r>
              <a:rPr lang="en-US" sz="2000" spc="20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preprocessing</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steps</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used</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during</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training</a:t>
            </a:r>
            <a:r>
              <a:rPr lang="en-US" sz="2000" spc="19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to</a:t>
            </a:r>
            <a:r>
              <a:rPr lang="en-US" sz="2000" spc="195"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each</a:t>
            </a:r>
            <a:r>
              <a:rPr lang="en-US" sz="2000" spc="20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frame</a:t>
            </a:r>
            <a:r>
              <a:rPr lang="en-US" sz="2000" spc="200"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in</a:t>
            </a:r>
            <a:r>
              <a:rPr lang="en-US" sz="2000" spc="195" dirty="0">
                <a:effectLst/>
                <a:latin typeface="Aptos" panose="020B0004020202020204" pitchFamily="34" charset="0"/>
                <a:ea typeface="Symbol" panose="05050102010706020507" pitchFamily="18" charset="2"/>
                <a:cs typeface="Symbol" panose="05050102010706020507" pitchFamily="18" charset="2"/>
              </a:rPr>
              <a:t> </a:t>
            </a:r>
            <a:r>
              <a:rPr lang="en-US" sz="2000" spc="0" dirty="0">
                <a:effectLst/>
                <a:latin typeface="Aptos" panose="020B0004020202020204" pitchFamily="34" charset="0"/>
                <a:ea typeface="Symbol" panose="05050102010706020507" pitchFamily="18" charset="2"/>
                <a:cs typeface="Symbol" panose="05050102010706020507" pitchFamily="18" charset="2"/>
              </a:rPr>
              <a:t>real-time, including resizing, normalization, and noise reduction.</a:t>
            </a:r>
            <a:endParaRPr lang="en-US" sz="2000" dirty="0">
              <a:latin typeface="Aptos" panose="020B0004020202020204" pitchFamily="34" charset="0"/>
            </a:endParaRPr>
          </a:p>
          <a:p>
            <a:pPr algn="just"/>
            <a:r>
              <a:rPr lang="en-US" sz="2800" b="1" dirty="0">
                <a:latin typeface="Aptos Display" panose="020B0004020202020204" pitchFamily="34" charset="0"/>
              </a:rPr>
              <a:t>Gesture Interpretation</a:t>
            </a:r>
          </a:p>
          <a:p>
            <a:pPr lvl="1" algn="just">
              <a:buFont typeface="Arial" panose="020B0604020202020204" pitchFamily="34" charset="0"/>
              <a:buChar char="•"/>
            </a:pPr>
            <a:r>
              <a:rPr lang="en-US" sz="2000" dirty="0">
                <a:effectLst/>
                <a:latin typeface="Aptos" panose="020B0004020202020204" pitchFamily="34" charset="0"/>
                <a:ea typeface="Times New Roman" panose="02020603050405020304" pitchFamily="18" charset="0"/>
              </a:rPr>
              <a:t>Handle</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ambiguous</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or</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unrecognized</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gestures</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gracefully,</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providing</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feedback</a:t>
            </a:r>
            <a:r>
              <a:rPr lang="en-US" sz="2000" spc="400" dirty="0">
                <a:effectLst/>
                <a:latin typeface="Aptos" panose="020B0004020202020204" pitchFamily="34" charset="0"/>
                <a:ea typeface="Times New Roman" panose="02020603050405020304" pitchFamily="18" charset="0"/>
              </a:rPr>
              <a:t> </a:t>
            </a:r>
            <a:r>
              <a:rPr lang="en-US" sz="2000" dirty="0">
                <a:effectLst/>
                <a:latin typeface="Aptos" panose="020B0004020202020204" pitchFamily="34" charset="0"/>
                <a:ea typeface="Times New Roman" panose="02020603050405020304" pitchFamily="18" charset="0"/>
              </a:rPr>
              <a:t>or suggestions to the user to improve communication effectiveness</a:t>
            </a:r>
            <a:endParaRPr lang="en-US" sz="2800" dirty="0">
              <a:latin typeface="Aptos Display" panose="020B0004020202020204" pitchFamily="34" charset="0"/>
            </a:endParaRPr>
          </a:p>
          <a:p>
            <a:pPr algn="just"/>
            <a:endParaRPr lang="en-US" sz="2800" dirty="0">
              <a:latin typeface="Aptos Display" panose="020B0004020202020204" pitchFamily="34" charset="0"/>
            </a:endParaRPr>
          </a:p>
        </p:txBody>
      </p:sp>
    </p:spTree>
    <p:extLst>
      <p:ext uri="{BB962C8B-B14F-4D97-AF65-F5344CB8AC3E}">
        <p14:creationId xmlns:p14="http://schemas.microsoft.com/office/powerpoint/2010/main" val="3408799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24D1-8C75-DC93-5FD0-339915830696}"/>
              </a:ext>
            </a:extLst>
          </p:cNvPr>
          <p:cNvSpPr>
            <a:spLocks noGrp="1"/>
          </p:cNvSpPr>
          <p:nvPr>
            <p:ph type="title"/>
          </p:nvPr>
        </p:nvSpPr>
        <p:spPr/>
        <p:txBody>
          <a:bodyPr/>
          <a:lstStyle/>
          <a:p>
            <a:r>
              <a:rPr lang="en-US" dirty="0"/>
              <a:t>Possible Applications</a:t>
            </a:r>
            <a:endParaRPr lang="en-IN" dirty="0"/>
          </a:p>
        </p:txBody>
      </p:sp>
      <p:sp>
        <p:nvSpPr>
          <p:cNvPr id="3" name="Content Placeholder 2">
            <a:extLst>
              <a:ext uri="{FF2B5EF4-FFF2-40B4-BE49-F238E27FC236}">
                <a16:creationId xmlns:a16="http://schemas.microsoft.com/office/drawing/2014/main" id="{3E0DBC45-8235-D964-C9DE-DA4536FCDC10}"/>
              </a:ext>
            </a:extLst>
          </p:cNvPr>
          <p:cNvSpPr>
            <a:spLocks noGrp="1"/>
          </p:cNvSpPr>
          <p:nvPr>
            <p:ph idx="1"/>
          </p:nvPr>
        </p:nvSpPr>
        <p:spPr/>
        <p:txBody>
          <a:bodyPr>
            <a:normAutofit lnSpcReduction="10000"/>
          </a:bodyPr>
          <a:lstStyle/>
          <a:p>
            <a:pPr>
              <a:lnSpc>
                <a:spcPct val="120000"/>
              </a:lnSpc>
            </a:pPr>
            <a:r>
              <a:rPr lang="en-US" sz="2600" b="1" dirty="0">
                <a:latin typeface="Aptos" panose="020B0004020202020204" pitchFamily="34" charset="0"/>
              </a:rPr>
              <a:t>Accessibility: </a:t>
            </a:r>
          </a:p>
          <a:p>
            <a:pPr marL="274320" lvl="1" indent="0" algn="just">
              <a:lnSpc>
                <a:spcPct val="120000"/>
              </a:lnSpc>
              <a:buNone/>
            </a:pPr>
            <a:r>
              <a:rPr lang="en-US" dirty="0">
                <a:latin typeface="Aptos" panose="020B0004020202020204" pitchFamily="34" charset="0"/>
              </a:rPr>
              <a:t>	Sign language recognition can enhance accessibility for deaf and hard-of-hearing individuals by providing real-time translation of sign language into text or spoken language. This can facilitate communication in educational settings, workplaces, public services, and social interactions.</a:t>
            </a:r>
          </a:p>
          <a:p>
            <a:pPr>
              <a:lnSpc>
                <a:spcPct val="120000"/>
              </a:lnSpc>
            </a:pPr>
            <a:r>
              <a:rPr lang="en-US" sz="2600" b="1" dirty="0">
                <a:latin typeface="Aptos" panose="020B0004020202020204" pitchFamily="34" charset="0"/>
              </a:rPr>
              <a:t>Education: </a:t>
            </a:r>
          </a:p>
          <a:p>
            <a:pPr marL="274320" lvl="1" indent="0" algn="just">
              <a:lnSpc>
                <a:spcPct val="120000"/>
              </a:lnSpc>
              <a:buNone/>
            </a:pPr>
            <a:r>
              <a:rPr lang="en-US" dirty="0">
                <a:latin typeface="Aptos" panose="020B0004020202020204" pitchFamily="34" charset="0"/>
              </a:rPr>
              <a:t>	Sign language recognition can be integrated into educational tools and platforms to assist deaf students in learning and understanding various subjects. It can provide subtitles or translations of lectures, presentations, and educational videos in real-time.</a:t>
            </a:r>
          </a:p>
        </p:txBody>
      </p:sp>
    </p:spTree>
    <p:extLst>
      <p:ext uri="{BB962C8B-B14F-4D97-AF65-F5344CB8AC3E}">
        <p14:creationId xmlns:p14="http://schemas.microsoft.com/office/powerpoint/2010/main" val="27159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24D1-8C75-DC93-5FD0-339915830696}"/>
              </a:ext>
            </a:extLst>
          </p:cNvPr>
          <p:cNvSpPr>
            <a:spLocks noGrp="1"/>
          </p:cNvSpPr>
          <p:nvPr>
            <p:ph type="title"/>
          </p:nvPr>
        </p:nvSpPr>
        <p:spPr/>
        <p:txBody>
          <a:bodyPr/>
          <a:lstStyle/>
          <a:p>
            <a:r>
              <a:rPr lang="en-US" dirty="0"/>
              <a:t>Possible Applications</a:t>
            </a:r>
            <a:endParaRPr lang="en-IN" dirty="0"/>
          </a:p>
        </p:txBody>
      </p:sp>
      <p:sp>
        <p:nvSpPr>
          <p:cNvPr id="3" name="Content Placeholder 2">
            <a:extLst>
              <a:ext uri="{FF2B5EF4-FFF2-40B4-BE49-F238E27FC236}">
                <a16:creationId xmlns:a16="http://schemas.microsoft.com/office/drawing/2014/main" id="{3E0DBC45-8235-D964-C9DE-DA4536FCDC10}"/>
              </a:ext>
            </a:extLst>
          </p:cNvPr>
          <p:cNvSpPr>
            <a:spLocks noGrp="1"/>
          </p:cNvSpPr>
          <p:nvPr>
            <p:ph idx="1"/>
          </p:nvPr>
        </p:nvSpPr>
        <p:spPr/>
        <p:txBody>
          <a:bodyPr>
            <a:normAutofit fontScale="92500"/>
          </a:bodyPr>
          <a:lstStyle/>
          <a:p>
            <a:pPr>
              <a:lnSpc>
                <a:spcPct val="120000"/>
              </a:lnSpc>
            </a:pPr>
            <a:r>
              <a:rPr lang="en-US" sz="2400" b="1" dirty="0">
                <a:latin typeface="Aptos" panose="020B0004020202020204" pitchFamily="34" charset="0"/>
              </a:rPr>
              <a:t>Communication Devices:</a:t>
            </a:r>
          </a:p>
          <a:p>
            <a:pPr marL="274320" lvl="1" indent="0" algn="just">
              <a:lnSpc>
                <a:spcPct val="120000"/>
              </a:lnSpc>
              <a:buNone/>
            </a:pPr>
            <a:r>
              <a:rPr lang="en-US" dirty="0">
                <a:latin typeface="Aptos" panose="020B0004020202020204" pitchFamily="34" charset="0"/>
              </a:rPr>
              <a:t>	Incorporating sign language recognition into communication devices such as smartphones and tablets enables deaf individuals to communicate more effectively with people who do not understand sign language. This technology can facilitate video calls, messaging, and social media interactions.</a:t>
            </a:r>
          </a:p>
          <a:p>
            <a:pPr>
              <a:lnSpc>
                <a:spcPct val="120000"/>
              </a:lnSpc>
            </a:pPr>
            <a:r>
              <a:rPr lang="en-US" sz="2600" b="1" dirty="0">
                <a:latin typeface="Aptos" panose="020B0004020202020204" pitchFamily="34" charset="0"/>
              </a:rPr>
              <a:t>Interpreter Support:</a:t>
            </a:r>
          </a:p>
          <a:p>
            <a:pPr marL="274320" lvl="1" indent="0" algn="just">
              <a:lnSpc>
                <a:spcPct val="120000"/>
              </a:lnSpc>
              <a:buNone/>
            </a:pPr>
            <a:r>
              <a:rPr lang="en-US" dirty="0">
                <a:latin typeface="Aptos" panose="020B0004020202020204" pitchFamily="34" charset="0"/>
              </a:rPr>
              <a:t>	Sign language recognition can assist human interpreters by providing real-time transcription or translation of signed content into spoken language or text. This can improve the efficiency and accuracy of interpretation services in settings such as conferences, meetings, and public events.</a:t>
            </a:r>
          </a:p>
        </p:txBody>
      </p:sp>
    </p:spTree>
    <p:extLst>
      <p:ext uri="{BB962C8B-B14F-4D97-AF65-F5344CB8AC3E}">
        <p14:creationId xmlns:p14="http://schemas.microsoft.com/office/powerpoint/2010/main" val="95013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B1-9C2F-21BD-9535-0F56537F20DB}"/>
              </a:ext>
            </a:extLst>
          </p:cNvPr>
          <p:cNvSpPr>
            <a:spLocks noGrp="1"/>
          </p:cNvSpPr>
          <p:nvPr>
            <p:ph type="title"/>
          </p:nvPr>
        </p:nvSpPr>
        <p:spPr/>
        <p:txBody>
          <a:bodyPr/>
          <a:lstStyle/>
          <a:p>
            <a:r>
              <a:rPr lang="en-US" sz="3600" dirty="0">
                <a:latin typeface="Aptos" panose="020B0004020202020204" pitchFamily="34" charset="0"/>
              </a:rPr>
              <a:t>About Dataset</a:t>
            </a: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3F6AAC3-12BF-CC70-855F-E89A4BACAE33}"/>
              </a:ext>
            </a:extLst>
          </p:cNvPr>
          <p:cNvSpPr>
            <a:spLocks noGrp="1"/>
          </p:cNvSpPr>
          <p:nvPr>
            <p:ph idx="1"/>
          </p:nvPr>
        </p:nvSpPr>
        <p:spPr/>
        <p:txBody>
          <a:bodyPr>
            <a:normAutofit/>
          </a:bodyPr>
          <a:lstStyle/>
          <a:p>
            <a:pPr algn="just"/>
            <a:r>
              <a:rPr lang="en-US" sz="2400" dirty="0">
                <a:latin typeface="Aptos Display" panose="020B0004020202020204" pitchFamily="34" charset="0"/>
              </a:rPr>
              <a:t>The dataset contains data(images) of all the alphabets.</a:t>
            </a:r>
          </a:p>
          <a:p>
            <a:pPr algn="just"/>
            <a:r>
              <a:rPr lang="en-US" sz="2400" dirty="0">
                <a:latin typeface="Aptos Display" panose="020B0004020202020204" pitchFamily="34" charset="0"/>
              </a:rPr>
              <a:t>Images are of 300x300 </a:t>
            </a:r>
            <a:r>
              <a:rPr lang="en-US" sz="2400" dirty="0" err="1">
                <a:latin typeface="Aptos Display" panose="020B0004020202020204" pitchFamily="34" charset="0"/>
              </a:rPr>
              <a:t>px</a:t>
            </a:r>
            <a:r>
              <a:rPr lang="en-US" sz="2400" dirty="0">
                <a:latin typeface="Aptos Display" panose="020B0004020202020204" pitchFamily="34" charset="0"/>
              </a:rPr>
              <a:t>.</a:t>
            </a:r>
          </a:p>
          <a:p>
            <a:pPr algn="just"/>
            <a:r>
              <a:rPr lang="en-US" sz="2400" dirty="0">
                <a:latin typeface="Aptos Display" panose="020B0004020202020204" pitchFamily="34" charset="0"/>
              </a:rPr>
              <a:t>Number of images captured for each alphabets are 150.</a:t>
            </a:r>
          </a:p>
          <a:p>
            <a:pPr algn="just"/>
            <a:r>
              <a:rPr lang="en-US" sz="2400" dirty="0">
                <a:latin typeface="Aptos Display" panose="020B0004020202020204" pitchFamily="34" charset="0"/>
              </a:rPr>
              <a:t>We have applied preprocessing techniques in dataset such as resizing, cropping, and normalization to standardize the data and reduce variability.</a:t>
            </a:r>
          </a:p>
          <a:p>
            <a:pPr algn="just"/>
            <a:endParaRPr lang="en-US" sz="2400" dirty="0">
              <a:latin typeface="Aptos Display" panose="020B0004020202020204" pitchFamily="34" charset="0"/>
            </a:endParaRPr>
          </a:p>
        </p:txBody>
      </p:sp>
    </p:spTree>
    <p:extLst>
      <p:ext uri="{BB962C8B-B14F-4D97-AF65-F5344CB8AC3E}">
        <p14:creationId xmlns:p14="http://schemas.microsoft.com/office/powerpoint/2010/main" val="176074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2DB1-9C2F-21BD-9535-0F56537F20DB}"/>
              </a:ext>
            </a:extLst>
          </p:cNvPr>
          <p:cNvSpPr>
            <a:spLocks noGrp="1"/>
          </p:cNvSpPr>
          <p:nvPr>
            <p:ph type="title"/>
          </p:nvPr>
        </p:nvSpPr>
        <p:spPr/>
        <p:txBody>
          <a:bodyPr/>
          <a:lstStyle/>
          <a:p>
            <a:r>
              <a:rPr lang="en-US" sz="3600" dirty="0">
                <a:latin typeface="Aptos" panose="020B0004020202020204" pitchFamily="34" charset="0"/>
              </a:rPr>
              <a:t>About Dataset</a:t>
            </a:r>
            <a:endParaRPr lang="en-IN"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43F6AAC3-12BF-CC70-855F-E89A4BACAE33}"/>
              </a:ext>
            </a:extLst>
          </p:cNvPr>
          <p:cNvSpPr>
            <a:spLocks noGrp="1"/>
          </p:cNvSpPr>
          <p:nvPr>
            <p:ph idx="1"/>
          </p:nvPr>
        </p:nvSpPr>
        <p:spPr/>
        <p:txBody>
          <a:bodyPr>
            <a:normAutofit/>
          </a:bodyPr>
          <a:lstStyle/>
          <a:p>
            <a:pPr algn="just"/>
            <a:r>
              <a:rPr lang="en-US" sz="2400" dirty="0">
                <a:latin typeface="Aptos Display" panose="020B0004020202020204" pitchFamily="34" charset="0"/>
                <a:hlinkClick r:id="rId2"/>
              </a:rPr>
              <a:t>https://www.kaggle.com/datasets/datamunge/sign-language-mnist</a:t>
            </a:r>
            <a:r>
              <a:rPr lang="en-US" sz="2400" dirty="0">
                <a:latin typeface="Aptos Display" panose="020B0004020202020204" pitchFamily="34" charset="0"/>
              </a:rPr>
              <a:t> (2017)</a:t>
            </a:r>
          </a:p>
          <a:p>
            <a:pPr algn="just"/>
            <a:r>
              <a:rPr lang="en-US" sz="2400" dirty="0">
                <a:latin typeface="Aptos Display" panose="020B0004020202020204" pitchFamily="34" charset="0"/>
                <a:hlinkClick r:id="rId3"/>
              </a:rPr>
              <a:t>https://ieee-dataport.org/documents/sign-language-correctness-discrimination-slcd-dataset</a:t>
            </a:r>
            <a:r>
              <a:rPr lang="en-US" sz="2400" dirty="0">
                <a:latin typeface="Aptos Display" panose="020B0004020202020204" pitchFamily="34" charset="0"/>
              </a:rPr>
              <a:t> (2023)</a:t>
            </a:r>
          </a:p>
          <a:p>
            <a:pPr algn="just"/>
            <a:r>
              <a:rPr lang="en-US" sz="2400" dirty="0">
                <a:latin typeface="Aptos Display" panose="020B0004020202020204" pitchFamily="34" charset="0"/>
                <a:hlinkClick r:id="rId4"/>
              </a:rPr>
              <a:t>https://public.roboflow.com/object-detection/american-sign-language-letters</a:t>
            </a:r>
            <a:r>
              <a:rPr lang="en-US" sz="2400" dirty="0">
                <a:latin typeface="Aptos Display" panose="020B0004020202020204" pitchFamily="34" charset="0"/>
              </a:rPr>
              <a:t> (2022)</a:t>
            </a:r>
          </a:p>
        </p:txBody>
      </p:sp>
    </p:spTree>
    <p:extLst>
      <p:ext uri="{BB962C8B-B14F-4D97-AF65-F5344CB8AC3E}">
        <p14:creationId xmlns:p14="http://schemas.microsoft.com/office/powerpoint/2010/main" val="2035528088"/>
      </p:ext>
    </p:extLst>
  </p:cSld>
  <p:clrMapOvr>
    <a:masterClrMapping/>
  </p:clrMapOvr>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DF60D8E333D84492E562F376730CA3" ma:contentTypeVersion="8" ma:contentTypeDescription="Create a new document." ma:contentTypeScope="" ma:versionID="a560d5396905301c20868f077b8ac242">
  <xsd:schema xmlns:xsd="http://www.w3.org/2001/XMLSchema" xmlns:xs="http://www.w3.org/2001/XMLSchema" xmlns:p="http://schemas.microsoft.com/office/2006/metadata/properties" xmlns:ns3="23e3e351-6d10-46fe-ba9b-3b0326f1ba7f" xmlns:ns4="4dbcf6c6-ff4a-46de-ad47-9aa157f93b70" targetNamespace="http://schemas.microsoft.com/office/2006/metadata/properties" ma:root="true" ma:fieldsID="fdf60499bb0c2eea61a33b19b37be93e" ns3:_="" ns4:_="">
    <xsd:import namespace="23e3e351-6d10-46fe-ba9b-3b0326f1ba7f"/>
    <xsd:import namespace="4dbcf6c6-ff4a-46de-ad47-9aa157f93b7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3e351-6d10-46fe-ba9b-3b0326f1ba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bcf6c6-ff4a-46de-ad47-9aa157f93b7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3e3e351-6d10-46fe-ba9b-3b0326f1ba7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041B18-6001-491B-8151-01F278008AEE}">
  <ds:schemaRefs>
    <ds:schemaRef ds:uri="23e3e351-6d10-46fe-ba9b-3b0326f1ba7f"/>
    <ds:schemaRef ds:uri="4dbcf6c6-ff4a-46de-ad47-9aa157f93b70"/>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E00170-3291-4A4E-83AF-21B62699D9EF}">
  <ds:schemaRefs>
    <ds:schemaRef ds:uri="4dbcf6c6-ff4a-46de-ad47-9aa157f93b70"/>
    <ds:schemaRef ds:uri="http://purl.org/dc/dcmitype/"/>
    <ds:schemaRef ds:uri="http://schemas.microsoft.com/office/2006/metadata/properties"/>
    <ds:schemaRef ds:uri="http://schemas.microsoft.com/office/2006/documentManagement/types"/>
    <ds:schemaRef ds:uri="23e3e351-6d10-46fe-ba9b-3b0326f1ba7f"/>
    <ds:schemaRef ds:uri="http://www.w3.org/XML/1998/namespace"/>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7A55C892-532F-4637-9089-491DA53CCA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diamond grid presentation (widescreen)</Template>
  <TotalTime>187</TotalTime>
  <Words>620</Words>
  <Application>Microsoft Office PowerPoint</Application>
  <PresentationFormat>Widescreen</PresentationFormat>
  <Paragraphs>68</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Diamond Grid 16x9</vt:lpstr>
      <vt:lpstr>Sign Language Detection</vt:lpstr>
      <vt:lpstr>PowerPoint Presentation</vt:lpstr>
      <vt:lpstr>Outlines</vt:lpstr>
      <vt:lpstr>Project Definition</vt:lpstr>
      <vt:lpstr>Key Features</vt:lpstr>
      <vt:lpstr>Possible Applications</vt:lpstr>
      <vt:lpstr>Possible Applications</vt:lpstr>
      <vt:lpstr>About Dataset</vt:lpstr>
      <vt:lpstr>About Dataset</vt:lpstr>
      <vt:lpstr>Model Training</vt:lpstr>
      <vt:lpstr>Model Training</vt:lpstr>
      <vt:lpstr>Result</vt:lpstr>
      <vt:lpstr>Future Work</vt:lpstr>
      <vt:lpstr>References</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12102040501010</dc:creator>
  <cp:lastModifiedBy>DARSHAN JETHAVA</cp:lastModifiedBy>
  <cp:revision>15</cp:revision>
  <dcterms:created xsi:type="dcterms:W3CDTF">2024-03-18T07:09:17Z</dcterms:created>
  <dcterms:modified xsi:type="dcterms:W3CDTF">2024-05-13T03:49:03Z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0x01010032DF60D8E333D84492E562F376730CA3</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