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4"/>
    <a:srgbClr val="44546A"/>
    <a:srgbClr val="F9BE0C"/>
    <a:srgbClr val="70AD47"/>
    <a:srgbClr val="AD7B59"/>
    <a:srgbClr val="2E8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0" d="100"/>
          <a:sy n="40" d="100"/>
        </p:scale>
        <p:origin x="2166" y="-2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3" y="4954767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8"/>
            <a:ext cx="16037719" cy="7309500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40" indent="0" algn="ctr">
              <a:buNone/>
              <a:defRPr sz="4677"/>
            </a:lvl2pPr>
            <a:lvl3pPr marL="2138280" indent="0" algn="ctr">
              <a:buNone/>
              <a:defRPr sz="4209"/>
            </a:lvl3pPr>
            <a:lvl4pPr marL="3207421" indent="0" algn="ctr">
              <a:buNone/>
              <a:defRPr sz="3742"/>
            </a:lvl4pPr>
            <a:lvl5pPr marL="4276562" indent="0" algn="ctr">
              <a:buNone/>
              <a:defRPr sz="3742"/>
            </a:lvl5pPr>
            <a:lvl6pPr marL="5345701" indent="0" algn="ctr">
              <a:buNone/>
              <a:defRPr sz="3742"/>
            </a:lvl6pPr>
            <a:lvl7pPr marL="6414842" indent="0" algn="ctr">
              <a:buNone/>
              <a:defRPr sz="3742"/>
            </a:lvl7pPr>
            <a:lvl8pPr marL="7483982" indent="0" algn="ctr">
              <a:buNone/>
              <a:defRPr sz="3742"/>
            </a:lvl8pPr>
            <a:lvl9pPr marL="8553123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68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65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6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31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97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9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9" y="20260576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4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28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2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56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70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84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398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12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05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5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5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9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3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5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40" indent="0">
              <a:buNone/>
              <a:defRPr sz="4677" b="1"/>
            </a:lvl2pPr>
            <a:lvl3pPr marL="2138280" indent="0">
              <a:buNone/>
              <a:defRPr sz="4209" b="1"/>
            </a:lvl3pPr>
            <a:lvl4pPr marL="3207421" indent="0">
              <a:buNone/>
              <a:defRPr sz="3742" b="1"/>
            </a:lvl4pPr>
            <a:lvl5pPr marL="4276562" indent="0">
              <a:buNone/>
              <a:defRPr sz="3742" b="1"/>
            </a:lvl5pPr>
            <a:lvl6pPr marL="5345701" indent="0">
              <a:buNone/>
              <a:defRPr sz="3742" b="1"/>
            </a:lvl6pPr>
            <a:lvl7pPr marL="6414842" indent="0">
              <a:buNone/>
              <a:defRPr sz="3742" b="1"/>
            </a:lvl7pPr>
            <a:lvl8pPr marL="7483982" indent="0">
              <a:buNone/>
              <a:defRPr sz="3742" b="1"/>
            </a:lvl8pPr>
            <a:lvl9pPr marL="8553123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4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5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40" indent="0">
              <a:buNone/>
              <a:defRPr sz="4677" b="1"/>
            </a:lvl2pPr>
            <a:lvl3pPr marL="2138280" indent="0">
              <a:buNone/>
              <a:defRPr sz="4209" b="1"/>
            </a:lvl3pPr>
            <a:lvl4pPr marL="3207421" indent="0">
              <a:buNone/>
              <a:defRPr sz="3742" b="1"/>
            </a:lvl4pPr>
            <a:lvl5pPr marL="4276562" indent="0">
              <a:buNone/>
              <a:defRPr sz="3742" b="1"/>
            </a:lvl5pPr>
            <a:lvl6pPr marL="5345701" indent="0">
              <a:buNone/>
              <a:defRPr sz="3742" b="1"/>
            </a:lvl6pPr>
            <a:lvl7pPr marL="6414842" indent="0">
              <a:buNone/>
              <a:defRPr sz="3742" b="1"/>
            </a:lvl7pPr>
            <a:lvl8pPr marL="7483982" indent="0">
              <a:buNone/>
              <a:defRPr sz="3742" b="1"/>
            </a:lvl8pPr>
            <a:lvl9pPr marL="8553123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4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6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0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7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8"/>
            <a:ext cx="10825460" cy="21515023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5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40" indent="0">
              <a:buNone/>
              <a:defRPr sz="3274"/>
            </a:lvl2pPr>
            <a:lvl3pPr marL="2138280" indent="0">
              <a:buNone/>
              <a:defRPr sz="2806"/>
            </a:lvl3pPr>
            <a:lvl4pPr marL="3207421" indent="0">
              <a:buNone/>
              <a:defRPr sz="2339"/>
            </a:lvl4pPr>
            <a:lvl5pPr marL="4276562" indent="0">
              <a:buNone/>
              <a:defRPr sz="2339"/>
            </a:lvl5pPr>
            <a:lvl6pPr marL="5345701" indent="0">
              <a:buNone/>
              <a:defRPr sz="2339"/>
            </a:lvl6pPr>
            <a:lvl7pPr marL="6414842" indent="0">
              <a:buNone/>
              <a:defRPr sz="2339"/>
            </a:lvl7pPr>
            <a:lvl8pPr marL="7483982" indent="0">
              <a:buNone/>
              <a:defRPr sz="2339"/>
            </a:lvl8pPr>
            <a:lvl9pPr marL="8553123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12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7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8"/>
            <a:ext cx="10825460" cy="21515023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40" indent="0">
              <a:buNone/>
              <a:defRPr sz="6548"/>
            </a:lvl2pPr>
            <a:lvl3pPr marL="2138280" indent="0">
              <a:buNone/>
              <a:defRPr sz="5612"/>
            </a:lvl3pPr>
            <a:lvl4pPr marL="3207421" indent="0">
              <a:buNone/>
              <a:defRPr sz="4677"/>
            </a:lvl4pPr>
            <a:lvl5pPr marL="4276562" indent="0">
              <a:buNone/>
              <a:defRPr sz="4677"/>
            </a:lvl5pPr>
            <a:lvl6pPr marL="5345701" indent="0">
              <a:buNone/>
              <a:defRPr sz="4677"/>
            </a:lvl6pPr>
            <a:lvl7pPr marL="6414842" indent="0">
              <a:buNone/>
              <a:defRPr sz="4677"/>
            </a:lvl7pPr>
            <a:lvl8pPr marL="7483982" indent="0">
              <a:buNone/>
              <a:defRPr sz="4677"/>
            </a:lvl8pPr>
            <a:lvl9pPr marL="8553123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5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40" indent="0">
              <a:buNone/>
              <a:defRPr sz="3274"/>
            </a:lvl2pPr>
            <a:lvl3pPr marL="2138280" indent="0">
              <a:buNone/>
              <a:defRPr sz="2806"/>
            </a:lvl3pPr>
            <a:lvl4pPr marL="3207421" indent="0">
              <a:buNone/>
              <a:defRPr sz="2339"/>
            </a:lvl4pPr>
            <a:lvl5pPr marL="4276562" indent="0">
              <a:buNone/>
              <a:defRPr sz="2339"/>
            </a:lvl5pPr>
            <a:lvl6pPr marL="5345701" indent="0">
              <a:buNone/>
              <a:defRPr sz="2339"/>
            </a:lvl6pPr>
            <a:lvl7pPr marL="6414842" indent="0">
              <a:buNone/>
              <a:defRPr sz="2339"/>
            </a:lvl7pPr>
            <a:lvl8pPr marL="7483982" indent="0">
              <a:buNone/>
              <a:defRPr sz="2339"/>
            </a:lvl8pPr>
            <a:lvl9pPr marL="8553123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56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3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5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5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5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5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7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280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70" indent="-534570" algn="l" defTabSz="2138280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10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851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1992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131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272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412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553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693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40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280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21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562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701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842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3982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123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2A25A513-74A2-4B03-8190-5216CDC741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00021" y="4151346"/>
            <a:ext cx="8328255" cy="46846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4EB01D-DFC8-4CBC-88CC-C18C1308F45B}"/>
              </a:ext>
            </a:extLst>
          </p:cNvPr>
          <p:cNvSpPr/>
          <p:nvPr/>
        </p:nvSpPr>
        <p:spPr>
          <a:xfrm>
            <a:off x="0" y="28641367"/>
            <a:ext cx="21383625" cy="1633845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Fakultät Informatik</a:t>
            </a:r>
          </a:p>
          <a:p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FWPM „Internet </a:t>
            </a:r>
            <a:r>
              <a:rPr lang="de-DE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Things (</a:t>
            </a:r>
            <a:r>
              <a:rPr lang="de-DE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)“ - Bachelor</a:t>
            </a:r>
          </a:p>
          <a:p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Prof. Dr. Marcel Tilly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1EBC9-5334-440A-90DF-007454D79370}"/>
              </a:ext>
            </a:extLst>
          </p:cNvPr>
          <p:cNvSpPr/>
          <p:nvPr/>
        </p:nvSpPr>
        <p:spPr>
          <a:xfrm>
            <a:off x="-1" y="0"/>
            <a:ext cx="21383626" cy="16338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Internet </a:t>
            </a:r>
            <a:r>
              <a:rPr lang="de-DE" sz="6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de-DE" sz="6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Things (</a:t>
            </a:r>
            <a:r>
              <a:rPr lang="de-DE" sz="6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r>
              <a:rPr lang="de-DE" sz="6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82D7B21-F3F3-4569-988D-A886AAC83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71560" y="171135"/>
            <a:ext cx="4042248" cy="128004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420C8B5-FC0B-49A5-966D-41F037D32D2D}"/>
              </a:ext>
            </a:extLst>
          </p:cNvPr>
          <p:cNvSpPr txBox="1"/>
          <p:nvPr/>
        </p:nvSpPr>
        <p:spPr>
          <a:xfrm>
            <a:off x="1438649" y="4821040"/>
            <a:ext cx="700050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78D4"/>
                </a:solidFill>
              </a:rPr>
              <a:t>Motivation</a:t>
            </a:r>
            <a:r>
              <a:rPr lang="de-DE" sz="3600" dirty="0">
                <a:solidFill>
                  <a:srgbClr val="0078D4"/>
                </a:solidFill>
              </a:rPr>
              <a:t>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Einfache Kontrolle der Müllsammelstellen in Wohnanlagen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Effiziente Überwachung von Wertstoffinseln 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Effektive Planung der Leerung von Mülltonnen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Optimierung der Fahrwege für Entsorgungsbetriebe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Vermeidung von Verschmutzung, Gestank und Brand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Erhöhung der Lebensqualität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7ACEDA-D19C-484C-8571-D96C77FEE5C3}"/>
              </a:ext>
            </a:extLst>
          </p:cNvPr>
          <p:cNvSpPr txBox="1"/>
          <p:nvPr/>
        </p:nvSpPr>
        <p:spPr>
          <a:xfrm>
            <a:off x="9396051" y="4821040"/>
            <a:ext cx="11306677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78D4"/>
                </a:solidFill>
              </a:rPr>
              <a:t>Herausforderungen:</a:t>
            </a:r>
          </a:p>
          <a:p>
            <a:endParaRPr lang="de-DE" sz="2800" i="1" dirty="0"/>
          </a:p>
          <a:p>
            <a:r>
              <a:rPr lang="de-DE" sz="2800" b="1" i="1" u="sng" dirty="0"/>
              <a:t>Things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Qualität und Messgenauigkeit der </a:t>
            </a:r>
          </a:p>
          <a:p>
            <a:r>
              <a:rPr lang="de-DE" sz="2800" dirty="0"/>
              <a:t>    Sensorik, v.a. Gewichtssensoren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Stromversorgung des Raspberry Pi: 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Akku, Laden durch Induktion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Stromnetz in Gebäuden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Empfindliche Bauteile, leicht zerstörbar</a:t>
            </a:r>
          </a:p>
          <a:p>
            <a:pPr marL="285750" indent="-285750">
              <a:buFontTx/>
              <a:buChar char="-"/>
            </a:pPr>
            <a:endParaRPr lang="de-DE" sz="2800" dirty="0"/>
          </a:p>
          <a:p>
            <a:r>
              <a:rPr lang="de-DE" sz="2800" b="1" i="1" u="sng" dirty="0"/>
              <a:t>Connectivity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Wahl des passenden Protokolls: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in Gebäuden: LAN/WLAN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Außerhalb:  Mobilfunk, evtl. </a:t>
            </a:r>
            <a:r>
              <a:rPr lang="de-DE" sz="2800" dirty="0" err="1"/>
              <a:t>LoRaWAN</a:t>
            </a:r>
            <a:endParaRPr lang="de-DE" sz="2800" dirty="0"/>
          </a:p>
          <a:p>
            <a:pPr lvl="1"/>
            <a:endParaRPr lang="de-DE" sz="2800" dirty="0"/>
          </a:p>
          <a:p>
            <a:r>
              <a:rPr lang="de-DE" sz="2800" b="1" i="1" u="sng" dirty="0"/>
              <a:t>Data </a:t>
            </a:r>
            <a:r>
              <a:rPr lang="de-DE" sz="2800" b="1" u="sng" dirty="0"/>
              <a:t>und </a:t>
            </a:r>
            <a:r>
              <a:rPr lang="de-DE" sz="2800" b="1" i="1" u="sng" dirty="0"/>
              <a:t>Analytics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Datenerzeugung: nur bei Event (z.B. Mülleimer geöffnet) oder regelmäßiges Intervall</a:t>
            </a:r>
          </a:p>
          <a:p>
            <a:r>
              <a:rPr lang="de-DE" sz="2800" dirty="0"/>
              <a:t>-  Datenverarbeitung: Stream Analytics, Azure </a:t>
            </a:r>
            <a:r>
              <a:rPr lang="de-DE" sz="2800" dirty="0" err="1"/>
              <a:t>Functions</a:t>
            </a:r>
            <a:r>
              <a:rPr lang="de-DE" sz="2800" dirty="0"/>
              <a:t>, </a:t>
            </a:r>
            <a:r>
              <a:rPr lang="de-DE" sz="2800" dirty="0" err="1"/>
              <a:t>Blob</a:t>
            </a:r>
            <a:r>
              <a:rPr lang="de-DE" sz="2800" dirty="0"/>
              <a:t> Storage etc.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Hohe Datenmengen</a:t>
            </a:r>
          </a:p>
          <a:p>
            <a:pPr marL="285750" indent="-285750">
              <a:buFontTx/>
              <a:buChar char="-"/>
            </a:pPr>
            <a:endParaRPr lang="de-DE" sz="2800" dirty="0"/>
          </a:p>
          <a:p>
            <a:r>
              <a:rPr lang="de-DE" sz="2800" b="1" i="1" u="sng" dirty="0"/>
              <a:t>Weitere Probleme: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Ursprüngliche Projektidee (Intelligenter Briefkasten) wurde verworfen wegen ungenauer Sensoren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Bauen und Verkabeln des </a:t>
            </a:r>
            <a:r>
              <a:rPr lang="de-DE" sz="2800" dirty="0" err="1"/>
              <a:t>SmartBin</a:t>
            </a:r>
            <a:endParaRPr lang="de-DE" sz="2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ECC194-BA77-420A-B43C-69146CF81705}"/>
              </a:ext>
            </a:extLst>
          </p:cNvPr>
          <p:cNvSpPr txBox="1"/>
          <p:nvPr/>
        </p:nvSpPr>
        <p:spPr>
          <a:xfrm>
            <a:off x="1515015" y="11222667"/>
            <a:ext cx="741145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78D4"/>
                </a:solidFill>
              </a:rPr>
              <a:t>Technologien: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Raspberry Pi 3 mit Raspbian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Ultraschall, </a:t>
            </a:r>
            <a:r>
              <a:rPr lang="de-DE" sz="2800" dirty="0" err="1"/>
              <a:t>Photo</a:t>
            </a:r>
            <a:r>
              <a:rPr lang="de-DE" sz="2800" dirty="0"/>
              <a:t>- und Gewichtssensoren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MQTT Broker auf Microsoft Azure</a:t>
            </a:r>
          </a:p>
          <a:p>
            <a:pPr marL="285750" indent="-285750">
              <a:buFontTx/>
              <a:buChar char="-"/>
            </a:pPr>
            <a:r>
              <a:rPr lang="de-DE" sz="2800" dirty="0" err="1"/>
              <a:t>Blob</a:t>
            </a:r>
            <a:r>
              <a:rPr lang="de-DE" sz="2800" dirty="0"/>
              <a:t> Storage auf Microsoft Azure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Publisher und Subscriber in Python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Microsoft Power BI zur Darstellung von Livedaten</a:t>
            </a:r>
          </a:p>
          <a:p>
            <a:pPr marL="285750" indent="-285750">
              <a:buFontTx/>
              <a:buChar char="-"/>
            </a:pPr>
            <a:r>
              <a:rPr lang="de-DE" sz="2800" dirty="0" err="1"/>
              <a:t>Jupyter</a:t>
            </a:r>
            <a:r>
              <a:rPr lang="de-DE" sz="2800" dirty="0"/>
              <a:t> Notebook zur Analyse des </a:t>
            </a:r>
            <a:r>
              <a:rPr lang="de-DE" sz="2800" dirty="0" err="1"/>
              <a:t>Blob</a:t>
            </a:r>
            <a:r>
              <a:rPr lang="de-DE" sz="2800" dirty="0"/>
              <a:t> Storage</a:t>
            </a:r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9F393A-4571-4511-B031-D855CB83DBC9}"/>
              </a:ext>
            </a:extLst>
          </p:cNvPr>
          <p:cNvSpPr/>
          <p:nvPr/>
        </p:nvSpPr>
        <p:spPr>
          <a:xfrm>
            <a:off x="332874" y="16880492"/>
            <a:ext cx="5665492" cy="625222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F006BA-179E-42E6-8D62-38D561768CA1}"/>
              </a:ext>
            </a:extLst>
          </p:cNvPr>
          <p:cNvSpPr/>
          <p:nvPr/>
        </p:nvSpPr>
        <p:spPr>
          <a:xfrm>
            <a:off x="9816766" y="16880492"/>
            <a:ext cx="7192878" cy="625222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8F8DC7B-5D39-4598-B3BE-433190EFEAA9}"/>
              </a:ext>
            </a:extLst>
          </p:cNvPr>
          <p:cNvSpPr/>
          <p:nvPr/>
        </p:nvSpPr>
        <p:spPr>
          <a:xfrm>
            <a:off x="6302414" y="16880492"/>
            <a:ext cx="3234490" cy="625222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9ED3B8-4594-4D5F-A638-525DBCAF1E12}"/>
              </a:ext>
            </a:extLst>
          </p:cNvPr>
          <p:cNvSpPr/>
          <p:nvPr/>
        </p:nvSpPr>
        <p:spPr>
          <a:xfrm>
            <a:off x="17221200" y="16811905"/>
            <a:ext cx="3842084" cy="63208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577AFBD-3A5F-4EB7-9E57-225A19BC21EF}"/>
              </a:ext>
            </a:extLst>
          </p:cNvPr>
          <p:cNvSpPr/>
          <p:nvPr/>
        </p:nvSpPr>
        <p:spPr>
          <a:xfrm>
            <a:off x="3513220" y="19600441"/>
            <a:ext cx="2310063" cy="12352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Raspberry Pi</a:t>
            </a:r>
          </a:p>
          <a:p>
            <a:pPr algn="ctr"/>
            <a:r>
              <a:rPr lang="de-DE" sz="2800" dirty="0"/>
              <a:t>(Publisher)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646835B-6762-4752-B5B1-D92F07569016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823283" y="20218062"/>
            <a:ext cx="9785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2E048797-6DEE-4254-8ADC-037F10C4EFDB}"/>
              </a:ext>
            </a:extLst>
          </p:cNvPr>
          <p:cNvSpPr/>
          <p:nvPr/>
        </p:nvSpPr>
        <p:spPr>
          <a:xfrm>
            <a:off x="6801853" y="19600441"/>
            <a:ext cx="2310063" cy="1235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MQTT Broker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6BBD590-1DFB-4E07-B977-71A6764CEF85}"/>
              </a:ext>
            </a:extLst>
          </p:cNvPr>
          <p:cNvSpPr/>
          <p:nvPr/>
        </p:nvSpPr>
        <p:spPr>
          <a:xfrm>
            <a:off x="10425111" y="18491054"/>
            <a:ext cx="2310063" cy="123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Subscriber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02DE09-55DB-413C-BEA3-707C20A7B1E1}"/>
              </a:ext>
            </a:extLst>
          </p:cNvPr>
          <p:cNvSpPr/>
          <p:nvPr/>
        </p:nvSpPr>
        <p:spPr>
          <a:xfrm>
            <a:off x="17868900" y="18491054"/>
            <a:ext cx="2310063" cy="1235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Power BI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DA54A97-E297-4C34-BAF2-7F356A15F049}"/>
              </a:ext>
            </a:extLst>
          </p:cNvPr>
          <p:cNvSpPr/>
          <p:nvPr/>
        </p:nvSpPr>
        <p:spPr>
          <a:xfrm>
            <a:off x="10425111" y="21041077"/>
            <a:ext cx="2310063" cy="123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Subscriber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6E74D9A-B5D4-48E7-9F1A-27ED40A3DE3D}"/>
              </a:ext>
            </a:extLst>
          </p:cNvPr>
          <p:cNvSpPr/>
          <p:nvPr/>
        </p:nvSpPr>
        <p:spPr>
          <a:xfrm>
            <a:off x="13885445" y="21041077"/>
            <a:ext cx="2310063" cy="123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Blob</a:t>
            </a:r>
            <a:r>
              <a:rPr lang="de-DE" sz="2800" dirty="0"/>
              <a:t> Storage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B0F3128-4D66-44A5-9E86-D8A7222E5024}"/>
              </a:ext>
            </a:extLst>
          </p:cNvPr>
          <p:cNvSpPr/>
          <p:nvPr/>
        </p:nvSpPr>
        <p:spPr>
          <a:xfrm>
            <a:off x="17926051" y="21047714"/>
            <a:ext cx="2310063" cy="1235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Jupyter</a:t>
            </a:r>
            <a:r>
              <a:rPr lang="de-DE" sz="2800" dirty="0"/>
              <a:t> Notebook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A153293-CD9B-4BC2-B3CD-99EB08E1D75B}"/>
              </a:ext>
            </a:extLst>
          </p:cNvPr>
          <p:cNvSpPr/>
          <p:nvPr/>
        </p:nvSpPr>
        <p:spPr>
          <a:xfrm>
            <a:off x="370974" y="17980718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Ultraschall-sensor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5DA75FF-5A07-443B-B952-9181BFECF4F7}"/>
              </a:ext>
            </a:extLst>
          </p:cNvPr>
          <p:cNvSpPr/>
          <p:nvPr/>
        </p:nvSpPr>
        <p:spPr>
          <a:xfrm>
            <a:off x="370974" y="19689199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Photo</a:t>
            </a:r>
            <a:r>
              <a:rPr lang="de-DE" sz="2800" dirty="0"/>
              <a:t>-sensor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4AB4810-9EDA-4A66-92DA-4A05DD524280}"/>
              </a:ext>
            </a:extLst>
          </p:cNvPr>
          <p:cNvSpPr/>
          <p:nvPr/>
        </p:nvSpPr>
        <p:spPr>
          <a:xfrm>
            <a:off x="370974" y="21388133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Gewichts-sensoren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3A6E5D4-A175-405B-BE74-E0C572646695}"/>
              </a:ext>
            </a:extLst>
          </p:cNvPr>
          <p:cNvSpPr/>
          <p:nvPr/>
        </p:nvSpPr>
        <p:spPr>
          <a:xfrm>
            <a:off x="3443536" y="21431038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Kontroll- LED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57649DA-9191-4329-867E-9ABE14120979}"/>
              </a:ext>
            </a:extLst>
          </p:cNvPr>
          <p:cNvCxnSpPr>
            <a:cxnSpLocks/>
            <a:stCxn id="24" idx="6"/>
            <a:endCxn id="15" idx="1"/>
          </p:cNvCxnSpPr>
          <p:nvPr/>
        </p:nvCxnSpPr>
        <p:spPr>
          <a:xfrm>
            <a:off x="2829176" y="18575943"/>
            <a:ext cx="684044" cy="1642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5869DD2-97A3-43D5-9FE3-F00AEBD29F81}"/>
              </a:ext>
            </a:extLst>
          </p:cNvPr>
          <p:cNvCxnSpPr>
            <a:cxnSpLocks/>
            <a:stCxn id="25" idx="6"/>
            <a:endCxn id="15" idx="1"/>
          </p:cNvCxnSpPr>
          <p:nvPr/>
        </p:nvCxnSpPr>
        <p:spPr>
          <a:xfrm flipV="1">
            <a:off x="2829176" y="20218062"/>
            <a:ext cx="684044" cy="66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5456ADE-3928-410D-82BA-D1D1399075F8}"/>
              </a:ext>
            </a:extLst>
          </p:cNvPr>
          <p:cNvCxnSpPr>
            <a:cxnSpLocks/>
            <a:stCxn id="26" idx="6"/>
            <a:endCxn id="15" idx="1"/>
          </p:cNvCxnSpPr>
          <p:nvPr/>
        </p:nvCxnSpPr>
        <p:spPr>
          <a:xfrm flipV="1">
            <a:off x="2829176" y="20218062"/>
            <a:ext cx="684044" cy="1765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473E008-FF9F-4901-9A82-92A74C893F07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>
            <a:off x="4668252" y="20835683"/>
            <a:ext cx="4385" cy="595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183C957-CFCC-461A-805D-134FD3D779D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9111916" y="19108675"/>
            <a:ext cx="1313195" cy="110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C3A7039-264A-4C52-B997-886E47E90FFF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9111916" y="20218062"/>
            <a:ext cx="1313195" cy="144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75691C6-E6C2-4D39-9E06-1AF23ACD031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2735174" y="19108675"/>
            <a:ext cx="51337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6989937-99ED-49D4-8B1A-9C5C164F719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2735174" y="21658698"/>
            <a:ext cx="11502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F8C525-009D-434D-83F1-DC4C17A15EA6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16195508" y="21658698"/>
            <a:ext cx="1730543" cy="6637"/>
          </a:xfrm>
          <a:prstGeom prst="straightConnector1">
            <a:avLst/>
          </a:prstGeom>
          <a:ln w="38100">
            <a:solidFill>
              <a:schemeClr val="tx1">
                <a:alpha val="73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BF6C8C5A-43CE-4C6D-AEAF-CA36A5BF3703}"/>
              </a:ext>
            </a:extLst>
          </p:cNvPr>
          <p:cNvSpPr/>
          <p:nvPr/>
        </p:nvSpPr>
        <p:spPr>
          <a:xfrm>
            <a:off x="2388531" y="16911816"/>
            <a:ext cx="167065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Things</a:t>
            </a:r>
            <a:endParaRPr lang="de-DE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B3029CB-3837-4CC4-B6A6-1F2081BE3C0C}"/>
              </a:ext>
            </a:extLst>
          </p:cNvPr>
          <p:cNvSpPr/>
          <p:nvPr/>
        </p:nvSpPr>
        <p:spPr>
          <a:xfrm>
            <a:off x="6369370" y="16911816"/>
            <a:ext cx="3044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Connectivity</a:t>
            </a:r>
            <a:endParaRPr lang="de-DE" sz="5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ABBE1C1-BDFD-4A79-864E-4B96994F43D1}"/>
              </a:ext>
            </a:extLst>
          </p:cNvPr>
          <p:cNvSpPr/>
          <p:nvPr/>
        </p:nvSpPr>
        <p:spPr>
          <a:xfrm>
            <a:off x="12684625" y="16957949"/>
            <a:ext cx="12513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DDADEFC-4D28-446F-8C0E-AD2C5E7EB14B}"/>
              </a:ext>
            </a:extLst>
          </p:cNvPr>
          <p:cNvSpPr/>
          <p:nvPr/>
        </p:nvSpPr>
        <p:spPr>
          <a:xfrm>
            <a:off x="18019402" y="16957949"/>
            <a:ext cx="224567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8368469-34EA-4311-B97B-0625F37A1445}"/>
              </a:ext>
            </a:extLst>
          </p:cNvPr>
          <p:cNvSpPr txBox="1"/>
          <p:nvPr/>
        </p:nvSpPr>
        <p:spPr>
          <a:xfrm>
            <a:off x="1438649" y="23591426"/>
            <a:ext cx="9629401" cy="32316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3600" b="1" dirty="0">
                <a:solidFill>
                  <a:srgbClr val="0078D4"/>
                </a:solidFill>
              </a:rPr>
              <a:t>Analysemöglichkeiten: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Wann werden Müllcontainer am häufigsten benutzt?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Wann muss spätestens geleert werden?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Welche ist die optimale Route für die Leerung?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Ist die Größe der Tonnen für die Einwohner ausreichend?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Wie kann Verschmutzung am effektivsten verhindert werden?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90CE1AC-7712-45DD-9B97-FE7A977B8300}"/>
              </a:ext>
            </a:extLst>
          </p:cNvPr>
          <p:cNvSpPr txBox="1"/>
          <p:nvPr/>
        </p:nvSpPr>
        <p:spPr>
          <a:xfrm>
            <a:off x="11586172" y="23608512"/>
            <a:ext cx="94831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78D4"/>
                </a:solidFill>
              </a:rPr>
              <a:t>Weiterentwicklung: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Biotonne mit Gassensor: Alarmierung bei zu hoher Gaskonzentration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Müllcontainer mit Rauchsensor: Verhinderung von Bränden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Lagerboxen mit Benachrichtigung bei neuem Inhalt </a:t>
            </a:r>
          </a:p>
          <a:p>
            <a:endParaRPr lang="de-DE" sz="2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49944BC-0BB9-4397-8916-AFDD46B50F70}"/>
              </a:ext>
            </a:extLst>
          </p:cNvPr>
          <p:cNvSpPr txBox="1"/>
          <p:nvPr/>
        </p:nvSpPr>
        <p:spPr>
          <a:xfrm>
            <a:off x="4158538" y="2063243"/>
            <a:ext cx="130665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dirty="0">
                <a:solidFill>
                  <a:srgbClr val="0078D4"/>
                </a:solidFill>
                <a:latin typeface="Lucida Console" panose="020B0609040504020204" pitchFamily="49" charset="0"/>
              </a:rPr>
              <a:t>SmartBin</a:t>
            </a:r>
            <a:endParaRPr lang="de-DE" sz="4400" dirty="0">
              <a:solidFill>
                <a:srgbClr val="0078D4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de-DE" sz="4000" b="1" dirty="0"/>
              <a:t>Die Cloud-Lösung für intelligente Müllentsorgung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87E6C2E-B8BF-45DD-B255-29B41CA62C9F}"/>
              </a:ext>
            </a:extLst>
          </p:cNvPr>
          <p:cNvSpPr/>
          <p:nvPr/>
        </p:nvSpPr>
        <p:spPr>
          <a:xfrm>
            <a:off x="11870070" y="29612638"/>
            <a:ext cx="9753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chemeClr val="l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Dogan </a:t>
            </a:r>
            <a:r>
              <a:rPr lang="de-DE" sz="3200" dirty="0" err="1">
                <a:solidFill>
                  <a:schemeClr val="l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Mermertas</a:t>
            </a:r>
            <a:r>
              <a:rPr lang="de-DE" sz="3200" dirty="0">
                <a:solidFill>
                  <a:schemeClr val="l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Jonathan Hamberger, Karl Herzog</a:t>
            </a:r>
          </a:p>
        </p:txBody>
      </p:sp>
    </p:spTree>
    <p:extLst>
      <p:ext uri="{BB962C8B-B14F-4D97-AF65-F5344CB8AC3E}">
        <p14:creationId xmlns:p14="http://schemas.microsoft.com/office/powerpoint/2010/main" val="172334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308</Words>
  <Application>Microsoft Office PowerPoint</Application>
  <PresentationFormat>Benutzerdefiniert</PresentationFormat>
  <Paragraphs>75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Console</vt:lpstr>
      <vt:lpstr>Segoe UI Semilight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Tilly</dc:creator>
  <cp:lastModifiedBy>Charly Duke</cp:lastModifiedBy>
  <cp:revision>17</cp:revision>
  <dcterms:created xsi:type="dcterms:W3CDTF">2019-07-01T14:19:35Z</dcterms:created>
  <dcterms:modified xsi:type="dcterms:W3CDTF">2019-07-02T15:15:12Z</dcterms:modified>
</cp:coreProperties>
</file>