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21383625" cy="30275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8D4"/>
    <a:srgbClr val="44546A"/>
    <a:srgbClr val="F9BE0C"/>
    <a:srgbClr val="70AD47"/>
    <a:srgbClr val="AD7B59"/>
    <a:srgbClr val="2E80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20" d="100"/>
          <a:sy n="20" d="100"/>
        </p:scale>
        <p:origin x="1892" y="-3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3773" y="4954767"/>
            <a:ext cx="18176081" cy="10540259"/>
          </a:xfrm>
        </p:spPr>
        <p:txBody>
          <a:bodyPr anchor="b"/>
          <a:lstStyle>
            <a:lvl1pPr algn="ctr">
              <a:defRPr sz="1403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2953" y="15901498"/>
            <a:ext cx="16037719" cy="7309500"/>
          </a:xfrm>
        </p:spPr>
        <p:txBody>
          <a:bodyPr/>
          <a:lstStyle>
            <a:lvl1pPr marL="0" indent="0" algn="ctr">
              <a:buNone/>
              <a:defRPr sz="5612"/>
            </a:lvl1pPr>
            <a:lvl2pPr marL="1069140" indent="0" algn="ctr">
              <a:buNone/>
              <a:defRPr sz="4677"/>
            </a:lvl2pPr>
            <a:lvl3pPr marL="2138280" indent="0" algn="ctr">
              <a:buNone/>
              <a:defRPr sz="4209"/>
            </a:lvl3pPr>
            <a:lvl4pPr marL="3207421" indent="0" algn="ctr">
              <a:buNone/>
              <a:defRPr sz="3742"/>
            </a:lvl4pPr>
            <a:lvl5pPr marL="4276562" indent="0" algn="ctr">
              <a:buNone/>
              <a:defRPr sz="3742"/>
            </a:lvl5pPr>
            <a:lvl6pPr marL="5345701" indent="0" algn="ctr">
              <a:buNone/>
              <a:defRPr sz="3742"/>
            </a:lvl6pPr>
            <a:lvl7pPr marL="6414842" indent="0" algn="ctr">
              <a:buNone/>
              <a:defRPr sz="3742"/>
            </a:lvl7pPr>
            <a:lvl8pPr marL="7483982" indent="0" algn="ctr">
              <a:buNone/>
              <a:defRPr sz="3742"/>
            </a:lvl8pPr>
            <a:lvl9pPr marL="8553123" indent="0" algn="ctr">
              <a:buNone/>
              <a:defRPr sz="374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F6FDA-95DE-458F-8C16-E27746673CC3}" type="datetimeFigureOut">
              <a:rPr lang="de-DE" smtClean="0"/>
              <a:t>02.07.2019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9511D-5B1B-4882-A608-E920FBFB3F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8680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F6FDA-95DE-458F-8C16-E27746673CC3}" type="datetimeFigureOut">
              <a:rPr lang="de-DE" smtClean="0"/>
              <a:t>02.07.2019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9511D-5B1B-4882-A608-E920FBFB3F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1658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02658" y="1611875"/>
            <a:ext cx="4610844" cy="256568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70126" y="1611875"/>
            <a:ext cx="13565237" cy="256568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F6FDA-95DE-458F-8C16-E27746673CC3}" type="datetimeFigureOut">
              <a:rPr lang="de-DE" smtClean="0"/>
              <a:t>02.07.2019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9511D-5B1B-4882-A608-E920FBFB3F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1317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F6FDA-95DE-458F-8C16-E27746673CC3}" type="datetimeFigureOut">
              <a:rPr lang="de-DE" smtClean="0"/>
              <a:t>02.07.2019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9511D-5B1B-4882-A608-E920FBFB3F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3971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989" y="7547788"/>
            <a:ext cx="18443377" cy="12593645"/>
          </a:xfrm>
        </p:spPr>
        <p:txBody>
          <a:bodyPr anchor="b"/>
          <a:lstStyle>
            <a:lvl1pPr>
              <a:defRPr sz="1403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8989" y="20260576"/>
            <a:ext cx="18443377" cy="6622701"/>
          </a:xfrm>
        </p:spPr>
        <p:txBody>
          <a:bodyPr/>
          <a:lstStyle>
            <a:lvl1pPr marL="0" indent="0">
              <a:buNone/>
              <a:defRPr sz="5612">
                <a:solidFill>
                  <a:schemeClr val="tx1"/>
                </a:solidFill>
              </a:defRPr>
            </a:lvl1pPr>
            <a:lvl2pPr marL="1069140" indent="0">
              <a:buNone/>
              <a:defRPr sz="4677">
                <a:solidFill>
                  <a:schemeClr val="tx1">
                    <a:tint val="75000"/>
                  </a:schemeClr>
                </a:solidFill>
              </a:defRPr>
            </a:lvl2pPr>
            <a:lvl3pPr marL="2138280" indent="0">
              <a:buNone/>
              <a:defRPr sz="4209">
                <a:solidFill>
                  <a:schemeClr val="tx1">
                    <a:tint val="75000"/>
                  </a:schemeClr>
                </a:solidFill>
              </a:defRPr>
            </a:lvl3pPr>
            <a:lvl4pPr marL="3207421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4pPr>
            <a:lvl5pPr marL="4276562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5pPr>
            <a:lvl6pPr marL="5345701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6pPr>
            <a:lvl7pPr marL="6414842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7pPr>
            <a:lvl8pPr marL="7483982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8pPr>
            <a:lvl9pPr marL="8553123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F6FDA-95DE-458F-8C16-E27746673CC3}" type="datetimeFigureOut">
              <a:rPr lang="de-DE" smtClean="0"/>
              <a:t>02.07.2019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9511D-5B1B-4882-A608-E920FBFB3F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2053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70124" y="8059375"/>
            <a:ext cx="9088041" cy="192093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25460" y="8059375"/>
            <a:ext cx="9088041" cy="192093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F6FDA-95DE-458F-8C16-E27746673CC3}" type="datetimeFigureOut">
              <a:rPr lang="de-DE" smtClean="0"/>
              <a:t>02.07.2019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9511D-5B1B-4882-A608-E920FBFB3F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5942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1611883"/>
            <a:ext cx="18443377" cy="585180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2912" y="7421635"/>
            <a:ext cx="9046274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40" indent="0">
              <a:buNone/>
              <a:defRPr sz="4677" b="1"/>
            </a:lvl2pPr>
            <a:lvl3pPr marL="2138280" indent="0">
              <a:buNone/>
              <a:defRPr sz="4209" b="1"/>
            </a:lvl3pPr>
            <a:lvl4pPr marL="3207421" indent="0">
              <a:buNone/>
              <a:defRPr sz="3742" b="1"/>
            </a:lvl4pPr>
            <a:lvl5pPr marL="4276562" indent="0">
              <a:buNone/>
              <a:defRPr sz="3742" b="1"/>
            </a:lvl5pPr>
            <a:lvl6pPr marL="5345701" indent="0">
              <a:buNone/>
              <a:defRPr sz="3742" b="1"/>
            </a:lvl6pPr>
            <a:lvl7pPr marL="6414842" indent="0">
              <a:buNone/>
              <a:defRPr sz="3742" b="1"/>
            </a:lvl7pPr>
            <a:lvl8pPr marL="7483982" indent="0">
              <a:buNone/>
              <a:defRPr sz="3742" b="1"/>
            </a:lvl8pPr>
            <a:lvl9pPr marL="8553123" indent="0">
              <a:buNone/>
              <a:defRPr sz="374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2912" y="11058864"/>
            <a:ext cx="9046274" cy="162659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25461" y="7421635"/>
            <a:ext cx="9090826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40" indent="0">
              <a:buNone/>
              <a:defRPr sz="4677" b="1"/>
            </a:lvl2pPr>
            <a:lvl3pPr marL="2138280" indent="0">
              <a:buNone/>
              <a:defRPr sz="4209" b="1"/>
            </a:lvl3pPr>
            <a:lvl4pPr marL="3207421" indent="0">
              <a:buNone/>
              <a:defRPr sz="3742" b="1"/>
            </a:lvl4pPr>
            <a:lvl5pPr marL="4276562" indent="0">
              <a:buNone/>
              <a:defRPr sz="3742" b="1"/>
            </a:lvl5pPr>
            <a:lvl6pPr marL="5345701" indent="0">
              <a:buNone/>
              <a:defRPr sz="3742" b="1"/>
            </a:lvl6pPr>
            <a:lvl7pPr marL="6414842" indent="0">
              <a:buNone/>
              <a:defRPr sz="3742" b="1"/>
            </a:lvl7pPr>
            <a:lvl8pPr marL="7483982" indent="0">
              <a:buNone/>
              <a:defRPr sz="3742" b="1"/>
            </a:lvl8pPr>
            <a:lvl9pPr marL="8553123" indent="0">
              <a:buNone/>
              <a:defRPr sz="374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25461" y="11058864"/>
            <a:ext cx="9090826" cy="162659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F6FDA-95DE-458F-8C16-E27746673CC3}" type="datetimeFigureOut">
              <a:rPr lang="de-DE" smtClean="0"/>
              <a:t>02.07.2019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9511D-5B1B-4882-A608-E920FBFB3F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8073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F6FDA-95DE-458F-8C16-E27746673CC3}" type="datetimeFigureOut">
              <a:rPr lang="de-DE" smtClean="0"/>
              <a:t>02.07.2019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9511D-5B1B-4882-A608-E920FBFB3F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360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F6FDA-95DE-458F-8C16-E27746673CC3}" type="datetimeFigureOut">
              <a:rPr lang="de-DE" smtClean="0"/>
              <a:t>02.07.2019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9511D-5B1B-4882-A608-E920FBFB3F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9704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7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0826" y="4359078"/>
            <a:ext cx="10825460" cy="21515023"/>
          </a:xfrm>
        </p:spPr>
        <p:txBody>
          <a:bodyPr/>
          <a:lstStyle>
            <a:lvl1pPr>
              <a:defRPr sz="7483"/>
            </a:lvl1pPr>
            <a:lvl2pPr>
              <a:defRPr sz="6548"/>
            </a:lvl2pPr>
            <a:lvl3pPr>
              <a:defRPr sz="5612"/>
            </a:lvl3pPr>
            <a:lvl4pPr>
              <a:defRPr sz="4677"/>
            </a:lvl4pPr>
            <a:lvl5pPr>
              <a:defRPr sz="4677"/>
            </a:lvl5pPr>
            <a:lvl6pPr>
              <a:defRPr sz="4677"/>
            </a:lvl6pPr>
            <a:lvl7pPr>
              <a:defRPr sz="4677"/>
            </a:lvl7pPr>
            <a:lvl8pPr>
              <a:defRPr sz="4677"/>
            </a:lvl8pPr>
            <a:lvl9pPr>
              <a:defRPr sz="467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5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40" indent="0">
              <a:buNone/>
              <a:defRPr sz="3274"/>
            </a:lvl2pPr>
            <a:lvl3pPr marL="2138280" indent="0">
              <a:buNone/>
              <a:defRPr sz="2806"/>
            </a:lvl3pPr>
            <a:lvl4pPr marL="3207421" indent="0">
              <a:buNone/>
              <a:defRPr sz="2339"/>
            </a:lvl4pPr>
            <a:lvl5pPr marL="4276562" indent="0">
              <a:buNone/>
              <a:defRPr sz="2339"/>
            </a:lvl5pPr>
            <a:lvl6pPr marL="5345701" indent="0">
              <a:buNone/>
              <a:defRPr sz="2339"/>
            </a:lvl6pPr>
            <a:lvl7pPr marL="6414842" indent="0">
              <a:buNone/>
              <a:defRPr sz="2339"/>
            </a:lvl7pPr>
            <a:lvl8pPr marL="7483982" indent="0">
              <a:buNone/>
              <a:defRPr sz="2339"/>
            </a:lvl8pPr>
            <a:lvl9pPr marL="8553123" indent="0">
              <a:buNone/>
              <a:defRPr sz="233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F6FDA-95DE-458F-8C16-E27746673CC3}" type="datetimeFigureOut">
              <a:rPr lang="de-DE" smtClean="0"/>
              <a:t>02.07.2019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9511D-5B1B-4882-A608-E920FBFB3F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4126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7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090826" y="4359078"/>
            <a:ext cx="10825460" cy="21515023"/>
          </a:xfrm>
        </p:spPr>
        <p:txBody>
          <a:bodyPr anchor="t"/>
          <a:lstStyle>
            <a:lvl1pPr marL="0" indent="0">
              <a:buNone/>
              <a:defRPr sz="7483"/>
            </a:lvl1pPr>
            <a:lvl2pPr marL="1069140" indent="0">
              <a:buNone/>
              <a:defRPr sz="6548"/>
            </a:lvl2pPr>
            <a:lvl3pPr marL="2138280" indent="0">
              <a:buNone/>
              <a:defRPr sz="5612"/>
            </a:lvl3pPr>
            <a:lvl4pPr marL="3207421" indent="0">
              <a:buNone/>
              <a:defRPr sz="4677"/>
            </a:lvl4pPr>
            <a:lvl5pPr marL="4276562" indent="0">
              <a:buNone/>
              <a:defRPr sz="4677"/>
            </a:lvl5pPr>
            <a:lvl6pPr marL="5345701" indent="0">
              <a:buNone/>
              <a:defRPr sz="4677"/>
            </a:lvl6pPr>
            <a:lvl7pPr marL="6414842" indent="0">
              <a:buNone/>
              <a:defRPr sz="4677"/>
            </a:lvl7pPr>
            <a:lvl8pPr marL="7483982" indent="0">
              <a:buNone/>
              <a:defRPr sz="4677"/>
            </a:lvl8pPr>
            <a:lvl9pPr marL="8553123" indent="0">
              <a:buNone/>
              <a:defRPr sz="467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5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40" indent="0">
              <a:buNone/>
              <a:defRPr sz="3274"/>
            </a:lvl2pPr>
            <a:lvl3pPr marL="2138280" indent="0">
              <a:buNone/>
              <a:defRPr sz="2806"/>
            </a:lvl3pPr>
            <a:lvl4pPr marL="3207421" indent="0">
              <a:buNone/>
              <a:defRPr sz="2339"/>
            </a:lvl4pPr>
            <a:lvl5pPr marL="4276562" indent="0">
              <a:buNone/>
              <a:defRPr sz="2339"/>
            </a:lvl5pPr>
            <a:lvl6pPr marL="5345701" indent="0">
              <a:buNone/>
              <a:defRPr sz="2339"/>
            </a:lvl6pPr>
            <a:lvl7pPr marL="6414842" indent="0">
              <a:buNone/>
              <a:defRPr sz="2339"/>
            </a:lvl7pPr>
            <a:lvl8pPr marL="7483982" indent="0">
              <a:buNone/>
              <a:defRPr sz="2339"/>
            </a:lvl8pPr>
            <a:lvl9pPr marL="8553123" indent="0">
              <a:buNone/>
              <a:defRPr sz="233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F6FDA-95DE-458F-8C16-E27746673CC3}" type="datetimeFigureOut">
              <a:rPr lang="de-DE" smtClean="0"/>
              <a:t>02.07.2019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9511D-5B1B-4882-A608-E920FBFB3F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4562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70124" y="1611883"/>
            <a:ext cx="18443377" cy="585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0124" y="8059375"/>
            <a:ext cx="18443377" cy="1920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70124" y="28060645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BF6FDA-95DE-458F-8C16-E27746673CC3}" type="datetimeFigureOut">
              <a:rPr lang="de-DE" smtClean="0"/>
              <a:t>02.07.2019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83326" y="28060645"/>
            <a:ext cx="7216973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102185" y="28060645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49511D-5B1B-4882-A608-E920FBFB3F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0700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38280" rtl="0" eaLnBrk="1" latinLnBrk="0" hangingPunct="1">
        <a:lnSpc>
          <a:spcPct val="90000"/>
        </a:lnSpc>
        <a:spcBef>
          <a:spcPct val="0"/>
        </a:spcBef>
        <a:buNone/>
        <a:defRPr sz="102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4570" indent="-534570" algn="l" defTabSz="2138280" rtl="0" eaLnBrk="1" latinLnBrk="0" hangingPunct="1">
        <a:lnSpc>
          <a:spcPct val="90000"/>
        </a:lnSpc>
        <a:spcBef>
          <a:spcPts val="2339"/>
        </a:spcBef>
        <a:buFont typeface="Arial" panose="020B0604020202020204" pitchFamily="34" charset="0"/>
        <a:buChar char="•"/>
        <a:defRPr sz="6548" kern="1200">
          <a:solidFill>
            <a:schemeClr val="tx1"/>
          </a:solidFill>
          <a:latin typeface="+mn-lt"/>
          <a:ea typeface="+mn-ea"/>
          <a:cs typeface="+mn-cs"/>
        </a:defRPr>
      </a:lvl1pPr>
      <a:lvl2pPr marL="1603710" indent="-534570" algn="l" defTabSz="2138280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5612" kern="1200">
          <a:solidFill>
            <a:schemeClr val="tx1"/>
          </a:solidFill>
          <a:latin typeface="+mn-lt"/>
          <a:ea typeface="+mn-ea"/>
          <a:cs typeface="+mn-cs"/>
        </a:defRPr>
      </a:lvl2pPr>
      <a:lvl3pPr marL="2672851" indent="-534570" algn="l" defTabSz="2138280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677" kern="1200">
          <a:solidFill>
            <a:schemeClr val="tx1"/>
          </a:solidFill>
          <a:latin typeface="+mn-lt"/>
          <a:ea typeface="+mn-ea"/>
          <a:cs typeface="+mn-cs"/>
        </a:defRPr>
      </a:lvl3pPr>
      <a:lvl4pPr marL="3741992" indent="-534570" algn="l" defTabSz="2138280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811131" indent="-534570" algn="l" defTabSz="2138280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880272" indent="-534570" algn="l" defTabSz="2138280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949412" indent="-534570" algn="l" defTabSz="2138280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8018553" indent="-534570" algn="l" defTabSz="2138280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9087693" indent="-534570" algn="l" defTabSz="2138280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38280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1pPr>
      <a:lvl2pPr marL="1069140" algn="l" defTabSz="2138280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2pPr>
      <a:lvl3pPr marL="2138280" algn="l" defTabSz="2138280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3pPr>
      <a:lvl4pPr marL="3207421" algn="l" defTabSz="2138280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276562" algn="l" defTabSz="2138280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345701" algn="l" defTabSz="2138280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414842" algn="l" defTabSz="2138280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7483982" algn="l" defTabSz="2138280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8553123" algn="l" defTabSz="2138280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Grafik 42">
            <a:extLst>
              <a:ext uri="{FF2B5EF4-FFF2-40B4-BE49-F238E27FC236}">
                <a16:creationId xmlns:a16="http://schemas.microsoft.com/office/drawing/2014/main" id="{2A25A513-74A2-4B03-8190-5216CDC7413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4400021" y="4151346"/>
            <a:ext cx="8328255" cy="4684644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34EB01D-DFC8-4CBC-88CC-C18C1308F45B}"/>
              </a:ext>
            </a:extLst>
          </p:cNvPr>
          <p:cNvSpPr/>
          <p:nvPr/>
        </p:nvSpPr>
        <p:spPr>
          <a:xfrm>
            <a:off x="0" y="28641367"/>
            <a:ext cx="21383625" cy="1633845"/>
          </a:xfrm>
          <a:prstGeom prst="rect">
            <a:avLst/>
          </a:prstGeom>
          <a:solidFill>
            <a:srgbClr val="0078D4"/>
          </a:solidFill>
          <a:ln>
            <a:solidFill>
              <a:srgbClr val="0078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3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Fakultät Informatik</a:t>
            </a:r>
          </a:p>
          <a:p>
            <a:r>
              <a:rPr lang="de-DE" sz="3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FWPM „Internet </a:t>
            </a:r>
            <a:r>
              <a:rPr lang="de-DE" sz="32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of</a:t>
            </a:r>
            <a:r>
              <a:rPr lang="de-DE" sz="3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Things (</a:t>
            </a:r>
            <a:r>
              <a:rPr lang="de-DE" sz="32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IoT</a:t>
            </a:r>
            <a:r>
              <a:rPr lang="de-DE" sz="3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)“ - Bachelor</a:t>
            </a:r>
          </a:p>
          <a:p>
            <a:r>
              <a:rPr lang="de-DE" sz="3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Prof. Dr. Marcel Tilly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951EBC9-5334-440A-90DF-007454D79370}"/>
              </a:ext>
            </a:extLst>
          </p:cNvPr>
          <p:cNvSpPr/>
          <p:nvPr/>
        </p:nvSpPr>
        <p:spPr>
          <a:xfrm>
            <a:off x="-1" y="0"/>
            <a:ext cx="21383626" cy="1633846"/>
          </a:xfrm>
          <a:prstGeom prst="rect">
            <a:avLst/>
          </a:prstGeom>
          <a:solidFill>
            <a:srgbClr val="0078D4"/>
          </a:solidFill>
          <a:ln>
            <a:solidFill>
              <a:srgbClr val="0078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6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Internet </a:t>
            </a:r>
            <a:r>
              <a:rPr lang="de-DE" sz="66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of</a:t>
            </a:r>
            <a:r>
              <a:rPr lang="de-DE" sz="6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Things (</a:t>
            </a:r>
            <a:r>
              <a:rPr lang="de-DE" sz="66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IoT</a:t>
            </a:r>
            <a:r>
              <a:rPr lang="de-DE" sz="6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)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B82D7B21-F3F3-4569-988D-A886AAC831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171560" y="171135"/>
            <a:ext cx="4042248" cy="1280045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0420C8B5-FC0B-49A5-966D-41F037D32D2D}"/>
              </a:ext>
            </a:extLst>
          </p:cNvPr>
          <p:cNvSpPr txBox="1"/>
          <p:nvPr/>
        </p:nvSpPr>
        <p:spPr>
          <a:xfrm>
            <a:off x="1438648" y="4974679"/>
            <a:ext cx="6765551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>
                <a:solidFill>
                  <a:srgbClr val="0078D4"/>
                </a:solidFill>
              </a:rPr>
              <a:t>Motivation</a:t>
            </a:r>
            <a:r>
              <a:rPr lang="de-DE" sz="3600" dirty="0">
                <a:solidFill>
                  <a:srgbClr val="0078D4"/>
                </a:solidFill>
              </a:rPr>
              <a:t>:</a:t>
            </a:r>
          </a:p>
          <a:p>
            <a:endParaRPr lang="de-DE" sz="2800" dirty="0"/>
          </a:p>
          <a:p>
            <a:pPr marL="285750" indent="-285750">
              <a:buFontTx/>
              <a:buChar char="-"/>
            </a:pPr>
            <a:r>
              <a:rPr lang="de-DE" sz="2800" dirty="0"/>
              <a:t>Einfache Kontrolle der Müllsammelstellen in Wohnanlagen</a:t>
            </a:r>
          </a:p>
          <a:p>
            <a:pPr marL="285750" indent="-285750">
              <a:buFontTx/>
              <a:buChar char="-"/>
            </a:pPr>
            <a:r>
              <a:rPr lang="de-DE" sz="2800" dirty="0"/>
              <a:t>Effiziente Überwachung von Wertstoffinseln </a:t>
            </a:r>
          </a:p>
          <a:p>
            <a:pPr marL="285750" indent="-285750">
              <a:buFontTx/>
              <a:buChar char="-"/>
            </a:pPr>
            <a:r>
              <a:rPr lang="de-DE" sz="2800" dirty="0"/>
              <a:t>Effektive Planung der Leerung von Mülltonnen</a:t>
            </a:r>
          </a:p>
          <a:p>
            <a:pPr marL="285750" indent="-285750">
              <a:buFontTx/>
              <a:buChar char="-"/>
            </a:pPr>
            <a:r>
              <a:rPr lang="de-DE" sz="2800" dirty="0"/>
              <a:t>Optimierung der Fahrwege für Entsorgungsbetriebe</a:t>
            </a:r>
          </a:p>
          <a:p>
            <a:pPr marL="285750" indent="-285750">
              <a:buFontTx/>
              <a:buChar char="-"/>
            </a:pPr>
            <a:r>
              <a:rPr lang="de-DE" sz="2800" dirty="0"/>
              <a:t>Vermeidung von Verschmutzung, Gestank und Brand</a:t>
            </a:r>
          </a:p>
          <a:p>
            <a:pPr marL="285750" indent="-285750">
              <a:buFontTx/>
              <a:buChar char="-"/>
            </a:pPr>
            <a:r>
              <a:rPr lang="de-DE" sz="2800" dirty="0"/>
              <a:t>Erhöhung der Lebensqualität</a:t>
            </a:r>
          </a:p>
          <a:p>
            <a:pPr marL="285750" indent="-285750">
              <a:buFontTx/>
              <a:buChar char="-"/>
            </a:pPr>
            <a:endParaRPr lang="de-DE" dirty="0"/>
          </a:p>
          <a:p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837ACEDA-D19C-484C-8571-D96C77FEE5C3}"/>
              </a:ext>
            </a:extLst>
          </p:cNvPr>
          <p:cNvSpPr txBox="1"/>
          <p:nvPr/>
        </p:nvSpPr>
        <p:spPr>
          <a:xfrm>
            <a:off x="9396051" y="4821040"/>
            <a:ext cx="11306677" cy="109876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>
                <a:solidFill>
                  <a:srgbClr val="0078D4"/>
                </a:solidFill>
              </a:rPr>
              <a:t>Herausforderungen:</a:t>
            </a:r>
          </a:p>
          <a:p>
            <a:endParaRPr lang="de-DE" sz="2800" i="1" dirty="0"/>
          </a:p>
          <a:p>
            <a:r>
              <a:rPr lang="de-DE" sz="2800" b="1" i="1" u="sng" dirty="0"/>
              <a:t>Things</a:t>
            </a:r>
          </a:p>
          <a:p>
            <a:pPr marL="285750" indent="-285750">
              <a:buFontTx/>
              <a:buChar char="-"/>
            </a:pPr>
            <a:r>
              <a:rPr lang="de-DE" sz="2800" dirty="0"/>
              <a:t>Qualität und Messgenauigkeit der </a:t>
            </a:r>
          </a:p>
          <a:p>
            <a:r>
              <a:rPr lang="de-DE" sz="2800" dirty="0"/>
              <a:t>    Sensorik, v.a. Gewichtssensoren</a:t>
            </a:r>
          </a:p>
          <a:p>
            <a:pPr marL="285750" indent="-285750">
              <a:buFontTx/>
              <a:buChar char="-"/>
            </a:pPr>
            <a:r>
              <a:rPr lang="de-DE" sz="2800" dirty="0"/>
              <a:t>Stromversorgung des Raspberry Pi: </a:t>
            </a:r>
          </a:p>
          <a:p>
            <a:pPr marL="742950" lvl="1" indent="-285750">
              <a:buFontTx/>
              <a:buChar char="-"/>
            </a:pPr>
            <a:r>
              <a:rPr lang="de-DE" sz="2800" dirty="0"/>
              <a:t>Akku, Laden durch Induktion</a:t>
            </a:r>
          </a:p>
          <a:p>
            <a:pPr marL="742950" lvl="1" indent="-285750">
              <a:buFontTx/>
              <a:buChar char="-"/>
            </a:pPr>
            <a:r>
              <a:rPr lang="de-DE" sz="2800" dirty="0"/>
              <a:t>Stromnetz in Gebäuden</a:t>
            </a:r>
          </a:p>
          <a:p>
            <a:pPr marL="285750" indent="-285750">
              <a:buFontTx/>
              <a:buChar char="-"/>
            </a:pPr>
            <a:r>
              <a:rPr lang="de-DE" sz="2800" dirty="0"/>
              <a:t>Empfindliche Bauteile, leicht zerstörbar</a:t>
            </a:r>
          </a:p>
          <a:p>
            <a:pPr marL="285750" indent="-285750">
              <a:buFontTx/>
              <a:buChar char="-"/>
            </a:pPr>
            <a:endParaRPr lang="de-DE" sz="2800" dirty="0"/>
          </a:p>
          <a:p>
            <a:r>
              <a:rPr lang="de-DE" sz="2800" b="1" i="1" u="sng" dirty="0"/>
              <a:t>Connectivity</a:t>
            </a:r>
          </a:p>
          <a:p>
            <a:pPr marL="285750" indent="-285750">
              <a:buFontTx/>
              <a:buChar char="-"/>
            </a:pPr>
            <a:r>
              <a:rPr lang="de-DE" sz="2800" dirty="0"/>
              <a:t>Wahl des passenden Protokolls:</a:t>
            </a:r>
          </a:p>
          <a:p>
            <a:pPr marL="742950" lvl="1" indent="-285750">
              <a:buFontTx/>
              <a:buChar char="-"/>
            </a:pPr>
            <a:r>
              <a:rPr lang="de-DE" sz="2800" dirty="0"/>
              <a:t>in Gebäuden: LAN/WLAN</a:t>
            </a:r>
          </a:p>
          <a:p>
            <a:pPr marL="742950" lvl="1" indent="-285750">
              <a:buFontTx/>
              <a:buChar char="-"/>
            </a:pPr>
            <a:r>
              <a:rPr lang="de-DE" sz="2800" dirty="0"/>
              <a:t>Außerhalb:  Mobilfunk, evtl. </a:t>
            </a:r>
            <a:r>
              <a:rPr lang="de-DE" sz="2800" dirty="0" err="1"/>
              <a:t>LoRaWAN</a:t>
            </a:r>
            <a:endParaRPr lang="de-DE" sz="2800" dirty="0"/>
          </a:p>
          <a:p>
            <a:pPr lvl="1"/>
            <a:endParaRPr lang="de-DE" sz="2800" dirty="0"/>
          </a:p>
          <a:p>
            <a:r>
              <a:rPr lang="de-DE" sz="2800" b="1" i="1" u="sng" dirty="0"/>
              <a:t>Data </a:t>
            </a:r>
            <a:r>
              <a:rPr lang="de-DE" sz="2800" b="1" u="sng" dirty="0"/>
              <a:t>und </a:t>
            </a:r>
            <a:r>
              <a:rPr lang="de-DE" sz="2800" b="1" i="1" u="sng" dirty="0"/>
              <a:t>Analytics</a:t>
            </a:r>
          </a:p>
          <a:p>
            <a:pPr marL="285750" indent="-285750">
              <a:buFontTx/>
              <a:buChar char="-"/>
            </a:pPr>
            <a:r>
              <a:rPr lang="de-DE" sz="2800" dirty="0"/>
              <a:t>Datenerzeugung: nur bei Event (z.B. Mülleimer geöffnet) oder regelmäßiges Intervall</a:t>
            </a:r>
          </a:p>
          <a:p>
            <a:r>
              <a:rPr lang="de-DE" sz="2800" dirty="0"/>
              <a:t>-  Datenverarbeitung: Stream Analytics, Azure </a:t>
            </a:r>
            <a:r>
              <a:rPr lang="de-DE" sz="2800" dirty="0" err="1"/>
              <a:t>Functions</a:t>
            </a:r>
            <a:r>
              <a:rPr lang="de-DE" sz="2800" dirty="0"/>
              <a:t>, </a:t>
            </a:r>
            <a:r>
              <a:rPr lang="de-DE" sz="2800" dirty="0" err="1"/>
              <a:t>Blob</a:t>
            </a:r>
            <a:r>
              <a:rPr lang="de-DE" sz="2800" dirty="0"/>
              <a:t> Storage etc.</a:t>
            </a:r>
          </a:p>
          <a:p>
            <a:pPr marL="285750" indent="-285750">
              <a:buFontTx/>
              <a:buChar char="-"/>
            </a:pPr>
            <a:r>
              <a:rPr lang="de-DE" sz="2800" dirty="0"/>
              <a:t>Hohe Datenmenge</a:t>
            </a:r>
          </a:p>
          <a:p>
            <a:pPr marL="285750" indent="-285750">
              <a:buFontTx/>
              <a:buChar char="-"/>
            </a:pPr>
            <a:endParaRPr lang="de-DE" sz="2800" dirty="0"/>
          </a:p>
          <a:p>
            <a:r>
              <a:rPr lang="de-DE" sz="2800" b="1" i="1" u="sng" dirty="0"/>
              <a:t>Weitere Probleme:</a:t>
            </a:r>
          </a:p>
          <a:p>
            <a:pPr marL="285750" indent="-285750">
              <a:buFontTx/>
              <a:buChar char="-"/>
            </a:pPr>
            <a:r>
              <a:rPr lang="de-DE" sz="2800" dirty="0"/>
              <a:t>Ursprüngliche Projektidee (Intelligenter Briefkasten) wurde verworfen wegen ungenauer Sensoren</a:t>
            </a:r>
          </a:p>
          <a:p>
            <a:pPr marL="285750" indent="-285750">
              <a:buFontTx/>
              <a:buChar char="-"/>
            </a:pPr>
            <a:r>
              <a:rPr lang="de-DE" sz="2800" dirty="0"/>
              <a:t>Bauen und Verkabeln des Smart Bin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00ECC194-BA77-420A-B43C-69146CF81705}"/>
              </a:ext>
            </a:extLst>
          </p:cNvPr>
          <p:cNvSpPr txBox="1"/>
          <p:nvPr/>
        </p:nvSpPr>
        <p:spPr>
          <a:xfrm>
            <a:off x="1515015" y="11222667"/>
            <a:ext cx="7411453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>
                <a:solidFill>
                  <a:srgbClr val="0078D4"/>
                </a:solidFill>
              </a:rPr>
              <a:t>Technologien:</a:t>
            </a:r>
          </a:p>
          <a:p>
            <a:endParaRPr lang="de-DE" sz="2800" dirty="0"/>
          </a:p>
          <a:p>
            <a:pPr marL="285750" indent="-285750">
              <a:buFontTx/>
              <a:buChar char="-"/>
            </a:pPr>
            <a:r>
              <a:rPr lang="de-DE" sz="2800" dirty="0"/>
              <a:t>Raspberry Pi 3 mit Raspbian</a:t>
            </a:r>
          </a:p>
          <a:p>
            <a:pPr marL="285750" indent="-285750">
              <a:buFontTx/>
              <a:buChar char="-"/>
            </a:pPr>
            <a:r>
              <a:rPr lang="de-DE" sz="2800" dirty="0"/>
              <a:t>Ultraschall, </a:t>
            </a:r>
            <a:r>
              <a:rPr lang="de-DE" sz="2800" dirty="0" err="1"/>
              <a:t>Photo</a:t>
            </a:r>
            <a:r>
              <a:rPr lang="de-DE" sz="2800" dirty="0"/>
              <a:t>- und Gewichtssensoren</a:t>
            </a:r>
          </a:p>
          <a:p>
            <a:pPr marL="285750" indent="-285750">
              <a:buFontTx/>
              <a:buChar char="-"/>
            </a:pPr>
            <a:r>
              <a:rPr lang="de-DE" sz="2800" dirty="0"/>
              <a:t>MQTT Broker auf Microsoft Azure</a:t>
            </a:r>
          </a:p>
          <a:p>
            <a:pPr marL="285750" indent="-285750">
              <a:buFontTx/>
              <a:buChar char="-"/>
            </a:pPr>
            <a:r>
              <a:rPr lang="de-DE" sz="2800" dirty="0" err="1"/>
              <a:t>Blob</a:t>
            </a:r>
            <a:r>
              <a:rPr lang="de-DE" sz="2800" dirty="0"/>
              <a:t> Storage auf Microsoft Azure</a:t>
            </a:r>
          </a:p>
          <a:p>
            <a:pPr marL="285750" indent="-285750">
              <a:buFontTx/>
              <a:buChar char="-"/>
            </a:pPr>
            <a:r>
              <a:rPr lang="de-DE" sz="2800" dirty="0"/>
              <a:t>Publisher und Subscriber in Python</a:t>
            </a:r>
          </a:p>
          <a:p>
            <a:pPr marL="285750" indent="-285750">
              <a:buFontTx/>
              <a:buChar char="-"/>
            </a:pPr>
            <a:r>
              <a:rPr lang="de-DE" sz="2800" dirty="0"/>
              <a:t>Microsoft Power BI zur Darstellung von Livedaten</a:t>
            </a:r>
          </a:p>
          <a:p>
            <a:pPr marL="285750" indent="-285750">
              <a:buFontTx/>
              <a:buChar char="-"/>
            </a:pPr>
            <a:r>
              <a:rPr lang="de-DE" sz="2800" dirty="0" err="1"/>
              <a:t>Jupyter</a:t>
            </a:r>
            <a:r>
              <a:rPr lang="de-DE" sz="2800" dirty="0"/>
              <a:t> Notebook zur Analyse des </a:t>
            </a:r>
            <a:r>
              <a:rPr lang="de-DE" sz="2800" dirty="0" err="1"/>
              <a:t>Blob</a:t>
            </a:r>
            <a:r>
              <a:rPr lang="de-DE" sz="2800" dirty="0"/>
              <a:t> Storage</a:t>
            </a:r>
          </a:p>
          <a:p>
            <a:endParaRPr lang="de-DE" sz="2800" dirty="0"/>
          </a:p>
          <a:p>
            <a:endParaRPr lang="de-DE" sz="2800" dirty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599F393A-4571-4511-B031-D855CB83DBC9}"/>
              </a:ext>
            </a:extLst>
          </p:cNvPr>
          <p:cNvSpPr/>
          <p:nvPr/>
        </p:nvSpPr>
        <p:spPr>
          <a:xfrm>
            <a:off x="332874" y="16880492"/>
            <a:ext cx="5665492" cy="6252223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2AF006BA-179E-42E6-8D62-38D561768CA1}"/>
              </a:ext>
            </a:extLst>
          </p:cNvPr>
          <p:cNvSpPr/>
          <p:nvPr/>
        </p:nvSpPr>
        <p:spPr>
          <a:xfrm>
            <a:off x="9816766" y="16880492"/>
            <a:ext cx="7192878" cy="6252223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98F8DC7B-5D39-4598-B3BE-433190EFEAA9}"/>
              </a:ext>
            </a:extLst>
          </p:cNvPr>
          <p:cNvSpPr/>
          <p:nvPr/>
        </p:nvSpPr>
        <p:spPr>
          <a:xfrm>
            <a:off x="6302414" y="16880492"/>
            <a:ext cx="3234490" cy="6252223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329ED3B8-4594-4D5F-A638-525DBCAF1E12}"/>
              </a:ext>
            </a:extLst>
          </p:cNvPr>
          <p:cNvSpPr/>
          <p:nvPr/>
        </p:nvSpPr>
        <p:spPr>
          <a:xfrm>
            <a:off x="17221200" y="16811905"/>
            <a:ext cx="3842084" cy="632081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6577AFBD-3A5F-4EB7-9E57-225A19BC21EF}"/>
              </a:ext>
            </a:extLst>
          </p:cNvPr>
          <p:cNvSpPr/>
          <p:nvPr/>
        </p:nvSpPr>
        <p:spPr>
          <a:xfrm>
            <a:off x="3513220" y="19600441"/>
            <a:ext cx="2310063" cy="123524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800" dirty="0"/>
              <a:t>Raspberry Pi</a:t>
            </a:r>
          </a:p>
          <a:p>
            <a:pPr algn="ctr"/>
            <a:r>
              <a:rPr lang="de-DE" sz="2800" dirty="0"/>
              <a:t>(Publisher)</a:t>
            </a: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7646835B-6762-4752-B5B1-D92F07569016}"/>
              </a:ext>
            </a:extLst>
          </p:cNvPr>
          <p:cNvCxnSpPr>
            <a:cxnSpLocks/>
            <a:stCxn id="15" idx="3"/>
            <a:endCxn id="18" idx="1"/>
          </p:cNvCxnSpPr>
          <p:nvPr/>
        </p:nvCxnSpPr>
        <p:spPr>
          <a:xfrm>
            <a:off x="5823283" y="20218062"/>
            <a:ext cx="97857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hteck 17">
            <a:extLst>
              <a:ext uri="{FF2B5EF4-FFF2-40B4-BE49-F238E27FC236}">
                <a16:creationId xmlns:a16="http://schemas.microsoft.com/office/drawing/2014/main" id="{2E048797-6DEE-4254-8ADC-037F10C4EFDB}"/>
              </a:ext>
            </a:extLst>
          </p:cNvPr>
          <p:cNvSpPr/>
          <p:nvPr/>
        </p:nvSpPr>
        <p:spPr>
          <a:xfrm>
            <a:off x="6801853" y="19600441"/>
            <a:ext cx="2310063" cy="123524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800" dirty="0"/>
              <a:t>MQTT Broker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86BBD590-1DFB-4E07-B977-71A6764CEF85}"/>
              </a:ext>
            </a:extLst>
          </p:cNvPr>
          <p:cNvSpPr/>
          <p:nvPr/>
        </p:nvSpPr>
        <p:spPr>
          <a:xfrm>
            <a:off x="10425111" y="18491054"/>
            <a:ext cx="2310063" cy="123524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800" dirty="0"/>
              <a:t>Subscriber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E502DE09-55DB-413C-BEA3-707C20A7B1E1}"/>
              </a:ext>
            </a:extLst>
          </p:cNvPr>
          <p:cNvSpPr/>
          <p:nvPr/>
        </p:nvSpPr>
        <p:spPr>
          <a:xfrm>
            <a:off x="17868900" y="18491054"/>
            <a:ext cx="2310063" cy="123524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800" dirty="0"/>
              <a:t>Power BI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CDA54A97-E297-4C34-BAF2-7F356A15F049}"/>
              </a:ext>
            </a:extLst>
          </p:cNvPr>
          <p:cNvSpPr/>
          <p:nvPr/>
        </p:nvSpPr>
        <p:spPr>
          <a:xfrm>
            <a:off x="10425111" y="21041077"/>
            <a:ext cx="2310063" cy="123524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800" dirty="0"/>
              <a:t>Subscriber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46E74D9A-B5D4-48E7-9F1A-27ED40A3DE3D}"/>
              </a:ext>
            </a:extLst>
          </p:cNvPr>
          <p:cNvSpPr/>
          <p:nvPr/>
        </p:nvSpPr>
        <p:spPr>
          <a:xfrm>
            <a:off x="13885445" y="21041077"/>
            <a:ext cx="2310063" cy="123524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800" dirty="0" err="1"/>
              <a:t>Blob</a:t>
            </a:r>
            <a:r>
              <a:rPr lang="de-DE" sz="2800" dirty="0"/>
              <a:t> Storage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9B0F3128-4D66-44A5-9E86-D8A7222E5024}"/>
              </a:ext>
            </a:extLst>
          </p:cNvPr>
          <p:cNvSpPr/>
          <p:nvPr/>
        </p:nvSpPr>
        <p:spPr>
          <a:xfrm>
            <a:off x="17926051" y="21047714"/>
            <a:ext cx="2310063" cy="123524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800" dirty="0" err="1"/>
              <a:t>Jupyter</a:t>
            </a:r>
            <a:r>
              <a:rPr lang="de-DE" sz="2800" dirty="0"/>
              <a:t> Notebook</a:t>
            </a: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7A153293-CD9B-4BC2-B3CD-99EB08E1D75B}"/>
              </a:ext>
            </a:extLst>
          </p:cNvPr>
          <p:cNvSpPr/>
          <p:nvPr/>
        </p:nvSpPr>
        <p:spPr>
          <a:xfrm>
            <a:off x="370974" y="17980718"/>
            <a:ext cx="2458202" cy="1190449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800" dirty="0"/>
              <a:t>Ultraschall-sensor</a:t>
            </a: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C5DA75FF-5A07-443B-B952-9181BFECF4F7}"/>
              </a:ext>
            </a:extLst>
          </p:cNvPr>
          <p:cNvSpPr/>
          <p:nvPr/>
        </p:nvSpPr>
        <p:spPr>
          <a:xfrm>
            <a:off x="370974" y="19689199"/>
            <a:ext cx="2458202" cy="1190449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800" dirty="0" err="1"/>
              <a:t>Photo</a:t>
            </a:r>
            <a:r>
              <a:rPr lang="de-DE" sz="2800" dirty="0"/>
              <a:t>-sensor</a:t>
            </a: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14AB4810-9EDA-4A66-92DA-4A05DD524280}"/>
              </a:ext>
            </a:extLst>
          </p:cNvPr>
          <p:cNvSpPr/>
          <p:nvPr/>
        </p:nvSpPr>
        <p:spPr>
          <a:xfrm>
            <a:off x="370974" y="21388133"/>
            <a:ext cx="2458202" cy="1190449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800" dirty="0"/>
              <a:t>Gewichts-sensor</a:t>
            </a: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23A6E5D4-A175-405B-BE74-E0C572646695}"/>
              </a:ext>
            </a:extLst>
          </p:cNvPr>
          <p:cNvSpPr/>
          <p:nvPr/>
        </p:nvSpPr>
        <p:spPr>
          <a:xfrm>
            <a:off x="3443536" y="21431038"/>
            <a:ext cx="2458202" cy="1190449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800" dirty="0"/>
              <a:t>Kontroll- LED</a:t>
            </a:r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057649DA-9191-4329-867E-9ABE14120979}"/>
              </a:ext>
            </a:extLst>
          </p:cNvPr>
          <p:cNvCxnSpPr>
            <a:cxnSpLocks/>
            <a:stCxn id="24" idx="6"/>
            <a:endCxn id="15" idx="1"/>
          </p:cNvCxnSpPr>
          <p:nvPr/>
        </p:nvCxnSpPr>
        <p:spPr>
          <a:xfrm>
            <a:off x="2829176" y="18575943"/>
            <a:ext cx="684044" cy="164211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C5869DD2-97A3-43D5-9FE3-F00AEBD29F81}"/>
              </a:ext>
            </a:extLst>
          </p:cNvPr>
          <p:cNvCxnSpPr>
            <a:cxnSpLocks/>
            <a:stCxn id="25" idx="6"/>
            <a:endCxn id="15" idx="1"/>
          </p:cNvCxnSpPr>
          <p:nvPr/>
        </p:nvCxnSpPr>
        <p:spPr>
          <a:xfrm flipV="1">
            <a:off x="2829176" y="20218062"/>
            <a:ext cx="684044" cy="6636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45456ADE-3928-410D-82BA-D1D1399075F8}"/>
              </a:ext>
            </a:extLst>
          </p:cNvPr>
          <p:cNvCxnSpPr>
            <a:cxnSpLocks/>
            <a:stCxn id="26" idx="6"/>
            <a:endCxn id="15" idx="1"/>
          </p:cNvCxnSpPr>
          <p:nvPr/>
        </p:nvCxnSpPr>
        <p:spPr>
          <a:xfrm flipV="1">
            <a:off x="2829176" y="20218062"/>
            <a:ext cx="684044" cy="176529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E473E008-FF9F-4901-9A82-92A74C893F07}"/>
              </a:ext>
            </a:extLst>
          </p:cNvPr>
          <p:cNvCxnSpPr>
            <a:cxnSpLocks/>
            <a:stCxn id="15" idx="2"/>
            <a:endCxn id="27" idx="0"/>
          </p:cNvCxnSpPr>
          <p:nvPr/>
        </p:nvCxnSpPr>
        <p:spPr>
          <a:xfrm>
            <a:off x="4668252" y="20835683"/>
            <a:ext cx="4385" cy="5953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8183C957-CFCC-461A-805D-134FD3D779D6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9111916" y="19108675"/>
            <a:ext cx="1313195" cy="11093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FC3A7039-264A-4C52-B997-886E47E90FFF}"/>
              </a:ext>
            </a:extLst>
          </p:cNvPr>
          <p:cNvCxnSpPr>
            <a:cxnSpLocks/>
            <a:stCxn id="18" idx="3"/>
            <a:endCxn id="21" idx="1"/>
          </p:cNvCxnSpPr>
          <p:nvPr/>
        </p:nvCxnSpPr>
        <p:spPr>
          <a:xfrm>
            <a:off x="9111916" y="20218062"/>
            <a:ext cx="1313195" cy="14406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375691C6-E6C2-4D39-9E06-1AF23ACD031A}"/>
              </a:ext>
            </a:extLst>
          </p:cNvPr>
          <p:cNvCxnSpPr>
            <a:cxnSpLocks/>
            <a:stCxn id="19" idx="3"/>
            <a:endCxn id="20" idx="1"/>
          </p:cNvCxnSpPr>
          <p:nvPr/>
        </p:nvCxnSpPr>
        <p:spPr>
          <a:xfrm>
            <a:off x="12735174" y="19108675"/>
            <a:ext cx="513372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16989937-99ED-49D4-8B1A-9C5C164F719C}"/>
              </a:ext>
            </a:extLst>
          </p:cNvPr>
          <p:cNvCxnSpPr>
            <a:cxnSpLocks/>
            <a:stCxn id="21" idx="3"/>
            <a:endCxn id="22" idx="1"/>
          </p:cNvCxnSpPr>
          <p:nvPr/>
        </p:nvCxnSpPr>
        <p:spPr>
          <a:xfrm>
            <a:off x="12735174" y="21658698"/>
            <a:ext cx="115027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A2F8C525-009D-434D-83F1-DC4C17A15EA6}"/>
              </a:ext>
            </a:extLst>
          </p:cNvPr>
          <p:cNvCxnSpPr>
            <a:cxnSpLocks/>
            <a:stCxn id="23" idx="1"/>
            <a:endCxn id="22" idx="3"/>
          </p:cNvCxnSpPr>
          <p:nvPr/>
        </p:nvCxnSpPr>
        <p:spPr>
          <a:xfrm flipH="1" flipV="1">
            <a:off x="16195508" y="21658698"/>
            <a:ext cx="1730543" cy="6637"/>
          </a:xfrm>
          <a:prstGeom prst="straightConnector1">
            <a:avLst/>
          </a:prstGeom>
          <a:ln w="38100">
            <a:solidFill>
              <a:schemeClr val="tx1">
                <a:alpha val="73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hteck 36">
            <a:extLst>
              <a:ext uri="{FF2B5EF4-FFF2-40B4-BE49-F238E27FC236}">
                <a16:creationId xmlns:a16="http://schemas.microsoft.com/office/drawing/2014/main" id="{BF6C8C5A-43CE-4C6D-AEAF-CA36A5BF3703}"/>
              </a:ext>
            </a:extLst>
          </p:cNvPr>
          <p:cNvSpPr/>
          <p:nvPr/>
        </p:nvSpPr>
        <p:spPr>
          <a:xfrm>
            <a:off x="2388531" y="16911816"/>
            <a:ext cx="1670650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4400" b="0" cap="none" spc="0" dirty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Things</a:t>
            </a:r>
            <a:endParaRPr lang="de-DE" sz="5400" b="0" cap="none" spc="0" dirty="0">
              <a:ln w="0"/>
              <a:solidFill>
                <a:schemeClr val="accent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1B3029CB-3837-4CC4-B6A6-1F2081BE3C0C}"/>
              </a:ext>
            </a:extLst>
          </p:cNvPr>
          <p:cNvSpPr/>
          <p:nvPr/>
        </p:nvSpPr>
        <p:spPr>
          <a:xfrm>
            <a:off x="6369370" y="16911816"/>
            <a:ext cx="3044424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4400" b="0" cap="none" spc="0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Connectivity</a:t>
            </a:r>
            <a:endParaRPr lang="de-DE" sz="5400" b="0" cap="none" spc="0" dirty="0">
              <a:ln w="0"/>
              <a:solidFill>
                <a:schemeClr val="accent6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DABBE1C1-BDFD-4A79-864E-4B96994F43D1}"/>
              </a:ext>
            </a:extLst>
          </p:cNvPr>
          <p:cNvSpPr/>
          <p:nvPr/>
        </p:nvSpPr>
        <p:spPr>
          <a:xfrm>
            <a:off x="12684625" y="16957949"/>
            <a:ext cx="1251368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4400" b="0" cap="none" spc="0" dirty="0">
                <a:ln w="0"/>
                <a:solidFill>
                  <a:schemeClr val="accent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</a:t>
            </a: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0DDADEFC-4D28-446F-8C0E-AD2C5E7EB14B}"/>
              </a:ext>
            </a:extLst>
          </p:cNvPr>
          <p:cNvSpPr/>
          <p:nvPr/>
        </p:nvSpPr>
        <p:spPr>
          <a:xfrm>
            <a:off x="18019402" y="16957949"/>
            <a:ext cx="2245679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4400" b="0" cap="none" spc="0" dirty="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Analytics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B8368469-34EA-4311-B97B-0625F37A1445}"/>
              </a:ext>
            </a:extLst>
          </p:cNvPr>
          <p:cNvSpPr txBox="1"/>
          <p:nvPr/>
        </p:nvSpPr>
        <p:spPr>
          <a:xfrm>
            <a:off x="1438648" y="23624481"/>
            <a:ext cx="8704843" cy="3662541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de-DE" sz="3600" b="1" dirty="0">
                <a:solidFill>
                  <a:srgbClr val="0078D4"/>
                </a:solidFill>
              </a:rPr>
              <a:t>Analysemöglichkeiten:</a:t>
            </a:r>
          </a:p>
          <a:p>
            <a:endParaRPr lang="de-DE" sz="2800" dirty="0"/>
          </a:p>
          <a:p>
            <a:pPr marL="285750" indent="-285750">
              <a:buFontTx/>
              <a:buChar char="-"/>
            </a:pPr>
            <a:r>
              <a:rPr lang="de-DE" sz="2800" dirty="0"/>
              <a:t>Wann werden Müllcontainer am häufigsten benutzt?</a:t>
            </a:r>
          </a:p>
          <a:p>
            <a:pPr marL="285750" indent="-285750">
              <a:buFontTx/>
              <a:buChar char="-"/>
            </a:pPr>
            <a:r>
              <a:rPr lang="de-DE" sz="2800" dirty="0"/>
              <a:t>Wann muss spätestens geleert werden?</a:t>
            </a:r>
          </a:p>
          <a:p>
            <a:pPr marL="285750" indent="-285750">
              <a:buFontTx/>
              <a:buChar char="-"/>
            </a:pPr>
            <a:r>
              <a:rPr lang="de-DE" sz="2800" dirty="0"/>
              <a:t>Welche ist die optimale Route für die Leerung</a:t>
            </a:r>
          </a:p>
          <a:p>
            <a:pPr marL="285750" indent="-285750">
              <a:buFontTx/>
              <a:buChar char="-"/>
            </a:pPr>
            <a:r>
              <a:rPr lang="de-DE" sz="2800" dirty="0"/>
              <a:t>Ist die Größe der Tonnen für die Einwohner ausreichend?</a:t>
            </a:r>
          </a:p>
          <a:p>
            <a:pPr marL="285750" indent="-285750">
              <a:buFontTx/>
              <a:buChar char="-"/>
            </a:pPr>
            <a:r>
              <a:rPr lang="de-DE" sz="2800" dirty="0"/>
              <a:t>Wie kann Verschmutzung am effektivsten verhindert werden?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E90CE1AC-7712-45DD-9B97-FE7A977B8300}"/>
              </a:ext>
            </a:extLst>
          </p:cNvPr>
          <p:cNvSpPr txBox="1"/>
          <p:nvPr/>
        </p:nvSpPr>
        <p:spPr>
          <a:xfrm>
            <a:off x="11219586" y="23555815"/>
            <a:ext cx="9483142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>
                <a:solidFill>
                  <a:srgbClr val="0078D4"/>
                </a:solidFill>
              </a:rPr>
              <a:t>Weiterentwicklung:</a:t>
            </a:r>
          </a:p>
          <a:p>
            <a:endParaRPr lang="de-DE" sz="2800" dirty="0"/>
          </a:p>
          <a:p>
            <a:pPr marL="285750" indent="-285750">
              <a:buFontTx/>
              <a:buChar char="-"/>
            </a:pPr>
            <a:r>
              <a:rPr lang="de-DE" sz="2800" dirty="0"/>
              <a:t>Biotonne mit Gassensor: Alarmierung bei zu hoher Konzentration</a:t>
            </a:r>
          </a:p>
          <a:p>
            <a:pPr marL="285750" indent="-285750">
              <a:buFontTx/>
              <a:buChar char="-"/>
            </a:pPr>
            <a:r>
              <a:rPr lang="de-DE" sz="2800" dirty="0"/>
              <a:t>Müllcontainer mit Rauchsensor: Verhinderung von Bränden</a:t>
            </a:r>
          </a:p>
          <a:p>
            <a:pPr marL="285750" indent="-285750">
              <a:buFontTx/>
              <a:buChar char="-"/>
            </a:pPr>
            <a:r>
              <a:rPr lang="de-DE" sz="2800" dirty="0"/>
              <a:t>Lagerboxen mit Benachrichtigung bei neuem Inhalt </a:t>
            </a:r>
          </a:p>
          <a:p>
            <a:endParaRPr lang="de-DE" sz="2800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449944BC-0BB9-4397-8916-AFDD46B50F70}"/>
              </a:ext>
            </a:extLst>
          </p:cNvPr>
          <p:cNvSpPr txBox="1"/>
          <p:nvPr/>
        </p:nvSpPr>
        <p:spPr>
          <a:xfrm>
            <a:off x="4158538" y="2063243"/>
            <a:ext cx="1306654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800" dirty="0">
                <a:solidFill>
                  <a:srgbClr val="0078D4"/>
                </a:solidFill>
                <a:latin typeface="Lucida Console" panose="020B0609040504020204" pitchFamily="49" charset="0"/>
              </a:rPr>
              <a:t>SmartBin</a:t>
            </a:r>
            <a:endParaRPr lang="de-DE" sz="4400" dirty="0">
              <a:solidFill>
                <a:srgbClr val="0078D4"/>
              </a:solidFill>
              <a:latin typeface="Lucida Console" panose="020B0609040504020204" pitchFamily="49" charset="0"/>
            </a:endParaRPr>
          </a:p>
          <a:p>
            <a:pPr algn="ctr"/>
            <a:r>
              <a:rPr lang="de-DE" sz="4000" dirty="0"/>
              <a:t>Die Cloud-Lösung für intelligente Müllentsorgung</a:t>
            </a:r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787E6C2E-B8BF-45DD-B255-29B41CA62C9F}"/>
              </a:ext>
            </a:extLst>
          </p:cNvPr>
          <p:cNvSpPr/>
          <p:nvPr/>
        </p:nvSpPr>
        <p:spPr>
          <a:xfrm>
            <a:off x="11870070" y="29612638"/>
            <a:ext cx="975385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3200" dirty="0">
                <a:solidFill>
                  <a:schemeClr val="lt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Dogan </a:t>
            </a:r>
            <a:r>
              <a:rPr lang="de-DE" sz="3200" dirty="0" err="1">
                <a:solidFill>
                  <a:schemeClr val="lt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Mermertas</a:t>
            </a:r>
            <a:r>
              <a:rPr lang="de-DE" sz="3200" dirty="0">
                <a:solidFill>
                  <a:schemeClr val="lt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, Jonathan Hamberger, Karl Herzog</a:t>
            </a:r>
          </a:p>
        </p:txBody>
      </p:sp>
    </p:spTree>
    <p:extLst>
      <p:ext uri="{BB962C8B-B14F-4D97-AF65-F5344CB8AC3E}">
        <p14:creationId xmlns:p14="http://schemas.microsoft.com/office/powerpoint/2010/main" val="17233428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308</Words>
  <Application>Microsoft Office PowerPoint</Application>
  <PresentationFormat>Benutzerdefiniert</PresentationFormat>
  <Paragraphs>75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Lucida Console</vt:lpstr>
      <vt:lpstr>Segoe UI Semilight</vt:lpstr>
      <vt:lpstr>Office Theme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Marcel Tilly</dc:creator>
  <cp:lastModifiedBy>Charly</cp:lastModifiedBy>
  <cp:revision>14</cp:revision>
  <dcterms:created xsi:type="dcterms:W3CDTF">2019-07-01T14:19:35Z</dcterms:created>
  <dcterms:modified xsi:type="dcterms:W3CDTF">2019-07-02T09:42:40Z</dcterms:modified>
</cp:coreProperties>
</file>