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y Duke" initials="CD" lastIdx="1" clrIdx="0">
    <p:extLst>
      <p:ext uri="{19B8F6BF-5375-455C-9EA6-DF929625EA0E}">
        <p15:presenceInfo xmlns:p15="http://schemas.microsoft.com/office/powerpoint/2012/main" userId="Charly D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64" y="-4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43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8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40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0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2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60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6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E3D0-0E40-43ED-BFF0-EC499C8A1FD0}" type="datetimeFigureOut">
              <a:rPr lang="de-DE" smtClean="0"/>
              <a:t>30.06.2019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6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4A33F22C-B4A9-4177-834B-53C9BA3EAB09}"/>
              </a:ext>
            </a:extLst>
          </p:cNvPr>
          <p:cNvSpPr/>
          <p:nvPr/>
        </p:nvSpPr>
        <p:spPr>
          <a:xfrm>
            <a:off x="332874" y="16880492"/>
            <a:ext cx="5665492" cy="62522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134810-F642-4A2B-9747-9A9EE7572D7C}"/>
              </a:ext>
            </a:extLst>
          </p:cNvPr>
          <p:cNvSpPr/>
          <p:nvPr/>
        </p:nvSpPr>
        <p:spPr>
          <a:xfrm>
            <a:off x="9816766" y="16880492"/>
            <a:ext cx="7192878" cy="625222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1B51E1B-E1CF-4449-B12D-3F4D5ECF68D0}"/>
              </a:ext>
            </a:extLst>
          </p:cNvPr>
          <p:cNvSpPr/>
          <p:nvPr/>
        </p:nvSpPr>
        <p:spPr>
          <a:xfrm>
            <a:off x="6302414" y="16880492"/>
            <a:ext cx="3234490" cy="62522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4B23C7F-AE94-4C42-86C1-A8A215EF0754}"/>
              </a:ext>
            </a:extLst>
          </p:cNvPr>
          <p:cNvSpPr/>
          <p:nvPr/>
        </p:nvSpPr>
        <p:spPr>
          <a:xfrm>
            <a:off x="17221200" y="16811905"/>
            <a:ext cx="3842084" cy="63208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9E6E0-24DB-4EE6-9C0F-283C2EA8A1F7}"/>
              </a:ext>
            </a:extLst>
          </p:cNvPr>
          <p:cNvSpPr txBox="1"/>
          <p:nvPr/>
        </p:nvSpPr>
        <p:spPr>
          <a:xfrm>
            <a:off x="6228095" y="609419"/>
            <a:ext cx="9461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>
                <a:solidFill>
                  <a:schemeClr val="accent2"/>
                </a:solidFill>
                <a:latin typeface="Forte" panose="03060902040502070203" pitchFamily="66" charset="0"/>
                <a:cs typeface="Arial" panose="020B0604020202020204" pitchFamily="34" charset="0"/>
              </a:rPr>
              <a:t>Smart Bin</a:t>
            </a:r>
            <a:endParaRPr lang="de-DE" sz="8000" dirty="0">
              <a:solidFill>
                <a:schemeClr val="accent2"/>
              </a:solidFill>
              <a:latin typeface="Forte" panose="03060902040502070203" pitchFamily="66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F994DE-3130-4776-8BD4-F00A29B914E1}"/>
              </a:ext>
            </a:extLst>
          </p:cNvPr>
          <p:cNvSpPr txBox="1"/>
          <p:nvPr/>
        </p:nvSpPr>
        <p:spPr>
          <a:xfrm>
            <a:off x="4897602" y="2740860"/>
            <a:ext cx="12571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Die Cloud-Lösung zur Überwachung und Steuerung der Müllentsorgung</a:t>
            </a:r>
          </a:p>
          <a:p>
            <a:pPr algn="ctr"/>
            <a:r>
              <a:rPr lang="de-DE" sz="3200" b="1" i="1" dirty="0"/>
              <a:t>… denn Müll gibt’s schon genug im Netz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ADD1DB-C442-43A9-AD69-4A9AC711F974}"/>
              </a:ext>
            </a:extLst>
          </p:cNvPr>
          <p:cNvSpPr txBox="1"/>
          <p:nvPr/>
        </p:nvSpPr>
        <p:spPr>
          <a:xfrm>
            <a:off x="1438648" y="4974679"/>
            <a:ext cx="648101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Motivation</a:t>
            </a:r>
            <a:r>
              <a:rPr lang="de-DE" sz="2800" dirty="0"/>
              <a:t>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Einfache Kontrolle der Müllsammelstellen in Wohnanlagen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Effiziente Überwachung der Wertstoffinseln einer Stadt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Effektive Planung der Leerung von Mülltonnen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Optimierung der Fahrwege für Entsorgungsbetriebe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Vermeidung von Verschmutzung, Gestank und Brand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Erhöhung der Lebensqualität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4AA34C-9EF9-4144-B7EA-4633E7EDFF4B}"/>
              </a:ext>
            </a:extLst>
          </p:cNvPr>
          <p:cNvSpPr txBox="1"/>
          <p:nvPr/>
        </p:nvSpPr>
        <p:spPr>
          <a:xfrm>
            <a:off x="9706473" y="5009639"/>
            <a:ext cx="1130667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Herausforderungen</a:t>
            </a:r>
            <a:r>
              <a:rPr lang="de-DE" sz="2800" dirty="0"/>
              <a:t>:</a:t>
            </a:r>
          </a:p>
          <a:p>
            <a:endParaRPr lang="de-DE" sz="2800" i="1" dirty="0"/>
          </a:p>
          <a:p>
            <a:r>
              <a:rPr lang="de-DE" sz="2800" i="1" u="sng" dirty="0"/>
              <a:t>Things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Qualität und Messgenauigkeit der Sensoren, v.a.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Stromversorgung des Raspberry Pi: 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Powerbank für mobilen Einsatz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Stromnetz in Gebäuden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Empfindliche Bauteile, leicht zerstörbar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i="1" u="sng" dirty="0"/>
              <a:t>Connectivity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Wahl des passenden Protokolls: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in Gebäuden: LAN/WLAN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Außerhalb:  Mobilfunk, evtl. </a:t>
            </a:r>
            <a:r>
              <a:rPr lang="de-DE" sz="2800" dirty="0" err="1"/>
              <a:t>LoRA</a:t>
            </a:r>
            <a:endParaRPr lang="de-DE" sz="2800" dirty="0"/>
          </a:p>
          <a:p>
            <a:pPr lvl="1"/>
            <a:endParaRPr lang="de-DE" sz="2800" dirty="0"/>
          </a:p>
          <a:p>
            <a:r>
              <a:rPr lang="de-DE" sz="2800" i="1" u="sng" dirty="0"/>
              <a:t>Data </a:t>
            </a:r>
            <a:r>
              <a:rPr lang="de-DE" sz="2800" u="sng" dirty="0"/>
              <a:t>und </a:t>
            </a:r>
            <a:r>
              <a:rPr lang="de-DE" sz="2800" i="1" u="sng" dirty="0"/>
              <a:t>Analytics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Datenerzeugung: nur bei Event (z.B. Mülleimer geöffnet) oder regelmäßiges Intervall</a:t>
            </a:r>
          </a:p>
          <a:p>
            <a:r>
              <a:rPr lang="de-DE" sz="2800" dirty="0"/>
              <a:t>-  Datenverarbeitung: Stream Analytics, Azure </a:t>
            </a:r>
            <a:r>
              <a:rPr lang="de-DE" sz="2800" dirty="0" err="1"/>
              <a:t>Functions</a:t>
            </a:r>
            <a:r>
              <a:rPr lang="de-DE" sz="2800" dirty="0"/>
              <a:t>, </a:t>
            </a:r>
            <a:r>
              <a:rPr lang="de-DE" sz="2800" dirty="0" err="1"/>
              <a:t>Blob</a:t>
            </a:r>
            <a:r>
              <a:rPr lang="de-DE" sz="2800" dirty="0"/>
              <a:t> Storage etc.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Hohe Datenmenge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i="1" u="sng" dirty="0"/>
              <a:t>Weitere Probleme: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Ursprüngliche Projektidee (Intelligenter Briefkasten) wurde verworfen wegen ungenauer 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Bauen und Verkabeln des Smart Bin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0D82B89-69B1-44D8-8A5B-61ADFFB15FF1}"/>
              </a:ext>
            </a:extLst>
          </p:cNvPr>
          <p:cNvSpPr/>
          <p:nvPr/>
        </p:nvSpPr>
        <p:spPr>
          <a:xfrm>
            <a:off x="3513220" y="19600441"/>
            <a:ext cx="2310063" cy="1235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Raspberry Pi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9B347DF-126C-4F5D-B76E-4E593A7AAF9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23283" y="20218062"/>
            <a:ext cx="978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CA1A9F6-EA46-44D6-81DB-B07D946C914D}"/>
              </a:ext>
            </a:extLst>
          </p:cNvPr>
          <p:cNvSpPr/>
          <p:nvPr/>
        </p:nvSpPr>
        <p:spPr>
          <a:xfrm>
            <a:off x="6801853" y="19600441"/>
            <a:ext cx="2310063" cy="1235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MQTT Broker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A8A54F-6414-4070-97C1-7D166E622F02}"/>
              </a:ext>
            </a:extLst>
          </p:cNvPr>
          <p:cNvSpPr/>
          <p:nvPr/>
        </p:nvSpPr>
        <p:spPr>
          <a:xfrm>
            <a:off x="10425111" y="18491054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C9C2CDF-51ED-417F-9689-246E6651967E}"/>
              </a:ext>
            </a:extLst>
          </p:cNvPr>
          <p:cNvSpPr/>
          <p:nvPr/>
        </p:nvSpPr>
        <p:spPr>
          <a:xfrm>
            <a:off x="17868900" y="1849105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Power BI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8CF3D7-C5F3-45CC-A1A5-1F8F4544F509}"/>
              </a:ext>
            </a:extLst>
          </p:cNvPr>
          <p:cNvSpPr/>
          <p:nvPr/>
        </p:nvSpPr>
        <p:spPr>
          <a:xfrm>
            <a:off x="10425111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BCA4E89-0F0A-4640-BF1B-67C3129FC0AC}"/>
              </a:ext>
            </a:extLst>
          </p:cNvPr>
          <p:cNvSpPr/>
          <p:nvPr/>
        </p:nvSpPr>
        <p:spPr>
          <a:xfrm>
            <a:off x="13885445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449BEF3-6230-4183-848C-9167AFC70965}"/>
              </a:ext>
            </a:extLst>
          </p:cNvPr>
          <p:cNvSpPr/>
          <p:nvPr/>
        </p:nvSpPr>
        <p:spPr>
          <a:xfrm>
            <a:off x="17926051" y="2104771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Jupyter</a:t>
            </a:r>
            <a:r>
              <a:rPr lang="de-DE" sz="2800" dirty="0"/>
              <a:t> Notebook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B9DE7CD-B86E-4E8E-B626-573060B61E5A}"/>
              </a:ext>
            </a:extLst>
          </p:cNvPr>
          <p:cNvSpPr/>
          <p:nvPr/>
        </p:nvSpPr>
        <p:spPr>
          <a:xfrm>
            <a:off x="370974" y="1798071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Ultraschall-sensor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F710C74-C17E-4551-93D2-D102A0287553}"/>
              </a:ext>
            </a:extLst>
          </p:cNvPr>
          <p:cNvSpPr/>
          <p:nvPr/>
        </p:nvSpPr>
        <p:spPr>
          <a:xfrm>
            <a:off x="370974" y="19689199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Photo</a:t>
            </a:r>
            <a:r>
              <a:rPr lang="de-DE" sz="2800" dirty="0"/>
              <a:t>-sensor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99D37B8-58C2-4877-AB99-A75C517EBD59}"/>
              </a:ext>
            </a:extLst>
          </p:cNvPr>
          <p:cNvSpPr/>
          <p:nvPr/>
        </p:nvSpPr>
        <p:spPr>
          <a:xfrm>
            <a:off x="370974" y="21388133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Gewichts-sensor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8286807-6AD3-4259-B6F3-6783CBB58F3E}"/>
              </a:ext>
            </a:extLst>
          </p:cNvPr>
          <p:cNvSpPr/>
          <p:nvPr/>
        </p:nvSpPr>
        <p:spPr>
          <a:xfrm>
            <a:off x="3443536" y="2143103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Kontroll- LED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8DFA35-2708-47B3-AB72-D517B77112A0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2829176" y="18575943"/>
            <a:ext cx="684044" cy="164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A1C72BD-131E-485E-B7A5-020B46B1C7A1}"/>
              </a:ext>
            </a:extLst>
          </p:cNvPr>
          <p:cNvCxnSpPr>
            <a:cxnSpLocks/>
            <a:stCxn id="20" idx="6"/>
            <a:endCxn id="8" idx="1"/>
          </p:cNvCxnSpPr>
          <p:nvPr/>
        </p:nvCxnSpPr>
        <p:spPr>
          <a:xfrm flipV="1">
            <a:off x="2829176" y="20218062"/>
            <a:ext cx="684044" cy="66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BE2679-A426-4138-B1A3-1FF7FE16AE0E}"/>
              </a:ext>
            </a:extLst>
          </p:cNvPr>
          <p:cNvCxnSpPr>
            <a:cxnSpLocks/>
            <a:stCxn id="21" idx="6"/>
            <a:endCxn id="8" idx="1"/>
          </p:cNvCxnSpPr>
          <p:nvPr/>
        </p:nvCxnSpPr>
        <p:spPr>
          <a:xfrm flipV="1">
            <a:off x="2829176" y="20218062"/>
            <a:ext cx="684044" cy="176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66B272A-9E40-4254-B526-D0978383D2D5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68252" y="20835683"/>
            <a:ext cx="4385" cy="595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DB6764C-6FD6-438F-9347-CA25B13A86A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111916" y="19108675"/>
            <a:ext cx="1313195" cy="110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C7DFFDC-E381-47BA-A33C-78FD1106A3D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9111916" y="20218062"/>
            <a:ext cx="1313195" cy="144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79D08EE-9D2D-4CB8-B38F-CB75BD4CF8C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2735174" y="19108675"/>
            <a:ext cx="5133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EF42500-EA44-4023-8CBE-D46A4FDEA51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2735174" y="21658698"/>
            <a:ext cx="11502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273A226-3B13-4B29-9CAC-E591A7A302F6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16195508" y="21658698"/>
            <a:ext cx="1730543" cy="6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D7D230CB-827F-47A6-8D9C-CA751C8C9260}"/>
              </a:ext>
            </a:extLst>
          </p:cNvPr>
          <p:cNvSpPr/>
          <p:nvPr/>
        </p:nvSpPr>
        <p:spPr>
          <a:xfrm>
            <a:off x="2388531" y="16911816"/>
            <a:ext cx="167065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</a:t>
            </a:r>
            <a:endParaRPr lang="de-DE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2D8DB90-FB95-4620-859D-6F5BCFF56681}"/>
              </a:ext>
            </a:extLst>
          </p:cNvPr>
          <p:cNvSpPr/>
          <p:nvPr/>
        </p:nvSpPr>
        <p:spPr>
          <a:xfrm>
            <a:off x="6369370" y="16911816"/>
            <a:ext cx="3044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de-DE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438C5AF-3BA3-4DA2-A904-008FBA6E10DD}"/>
              </a:ext>
            </a:extLst>
          </p:cNvPr>
          <p:cNvSpPr/>
          <p:nvPr/>
        </p:nvSpPr>
        <p:spPr>
          <a:xfrm>
            <a:off x="12684625" y="16957949"/>
            <a:ext cx="12513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55BC8C8-0CD4-43E7-820F-6FFD9F228187}"/>
              </a:ext>
            </a:extLst>
          </p:cNvPr>
          <p:cNvSpPr/>
          <p:nvPr/>
        </p:nvSpPr>
        <p:spPr>
          <a:xfrm>
            <a:off x="18019402" y="16957949"/>
            <a:ext cx="2245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DEFA836A-14B1-4EFC-A5CC-5D87C5D77451}"/>
              </a:ext>
            </a:extLst>
          </p:cNvPr>
          <p:cNvSpPr txBox="1"/>
          <p:nvPr/>
        </p:nvSpPr>
        <p:spPr>
          <a:xfrm>
            <a:off x="1600075" y="11908464"/>
            <a:ext cx="74114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Technologien: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Raspberry Pi 3 mit Raspbian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Ultraschall, </a:t>
            </a:r>
            <a:r>
              <a:rPr lang="de-DE" sz="2800" dirty="0" err="1"/>
              <a:t>Photo</a:t>
            </a:r>
            <a:r>
              <a:rPr lang="de-DE" sz="2800" dirty="0"/>
              <a:t>- und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MQTT Broker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Blob</a:t>
            </a:r>
            <a:r>
              <a:rPr lang="de-DE" sz="2800" dirty="0"/>
              <a:t> </a:t>
            </a:r>
            <a:r>
              <a:rPr lang="de-DE" sz="2800" dirty="0" err="1"/>
              <a:t>Strorage</a:t>
            </a:r>
            <a:r>
              <a:rPr lang="de-DE" sz="2800" dirty="0"/>
              <a:t>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Publisher und Subscriber in Python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Microsoft Power BI zur Darstellung Livedaten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Jupyter</a:t>
            </a:r>
            <a:r>
              <a:rPr lang="de-DE" sz="2800" dirty="0"/>
              <a:t> Notebook zur Analyse des </a:t>
            </a:r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8886F00-CD89-469C-8121-19723F930EEC}"/>
              </a:ext>
            </a:extLst>
          </p:cNvPr>
          <p:cNvSpPr txBox="1"/>
          <p:nvPr/>
        </p:nvSpPr>
        <p:spPr>
          <a:xfrm>
            <a:off x="1600075" y="23624631"/>
            <a:ext cx="8704843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2800" b="1" dirty="0"/>
              <a:t>Analysemöglichkeiten: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Wann werden Müllcontainer am häufigsten benutzt?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Wann muss spätestens geleert werden?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Welche ist die optimale Route für die Leerung der Container?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Ist die Größe der Tonnen für die Einwohner ausreichend?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Wie kann Verschmutzung am effektivsten verhindert werden?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C842DB0-EED5-46D7-BB6A-FBA464185D8A}"/>
              </a:ext>
            </a:extLst>
          </p:cNvPr>
          <p:cNvSpPr txBox="1"/>
          <p:nvPr/>
        </p:nvSpPr>
        <p:spPr>
          <a:xfrm>
            <a:off x="11580142" y="23647396"/>
            <a:ext cx="94831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Weiterentwicklung:</a:t>
            </a:r>
            <a:endParaRPr lang="de-DE" sz="2800" b="1" dirty="0"/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Biotonne mit Gassensor: Alarmierung bei zu hoher Konzentration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Container mit Rauchsensor: Verhinderung von Bränden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Lagerboxen mit Benachrichtigung bei neuem Inhalt </a:t>
            </a:r>
          </a:p>
          <a:p>
            <a:endParaRPr lang="de-DE" sz="28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E4D6252-D939-4C7D-9058-2097EE549AE8}"/>
              </a:ext>
            </a:extLst>
          </p:cNvPr>
          <p:cNvSpPr txBox="1"/>
          <p:nvPr/>
        </p:nvSpPr>
        <p:spPr>
          <a:xfrm>
            <a:off x="370974" y="29337000"/>
            <a:ext cx="2069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FWPM „Internet o</a:t>
            </a:r>
            <a:r>
              <a:rPr lang="de-DE" sz="2400"/>
              <a:t>f</a:t>
            </a:r>
            <a:r>
              <a:rPr lang="de-DE" sz="2400" dirty="0"/>
              <a:t> Things“ (SS 19) 					Dogan </a:t>
            </a:r>
            <a:r>
              <a:rPr lang="de-DE" sz="2400" dirty="0" err="1"/>
              <a:t>Mermertas</a:t>
            </a:r>
            <a:r>
              <a:rPr lang="de-DE" sz="2400" dirty="0"/>
              <a:t>, Jonathan Hamberger, Karl Herzog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D8B85EDE-2F51-45F8-93FC-95645C21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220" y="27664590"/>
            <a:ext cx="5008127" cy="2620920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094B89FF-8C23-49F2-A463-37531B3372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9861" y="11659615"/>
            <a:ext cx="13452976" cy="75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296</Words>
  <Application>Microsoft Office PowerPoint</Application>
  <PresentationFormat>Benutzerdefiniert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Charly</dc:creator>
  <cp:lastModifiedBy>Charly Duke</cp:lastModifiedBy>
  <cp:revision>28</cp:revision>
  <dcterms:created xsi:type="dcterms:W3CDTF">2019-06-27T10:39:23Z</dcterms:created>
  <dcterms:modified xsi:type="dcterms:W3CDTF">2019-06-29T22:26:33Z</dcterms:modified>
</cp:coreProperties>
</file>