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Learn</a:t>
            </a:r>
            <a:r>
              <a:rPr/>
              <a:t> </a:t>
            </a:r>
            <a:r>
              <a:rPr/>
              <a:t>to</a:t>
            </a:r>
            <a:r>
              <a:rPr/>
              <a:t> </a:t>
            </a:r>
            <a:r>
              <a:rPr/>
              <a:t>tell</a:t>
            </a:r>
            <a:r>
              <a:rPr/>
              <a:t> </a:t>
            </a:r>
            <a:r>
              <a:rPr/>
              <a:t>truth</a:t>
            </a:r>
            <a:r>
              <a:rPr/>
              <a:t> </a:t>
            </a:r>
            <a:r>
              <a:rPr/>
              <a:t>from</a:t>
            </a:r>
            <a:r>
              <a:rPr/>
              <a:t> </a:t>
            </a:r>
            <a:r>
              <a:rPr/>
              <a:t>fiction</a:t>
            </a:r>
            <a:r>
              <a:rPr/>
              <a:t> </a:t>
            </a:r>
            <a:r>
              <a:rPr/>
              <a:t>while</a:t>
            </a:r>
            <a:r>
              <a:rPr/>
              <a:t> </a:t>
            </a:r>
            <a:r>
              <a:rPr/>
              <a:t>using</a:t>
            </a:r>
            <a:r>
              <a:rPr/>
              <a:t> </a:t>
            </a:r>
            <a:r>
              <a:rPr/>
              <a:t>the</a:t>
            </a:r>
            <a:r>
              <a:rPr/>
              <a:t> </a:t>
            </a:r>
            <a:r>
              <a:rPr/>
              <a:t>web</a:t>
            </a:r>
            <a:r>
              <a:rPr/>
              <a:t> </a:t>
            </a:r>
            <a:r>
              <a:rPr/>
              <a:t>to</a:t>
            </a:r>
            <a:r>
              <a:rPr/>
              <a:t> </a:t>
            </a:r>
            <a:r>
              <a:rPr/>
              <a:t>investigate</a:t>
            </a:r>
            <a:r>
              <a:rPr/>
              <a:t> </a:t>
            </a:r>
            <a:r>
              <a:rPr/>
              <a:t>the</a:t>
            </a:r>
            <a:r>
              <a:rPr/>
              <a:t> </a:t>
            </a:r>
            <a:r>
              <a:rPr/>
              <a:t>existence</a:t>
            </a:r>
            <a:r>
              <a:rPr/>
              <a:t> </a:t>
            </a:r>
            <a:r>
              <a:rPr/>
              <a:t>of</a:t>
            </a:r>
            <a:r>
              <a:rPr/>
              <a:t> </a:t>
            </a:r>
            <a:r>
              <a:rPr/>
              <a:t>the</a:t>
            </a:r>
            <a:r>
              <a:rPr/>
              <a:t> </a:t>
            </a:r>
            <a:r>
              <a:rPr/>
              <a:t>kraken,</a:t>
            </a:r>
            <a:r>
              <a:rPr/>
              <a:t> </a:t>
            </a:r>
            <a:r>
              <a:rPr/>
              <a:t>a</a:t>
            </a:r>
            <a:r>
              <a:rPr/>
              <a:t> </a:t>
            </a:r>
            <a:r>
              <a:rPr/>
              <a:t>huge,</a:t>
            </a:r>
            <a:r>
              <a:rPr/>
              <a:t> </a:t>
            </a:r>
            <a:r>
              <a:rPr/>
              <a:t>dangerous</a:t>
            </a:r>
            <a:r>
              <a:rPr/>
              <a:t> </a:t>
            </a:r>
            <a:r>
              <a:rPr/>
              <a:t>tentacled</a:t>
            </a:r>
            <a:r>
              <a:rPr/>
              <a:t> </a:t>
            </a:r>
            <a:r>
              <a:rPr/>
              <a:t>sea</a:t>
            </a:r>
            <a:r>
              <a:rPr/>
              <a:t> </a:t>
            </a:r>
            <a:r>
              <a:rPr/>
              <a:t>creature,</a:t>
            </a:r>
            <a:r>
              <a:rPr/>
              <a:t> </a:t>
            </a:r>
            <a:r>
              <a:rPr/>
              <a:t>and</a:t>
            </a:r>
            <a:r>
              <a:rPr/>
              <a:t> </a:t>
            </a:r>
            <a:r>
              <a:rPr/>
              <a:t>how</a:t>
            </a:r>
            <a:r>
              <a:rPr/>
              <a:t> </a:t>
            </a:r>
            <a:r>
              <a:rPr/>
              <a:t>to</a:t>
            </a:r>
            <a:r>
              <a:rPr/>
              <a:t> </a:t>
            </a:r>
            <a:r>
              <a:rPr/>
              <a:t>spot</a:t>
            </a:r>
            <a:r>
              <a:rPr/>
              <a:t> </a:t>
            </a:r>
            <a:r>
              <a:rPr/>
              <a:t>misinformation</a:t>
            </a:r>
            <a:r>
              <a:rPr/>
              <a:t> </a:t>
            </a:r>
            <a:r>
              <a:rPr/>
              <a:t>and</a:t>
            </a:r>
            <a:r>
              <a:rPr/>
              <a:t> </a:t>
            </a:r>
            <a:r>
              <a:rPr/>
              <a:t>disinformation.</a:t>
            </a:r>
            <a:r>
              <a:rPr/>
              <a:t> </a:t>
            </a:r>
            <a:r>
              <a:rPr/>
              <a:t>Learners</a:t>
            </a:r>
            <a:r>
              <a:rPr/>
              <a:t> </a:t>
            </a:r>
            <a:r>
              <a:rPr/>
              <a:t>will</a:t>
            </a:r>
            <a:r>
              <a:rPr/>
              <a:t> </a:t>
            </a:r>
            <a:r>
              <a:rPr/>
              <a:t>collaborate</a:t>
            </a:r>
            <a:r>
              <a:rPr/>
              <a:t> </a:t>
            </a:r>
            <a:r>
              <a:rPr/>
              <a:t>to</a:t>
            </a:r>
            <a:r>
              <a:rPr/>
              <a:t> </a:t>
            </a:r>
            <a:r>
              <a:rPr/>
              <a:t>create</a:t>
            </a:r>
            <a:r>
              <a:rPr/>
              <a:t> </a:t>
            </a:r>
            <a:r>
              <a:rPr/>
              <a:t>a</a:t>
            </a:r>
            <a:r>
              <a:rPr/>
              <a:t> </a:t>
            </a:r>
            <a:r>
              <a:rPr/>
              <a:t>set</a:t>
            </a:r>
            <a:r>
              <a:rPr/>
              <a:t> </a:t>
            </a:r>
            <a:r>
              <a:rPr/>
              <a:t>of</a:t>
            </a:r>
            <a:r>
              <a:rPr/>
              <a:t> </a:t>
            </a:r>
            <a:r>
              <a:rPr/>
              <a:t>rules</a:t>
            </a:r>
            <a:r>
              <a:rPr/>
              <a:t> </a:t>
            </a:r>
            <a:r>
              <a:rPr/>
              <a:t>to</a:t>
            </a:r>
            <a:r>
              <a:rPr/>
              <a:t> </a:t>
            </a:r>
            <a:r>
              <a:rPr/>
              <a:t>guide</a:t>
            </a:r>
            <a:r>
              <a:rPr/>
              <a:t> </a:t>
            </a:r>
            <a:r>
              <a:rPr/>
              <a:t>them</a:t>
            </a:r>
            <a:r>
              <a:rPr/>
              <a:t> </a:t>
            </a:r>
            <a:r>
              <a:rPr/>
              <a:t>in</a:t>
            </a:r>
            <a:r>
              <a:rPr/>
              <a:t> </a:t>
            </a:r>
            <a:r>
              <a:rPr/>
              <a:t>evaluating</a:t>
            </a:r>
            <a:r>
              <a:rPr/>
              <a:t> </a:t>
            </a:r>
            <a:r>
              <a:rPr/>
              <a:t>web</a:t>
            </a:r>
            <a:r>
              <a:rPr/>
              <a:t> </a:t>
            </a:r>
            <a:r>
              <a:rPr/>
              <a:t>sources</a:t>
            </a:r>
            <a:r>
              <a:rPr/>
              <a:t> </a:t>
            </a:r>
            <a:r>
              <a:rPr/>
              <a:t>to</a:t>
            </a:r>
            <a:r>
              <a:rPr/>
              <a:t> </a:t>
            </a:r>
            <a:r>
              <a:rPr/>
              <a:t>solve</a:t>
            </a:r>
            <a:r>
              <a:rPr/>
              <a:t> </a:t>
            </a:r>
            <a:r>
              <a:rPr/>
              <a:t>a</a:t>
            </a:r>
            <a:r>
              <a:rPr/>
              <a:t> </a:t>
            </a:r>
            <a:r>
              <a:rPr/>
              <a:t>research</a:t>
            </a:r>
            <a:r>
              <a:rPr/>
              <a:t> </a:t>
            </a:r>
            <a:r>
              <a:rPr/>
              <a:t>question</a:t>
            </a:r>
            <a:r>
              <a:rPr/>
              <a:t> </a:t>
            </a:r>
            <a:r>
              <a:rPr/>
              <a:t>and</a:t>
            </a:r>
            <a:r>
              <a:rPr/>
              <a:t> </a:t>
            </a:r>
            <a:r>
              <a:rPr/>
              <a:t>compare</a:t>
            </a:r>
            <a:r>
              <a:rPr/>
              <a:t> </a:t>
            </a:r>
            <a:r>
              <a:rPr/>
              <a:t>them</a:t>
            </a:r>
            <a:r>
              <a:rPr/>
              <a:t> </a:t>
            </a:r>
            <a:r>
              <a:rPr/>
              <a:t>to</a:t>
            </a:r>
            <a:r>
              <a:rPr/>
              <a:t> </a:t>
            </a:r>
            <a:r>
              <a:rPr/>
              <a:t>other</a:t>
            </a:r>
            <a:r>
              <a:rPr/>
              <a:t> </a:t>
            </a:r>
            <a:r>
              <a:rPr/>
              <a:t>checklists.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1.5</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Flipchart,</a:t>
            </a:r>
            <a:r>
              <a:rPr/>
              <a:t> </a:t>
            </a:r>
            <a:r>
              <a:rPr/>
              <a:t>whiteboard,</a:t>
            </a:r>
            <a:r>
              <a:rPr/>
              <a:t> </a:t>
            </a:r>
            <a:r>
              <a:rPr/>
              <a:t>or</a:t>
            </a:r>
            <a:r>
              <a:rPr/>
              <a:t> </a:t>
            </a:r>
            <a:r>
              <a:rPr/>
              <a:t>paper</a:t>
            </a:r>
          </a:p>
          <a:p>
            <a:pPr lvl="0" marL="0" indent="0">
              <a:buNone/>
            </a:pPr>
          </a:p>
          <a:p>
            <a:pPr lvl="1"/>
            <a:r>
              <a:rPr/>
              <a:t>Pencils,</a:t>
            </a:r>
            <a:r>
              <a:rPr/>
              <a:t> </a:t>
            </a:r>
            <a:r>
              <a:rPr/>
              <a:t>markers</a:t>
            </a:r>
          </a:p>
          <a:p>
            <a:pPr lvl="0" marL="0" indent="0">
              <a:buNone/>
            </a:pPr>
          </a:p>
          <a:p>
            <a:pPr lvl="1"/>
            <a:r>
              <a:rPr/>
              <a:t>Laptop</a:t>
            </a:r>
            <a:r>
              <a:rPr/>
              <a:t> </a:t>
            </a:r>
            <a:r>
              <a:rPr/>
              <a:t>and</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Evaluate</a:t>
            </a:r>
          </a:p>
          <a:p>
            <a:pPr lvl="0" marL="0" indent="0">
              <a:buNone/>
            </a:pPr>
          </a:p>
          <a:p>
            <a:pPr lvl="1"/>
            <a:r>
              <a:rPr/>
              <a:t>Search</a:t>
            </a:r>
          </a:p>
          <a:p>
            <a:pPr lvl="0" marL="0" indent="0">
              <a:buNone/>
            </a:pPr>
          </a:p>
          <a:p>
            <a:pPr lvl="1"/>
            <a:r>
              <a:rPr/>
              <a:t>Navigate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Problem-Solving</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[6</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www.factcheck.org/2016/11/how-to-spot-fake-news/" TargetMode="External" /><Relationship Id="rId4" Type="http://schemas.openxmlformats.org/officeDocument/2006/relationships/hyperlink" Target="http://www.politifact.com/truth-o-meter/article/2014/aug/20/7-steps-better-fact-checking/" TargetMode="External" /><Relationship Id="rId5" Type="http://schemas.openxmlformats.org/officeDocument/2006/relationships/hyperlink" Target="https://www.theatlantic.com/notes/2018/01/how-to-fact-check-the-atlantic/551477/" TargetMode="External" /><Relationship Id="rId6" Type="http://schemas.openxmlformats.org/officeDocument/2006/relationships/hyperlink" Target="http://www.politifact.com/" TargetMode="External" /><Relationship Id="rId7" Type="http://schemas.openxmlformats.org/officeDocument/2006/relationships/hyperlink" Target="https://www.factcheck.org/" TargetMode="External" /><Relationship Id="rId8" Type="http://schemas.openxmlformats.org/officeDocument/2006/relationships/hyperlink" Target="https://www.washingtonpost.com/news/fact-checker/?utm_term=.e09982fe3308" TargetMode="External" /><Relationship Id="rId9" Type="http://schemas.openxmlformats.org/officeDocument/2006/relationships/hyperlink" Target="http://snopes.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Detective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a:t>
            </a:r>
            <a:r>
              <a:rPr/>
              <a:t> </a:t>
            </a:r>
            <a:r>
              <a:rPr/>
              <a:t>your</a:t>
            </a:r>
            <a:r>
              <a:rPr/>
              <a:t> </a:t>
            </a:r>
            <a:r>
              <a:rPr/>
              <a:t>Checklist</a:t>
            </a:r>
          </a:p>
        </p:txBody>
      </p:sp>
      <p:sp>
        <p:nvSpPr>
          <p:cNvPr id="3" name="Content Placeholder 2"/>
          <p:cNvSpPr>
            <a:spLocks noGrp="1"/>
          </p:cNvSpPr>
          <p:nvPr>
            <p:ph idx="1"/>
          </p:nvPr>
        </p:nvSpPr>
        <p:spPr/>
        <p:txBody>
          <a:bodyPr/>
          <a:lstStyle/>
          <a:p>
            <a:pPr lvl="1"/>
            <a:r>
              <a:rPr/>
              <a:t>Let’s see how your list from above compares to other lists and fact-checking processes.</a:t>
            </a:r>
          </a:p>
          <a:p>
            <a:pPr lvl="1"/>
            <a:r>
              <a:rPr/>
              <a:t>Break up learners into groups of 3-4 and ask learners to examine:</a:t>
            </a:r>
          </a:p>
          <a:p>
            <a:pPr lvl="2"/>
            <a:r>
              <a:rPr>
                <a:hlinkClick r:id="rId3"/>
              </a:rPr>
              <a:t>How to Spot Fake News from FactCheck.org</a:t>
            </a:r>
          </a:p>
          <a:p>
            <a:pPr lvl="2"/>
            <a:r>
              <a:rPr>
                <a:hlinkClick r:id="rId4"/>
              </a:rPr>
              <a:t>7 Steps to Better Fact Checking from Politifact</a:t>
            </a:r>
          </a:p>
          <a:p>
            <a:pPr lvl="2"/>
            <a:r>
              <a:rPr>
                <a:hlinkClick r:id="rId5"/>
              </a:rPr>
              <a:t>How to Fact-Check the Atlantic from the Atlantic</a:t>
            </a:r>
          </a:p>
          <a:p>
            <a:pPr lvl="1"/>
            <a:r>
              <a:rPr/>
              <a:t>Ask learners:</a:t>
            </a:r>
          </a:p>
          <a:p>
            <a:pPr lvl="2"/>
            <a:r>
              <a:rPr/>
              <a:t>How did these lists compare with your own list?</a:t>
            </a:r>
          </a:p>
          <a:p>
            <a:pPr lvl="2"/>
            <a:r>
              <a:rPr/>
              <a:t>What did you learn that you didn’t know before?</a:t>
            </a:r>
            <a:br/>
          </a:p>
          <a:p>
            <a:pPr lvl="2"/>
            <a:r>
              <a:rPr/>
              <a:t>What if anything is missing from these lists?</a:t>
            </a:r>
            <a:br/>
          </a:p>
          <a:p>
            <a:pPr lvl="2"/>
            <a:r>
              <a:rPr/>
              <a:t>How would you encourage others to practice good research/fact-checking techniques?</a:t>
            </a:r>
          </a:p>
          <a:p>
            <a:pPr lvl="1"/>
            <a:r>
              <a:rPr/>
              <a:t>Tip! Explain to learners that some of these lists are made for and by journalists, who write and publish news– before the internet, these were the “gatekeepers” of factual information. What does it mean to be a gatekeeper? Are today’s users of social media– you, if you use and post on social media– also potential “gatekeepers” of factual information?</a:t>
            </a:r>
          </a:p>
          <a:p>
            <a:pPr lvl="1"/>
            <a:r>
              <a:rPr/>
              <a:t>Tip! If time allows, you might consider the adding following activity, which explores how to Fake Your Own News: https://nucleus-network.github.io/missioninfo/activities/fakenews.html#overview</a:t>
            </a:r>
          </a:p>
          <a:p>
            <a:pPr lvl="1"/>
            <a:r>
              <a:rPr/>
              <a:t>Explain to learners that there are a number of sites dedicated to fact-checking news, as well as pop culture information and urban legends. </a:t>
            </a:r>
            <a:r>
              <a:rPr>
                <a:hlinkClick r:id="rId6"/>
              </a:rPr>
              <a:t>Politifact.com</a:t>
            </a:r>
            <a:r>
              <a:rPr/>
              <a:t>, </a:t>
            </a:r>
            <a:r>
              <a:rPr>
                <a:hlinkClick r:id="rId7"/>
              </a:rPr>
              <a:t>FactCheck.org</a:t>
            </a:r>
            <a:r>
              <a:rPr/>
              <a:t> and the Washington Post’s </a:t>
            </a:r>
            <a:r>
              <a:rPr>
                <a:hlinkClick r:id="rId8"/>
              </a:rPr>
              <a:t>Fact Checker Blog</a:t>
            </a:r>
            <a:r>
              <a:rPr/>
              <a:t> cover news. </a:t>
            </a:r>
            <a:r>
              <a:rPr>
                <a:hlinkClick r:id="rId9"/>
              </a:rPr>
              <a:t>Snopes.com</a:t>
            </a:r>
            <a:r>
              <a:rPr/>
              <a:t> covers news as well as pop culture.</a:t>
            </a:r>
          </a:p>
          <a:p>
            <a:pPr lvl="1"/>
            <a:r>
              <a:rPr/>
              <a:t>Ask learners:</a:t>
            </a:r>
          </a:p>
          <a:p>
            <a:pPr lvl="2"/>
            <a:r>
              <a:rPr/>
              <a:t>Have they used sites like this?</a:t>
            </a:r>
          </a:p>
          <a:p>
            <a:pPr lvl="2"/>
            <a:r>
              <a:rPr/>
              <a:t>Are they likely to?</a:t>
            </a:r>
          </a:p>
          <a:p>
            <a:pPr lvl="2"/>
            <a:r>
              <a:rPr/>
              <a:t>How might the assess the reliability of these site?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olloweb-solution-520914-unsplash.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detective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Research and evaluate information on the web.</a:t>
            </a:r>
          </a:p>
          <a:p>
            <a:pPr lvl="1"/>
            <a:r>
              <a:rPr/>
              <a:t>Create criteria for evaluating information on the web.</a:t>
            </a:r>
          </a:p>
          <a:p>
            <a:pPr lvl="1"/>
            <a:r>
              <a:rPr/>
              <a:t>List other resources available for evaluating information on the web.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Briefly frame and connect this topic to a big idea.</a:t>
            </a:r>
          </a:p>
          <a:p>
            <a:pPr lvl="1"/>
            <a:r>
              <a:rPr/>
              <a:t>Ask learners:</a:t>
            </a:r>
          </a:p>
          <a:p>
            <a:pPr lvl="2"/>
            <a:r>
              <a:rPr/>
              <a:t>Do you search for info on the web? What was the last thing you looked up?</a:t>
            </a:r>
          </a:p>
          <a:p>
            <a:pPr lvl="2"/>
            <a:r>
              <a:rPr/>
              <a:t>How does having this resource help/change things for you?</a:t>
            </a:r>
          </a:p>
          <a:p>
            <a:pPr lvl="1"/>
            <a:r>
              <a:rPr/>
              <a:t>Connect this discussion with the idea that the web is a rich, complex source for all kinds of information, from many different sources.</a:t>
            </a:r>
          </a:p>
          <a:p>
            <a:pPr lvl="1"/>
            <a:r>
              <a:rPr/>
              <a:t>Facilitate a brief discussion among your learners about web sources.</a:t>
            </a:r>
          </a:p>
          <a:p>
            <a:pPr lvl="2"/>
            <a:r>
              <a:rPr/>
              <a:t>Is everything you read or watch online true?</a:t>
            </a:r>
          </a:p>
          <a:p>
            <a:pPr lvl="2"/>
            <a:r>
              <a:rPr/>
              <a:t>How do you know when information on the internet is reliable?</a:t>
            </a:r>
          </a:p>
          <a:p>
            <a:pPr lvl="2"/>
            <a:r>
              <a:rPr/>
              <a:t>How can you tell when it isn’t reliable?</a:t>
            </a:r>
          </a:p>
          <a:p>
            <a:pPr lvl="1"/>
            <a:r>
              <a:rPr/>
              <a:t>Tip! Discuss with learners the history of fake news, and ask them to give examples of fake news from the past and present, and why it may seem more prominent today (i.e. Fake news is nothing new. However because of social media, false stories can reach more people more quickly than viral emails could accomplish in the past.)</a:t>
            </a:r>
          </a:p>
          <a:p>
            <a:pPr lvl="1"/>
            <a:r>
              <a:rPr/>
              <a:t>Tip! Discuss the difference between misinformation (information that is false) and disinformation (information is false and deliberately meant to deceive).</a:t>
            </a:r>
          </a:p>
          <a:p>
            <a:pPr lvl="2"/>
            <a:r>
              <a:rPr/>
              <a:t>Point out that we can pay attention to what we’re noticing and feeling online, and use these responses plus a set of criteria to help us be better web detectives.</a:t>
            </a:r>
            <a:br/>
          </a:p>
          <a:p>
            <a:pPr lvl="1"/>
            <a:r>
              <a:rPr/>
              <a:t>Tip! A remix of this is to talk about advertising strategies, hype, etc. that web media is often designed to elicit specific feelings.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Co-create</a:t>
            </a:r>
            <a:r>
              <a:rPr/>
              <a:t> </a:t>
            </a:r>
            <a:r>
              <a:rPr/>
              <a:t>a</a:t>
            </a:r>
            <a:r>
              <a:rPr/>
              <a:t> </a:t>
            </a:r>
            <a:r>
              <a:rPr/>
              <a:t>list</a:t>
            </a:r>
            <a:r>
              <a:rPr/>
              <a:t> </a:t>
            </a:r>
            <a:r>
              <a:rPr/>
              <a:t>of</a:t>
            </a:r>
            <a:r>
              <a:rPr/>
              <a:t> </a:t>
            </a:r>
            <a:r>
              <a:rPr/>
              <a:t>criteria</a:t>
            </a:r>
          </a:p>
        </p:txBody>
      </p:sp>
      <p:sp>
        <p:nvSpPr>
          <p:cNvPr id="3" name="Content Placeholder 2"/>
          <p:cNvSpPr>
            <a:spLocks noGrp="1"/>
          </p:cNvSpPr>
          <p:nvPr>
            <p:ph idx="1"/>
          </p:nvPr>
        </p:nvSpPr>
        <p:spPr/>
        <p:txBody>
          <a:bodyPr/>
          <a:lstStyle/>
          <a:p>
            <a:pPr lvl="1"/>
            <a:r>
              <a:rPr/>
              <a:t>Create criteria to guide you in determining reliability of information on the web.</a:t>
            </a:r>
          </a:p>
          <a:p>
            <a:pPr lvl="1"/>
            <a:r>
              <a:rPr/>
              <a:t>Have users think and write on sticky notes individually, and then share with the group.</a:t>
            </a:r>
          </a:p>
          <a:p>
            <a:pPr lvl="1"/>
            <a:r>
              <a:rPr/>
              <a:t>Facilitator should let the group generate these, but can gently guide or fill-in with a few suggestions and prompts, such as: sources, authors– backgrounds, capabilities, freshness/date, familiarity of site/source, design of site, writing style/spelling, advertising, other stories on site, etc.</a:t>
            </a:r>
          </a:p>
          <a:p>
            <a:pPr lvl="1"/>
            <a:r>
              <a:rPr/>
              <a:t>Try to come to agreement on each rule. List doesn’t need to be exhaustive– aim for 6 or so items.</a:t>
            </a:r>
          </a:p>
          <a:p>
            <a:pPr lvl="1"/>
            <a:r>
              <a:rPr/>
              <a:t>If there is controversy, don’t eliminate rules, but keep them to the side.</a:t>
            </a:r>
          </a:p>
          <a:p>
            <a:pPr lvl="1"/>
            <a:r>
              <a:rPr/>
              <a:t>Allow for discussion of rules, and acknowledge that criteria that works for some might not work for others.</a:t>
            </a:r>
          </a:p>
          <a:p>
            <a:pPr lvl="1"/>
            <a:r>
              <a:rPr/>
              <a:t>Document shared rules on a large sheet of paper, blackboard or flip chart and post where everyone can see them.</a:t>
            </a:r>
          </a:p>
          <a:p>
            <a:pPr lvl="1"/>
            <a:r>
              <a:rPr/>
              <a:t>There will be a chance to add or revise the list after the activity.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and</a:t>
            </a:r>
            <a:r>
              <a:rPr/>
              <a:t> </a:t>
            </a:r>
            <a:r>
              <a:rPr/>
              <a:t>evaluate</a:t>
            </a:r>
            <a:r>
              <a:rPr/>
              <a:t> </a:t>
            </a:r>
            <a:r>
              <a:rPr/>
              <a:t>evidence</a:t>
            </a:r>
          </a:p>
        </p:txBody>
      </p:sp>
      <p:sp>
        <p:nvSpPr>
          <p:cNvPr id="3" name="Content Placeholder 2"/>
          <p:cNvSpPr>
            <a:spLocks noGrp="1"/>
          </p:cNvSpPr>
          <p:nvPr>
            <p:ph idx="1"/>
          </p:nvPr>
        </p:nvSpPr>
        <p:spPr/>
        <p:txBody>
          <a:bodyPr/>
          <a:lstStyle/>
          <a:p>
            <a:pPr lvl="1"/>
            <a:r>
              <a:rPr/>
              <a:t>Split learners into groups of 2 or 3. Explain that each group’s challenge is to examine the following seven sources for evidence that the Kraken, a 100- to 120-foot tentacled sea creature that attacks and sink ships, is real.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kraken.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Kraken</a:t>
            </a:r>
            <a:r>
              <a:rPr/>
              <a:t> </a:t>
            </a:r>
            <a:r>
              <a:rPr/>
              <a:t>attacks</a:t>
            </a:r>
            <a:r>
              <a:rPr/>
              <a:t> </a:t>
            </a:r>
            <a:r>
              <a:rPr/>
              <a:t>ship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NOTE: These represent two different sets of stories: 1-4 about a shape found in a google Earth image and 5-8 about new underwater video footage. Facilitator can limit to 1-4 or 5-8 as needed, or give each group a different set.</a:t>
            </a:r>
          </a:p>
          <a:p>
            <a:pPr lvl="2"/>
            <a:r>
              <a:rPr/>
              <a:t>http://www.mirror.co.uk/news/world-news/legendary-120m-kraken-sea-monster-8215560</a:t>
            </a:r>
          </a:p>
          <a:p>
            <a:pPr lvl="2"/>
            <a:r>
              <a:rPr/>
              <a:t>http://www.ufosightingsdaily.com/2016/06/60-meter-giant-squid-found-on-google.html</a:t>
            </a:r>
          </a:p>
          <a:p>
            <a:pPr lvl="2"/>
            <a:r>
              <a:rPr/>
              <a:t>http://www.orlandosentinel.com/features/gone-viral/os-thats-not-the-kraken-on-google-earth-its-a-rock-20160621-story.html</a:t>
            </a:r>
          </a:p>
          <a:p>
            <a:pPr lvl="2"/>
            <a:r>
              <a:rPr/>
              <a:t>http://www.southernfriedscience.com/did-monster-hunters-find-a-120-meter-long-giant-squid-on-google-maps/</a:t>
            </a:r>
          </a:p>
          <a:p>
            <a:pPr lvl="2"/>
            <a:r>
              <a:rPr/>
              <a:t>http://www.npr.org/2013/01/13/169274472/the-kraken-is-real-scientist-films-first-footage-of-a-giant-squid</a:t>
            </a:r>
          </a:p>
          <a:p>
            <a:pPr lvl="2"/>
            <a:r>
              <a:rPr/>
              <a:t>http://www.foxnews.com/science/2013/01/24/video-kraken-in-natural-habitat-released.html</a:t>
            </a:r>
          </a:p>
          <a:p>
            <a:pPr lvl="2"/>
            <a:r>
              <a:rPr/>
              <a:t>https://www.scientificamerican.com/article/live-giant-squid-filmed-in-deep-ocean/</a:t>
            </a:r>
          </a:p>
          <a:p>
            <a:pPr lvl="2"/>
            <a:r>
              <a:rPr/>
              <a:t>https://www.greenprophet.com/2013/01/kraken-sea-monster-video/</a:t>
            </a:r>
          </a:p>
          <a:p>
            <a:pPr lvl="2"/>
            <a:r>
              <a:rPr/>
              <a:t>https://en.wikipedia.org/wiki/Kraken</a:t>
            </a:r>
          </a:p>
          <a:p>
            <a:pPr lvl="1"/>
            <a:r>
              <a:rPr/>
              <a:t>Groups should spend 20 minutes researching together. Facilitator frames this activity:</a:t>
            </a:r>
          </a:p>
          <a:p>
            <a:pPr lvl="2"/>
            <a:r>
              <a:rPr/>
              <a:t>Remind learners that they’ve got a fairly specific question, “is the Kraken, a 100- to 120-foot tentacled sea creature that attacks and sink ships, real?”</a:t>
            </a:r>
          </a:p>
          <a:p>
            <a:pPr lvl="2"/>
            <a:r>
              <a:rPr/>
              <a:t>Write the question and post it in the room, ensure that there aren’t any questions or confusion about this question and that it’s clear to everyone.</a:t>
            </a:r>
          </a:p>
          <a:p>
            <a:pPr lvl="2"/>
            <a:r>
              <a:rPr/>
              <a:t>Suggest that learners use the research question to guide their work.</a:t>
            </a:r>
          </a:p>
          <a:p>
            <a:pPr lvl="2"/>
            <a:r>
              <a:rPr/>
              <a:t>Hand out blank score sheets to track evaluation of each site.</a:t>
            </a:r>
          </a:p>
          <a:p>
            <a:pPr lvl="2"/>
            <a:r>
              <a:rPr/>
              <a:t>Explain that learners should summarize the content of each site in a few points at the top of the sheet– the basic idea or message</a:t>
            </a:r>
          </a:p>
          <a:p>
            <a:pPr lvl="2"/>
            <a:r>
              <a:rPr/>
              <a:t>Ask learners to list:</a:t>
            </a:r>
          </a:p>
          <a:p>
            <a:pPr lvl="3"/>
            <a:r>
              <a:rPr/>
              <a:t>the agreed upon rules (and any other they want to use) in column 1</a:t>
            </a:r>
          </a:p>
          <a:p>
            <a:pPr lvl="3"/>
            <a:r>
              <a:rPr/>
              <a:t>Scores (plus/minus) go in column 2</a:t>
            </a:r>
          </a:p>
          <a:p>
            <a:pPr lvl="3"/>
            <a:r>
              <a:rPr/>
              <a:t>Notes and comments go in column 3 – what do you notice? How does the site look? How does the content make you feel?</a:t>
            </a:r>
          </a:p>
          <a:p>
            <a:pPr lvl="1"/>
            <a:r>
              <a:rPr/>
              <a:t>Tips! Encourage learners to talk through their thinking and observations together while they explore and score.</a:t>
            </a:r>
          </a:p>
          <a:p>
            <a:pPr lvl="1"/>
            <a:r>
              <a:rPr/>
              <a:t>Tips! Encourage learners to click around the websites where these stories were posted for more info about the source, the author, the sponsors, etc.</a:t>
            </a:r>
          </a:p>
          <a:p>
            <a:pPr lvl="1"/>
            <a:r>
              <a:rPr/>
              <a:t>Tips! Encourage learners to think about the timeline of the stories– when did they appear? which are most recent? How are the sources and stories connected?</a:t>
            </a:r>
          </a:p>
          <a:p>
            <a:pPr lvl="1"/>
            <a:r>
              <a:rPr/>
              <a:t>Ask learners to reflect on what they noticed/felt while they looked at the sites.</a:t>
            </a:r>
          </a:p>
          <a:p>
            <a:pPr lvl="0" indent="0">
              <a:buNone/>
            </a:pPr>
            <a:r>
              <a:rPr>
                <a:latin typeface="Courier"/>
              </a:rPr>
              <a:t>* Did anything surprise you?
* Was there a difference between the headline and the main idea? 
* What differences did you notice in the story from site to site?
* What did you feel when reading or looking at the sites? Were some more fun/exciting than others? 
* Which sites felt most trustworthy? Which didn’t? Did you validate sources online? 
* Are there any new rules you’d propose for the list?
* Who owns the site? How can we discover the site’s purpose? When was the page created? </a:t>
            </a:r>
          </a:p>
          <a:p>
            <a:pPr lvl="1"/>
            <a:r>
              <a:rPr/>
              <a:t>Revise the list of rules, and discuss as needed.</a:t>
            </a:r>
          </a:p>
          <a:p>
            <a:pPr lvl="1"/>
            <a:r>
              <a:rPr/>
              <a:t>Share results of the research question– what are their answers? How did the list of rules help?</a:t>
            </a:r>
          </a:p>
          <a:p>
            <a:pPr lvl="1"/>
            <a:r>
              <a:rPr/>
              <a:t>Conclusion: Given these stories, we can say that the kraken, a 100- to 120-foot tentacled sea creature that attacks and sink ships, is probably NOT real. In the first story, a rock island is mistaken for a kraken. In the second story, video has been shot of a giant squid, but it is much smaller and shyer than the kraken we are looking for, though it may have inspired the legends.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Detecting</a:t>
            </a:r>
            <a:r>
              <a:rPr/>
              <a:t> </a:t>
            </a:r>
            <a:r>
              <a:rPr/>
              <a:t>skills</a:t>
            </a:r>
            <a:r>
              <a:rPr/>
              <a:t> </a:t>
            </a:r>
            <a:r>
              <a:rPr/>
              <a:t>in</a:t>
            </a:r>
            <a:r>
              <a:rPr/>
              <a:t> </a:t>
            </a:r>
            <a:r>
              <a:rPr/>
              <a:t>the</a:t>
            </a:r>
            <a:r>
              <a:rPr/>
              <a:t> </a:t>
            </a:r>
            <a:r>
              <a:rPr/>
              <a:t>wild</a:t>
            </a:r>
          </a:p>
        </p:txBody>
      </p:sp>
      <p:sp>
        <p:nvSpPr>
          <p:cNvPr id="3" name="Content Placeholder 2"/>
          <p:cNvSpPr>
            <a:spLocks noGrp="1"/>
          </p:cNvSpPr>
          <p:nvPr>
            <p:ph idx="1"/>
          </p:nvPr>
        </p:nvSpPr>
        <p:spPr/>
        <p:txBody>
          <a:bodyPr/>
          <a:lstStyle/>
          <a:p>
            <a:pPr lvl="1"/>
            <a:r>
              <a:rPr/>
              <a:t>Explain to learners that they’ve tested their list on a set of curated resources– news items that were picked in advance. Now, they can test out their lists on news and info sources that they find, “in the wild.”</a:t>
            </a:r>
          </a:p>
          <a:p>
            <a:pPr lvl="1"/>
            <a:r>
              <a:rPr/>
              <a:t>Brainstorm with learners, or assign a question that is controversial– either from the news or pop culture.</a:t>
            </a:r>
          </a:p>
          <a:p>
            <a:pPr lvl="1"/>
            <a:r>
              <a:rPr/>
              <a:t>Tip! Be sure learners frame their question clearly, that it is focused on proving or disproving a specific fact .</a:t>
            </a:r>
          </a:p>
          <a:p>
            <a:pPr lvl="1"/>
            <a:r>
              <a:rPr/>
              <a:t>Ask learners to do a web search to find 3 or 4 different sources on this controversy.</a:t>
            </a:r>
          </a:p>
          <a:p>
            <a:pPr lvl="1"/>
            <a:r>
              <a:rPr/>
              <a:t>Ask them to use the same process in the previous section to evaluate the claim.</a:t>
            </a:r>
          </a:p>
          <a:p>
            <a:pPr lvl="1"/>
            <a:r>
              <a:rPr/>
              <a:t>Bring the group back together to share results. Ask learners:</a:t>
            </a:r>
          </a:p>
          <a:p>
            <a:pPr lvl="2"/>
            <a:r>
              <a:rPr/>
              <a:t>Were some of the results different, or was there a consensus?</a:t>
            </a:r>
          </a:p>
          <a:p>
            <a:pPr lvl="2"/>
            <a:r>
              <a:rPr/>
              <a:t>Which sources were reliable? Which sources did you decide were unreliable?</a:t>
            </a:r>
          </a:p>
          <a:p>
            <a:pPr lvl="2"/>
            <a:r>
              <a:rPr/>
              <a:t>Is there anything you’d add or change to your 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Detective</dc:title>
  <dc:creator/>
  <cp:keywords/>
  <dcterms:created xsi:type="dcterms:W3CDTF">2021-08-23T18:41:15Z</dcterms:created>
  <dcterms:modified xsi:type="dcterms:W3CDTF">2021-08-23T18:41:15Z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_articles/06-design-on-the-web.md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