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69" d="100"/>
          <a:sy n="69" d="100"/>
        </p:scale>
        <p:origin x="750"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9/13/2021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Description</a:t>
            </a:r>
          </a:p>
          <a:p>
            <a:pPr marL="0" lvl="0" indent="0">
              <a:buNone/>
            </a:pPr>
            <a:endParaRPr b="1"/>
          </a:p>
          <a:p>
            <a:pPr marL="0" lvl="0" indent="0">
              <a:buNone/>
            </a:pPr>
            <a:r>
              <a:rPr/>
              <a:t>In this activity, users will create their first web page using a basic text editor and a browser to view the results. They’ll interview each other to get content for a personal (or fictional) “About” page, organize and write up the content, and mark it up using HTML. Users can upload these files to a server (if available) and get their content on the web!</a:t>
            </a:r>
          </a:p>
          <a:p>
            <a:pPr marL="0" lvl="0" indent="0">
              <a:buNone/>
            </a:pPr>
            <a:endParaRPr/>
          </a:p>
          <a:p>
            <a:pPr marL="0" lvl="0" indent="0">
              <a:spcBef>
                <a:spcPts val="3000"/>
              </a:spcBef>
              <a:buNone/>
            </a:pPr>
            <a:r>
              <a:rPr b="1"/>
              <a:t>Time Required</a:t>
            </a:r>
          </a:p>
          <a:p>
            <a:pPr marL="0" lvl="0" indent="0">
              <a:buNone/>
            </a:pPr>
            <a:endParaRPr b="1"/>
          </a:p>
          <a:p>
            <a:pPr marL="0" lvl="0" indent="0">
              <a:buNone/>
            </a:pPr>
            <a:r>
              <a:rPr/>
              <a:t>45 minutes to 1 hour depending on group size</a:t>
            </a:r>
          </a:p>
          <a:p>
            <a:pPr marL="0" lvl="0" indent="0">
              <a:buNone/>
            </a:pPr>
            <a:endParaRPr/>
          </a:p>
          <a:p>
            <a:pPr marL="0" lvl="0" indent="0">
              <a:spcBef>
                <a:spcPts val="3000"/>
              </a:spcBef>
              <a:buNone/>
            </a:pPr>
            <a:r>
              <a:rPr b="1"/>
              <a:t>Audience</a:t>
            </a:r>
          </a:p>
          <a:p>
            <a:pPr marL="0" lvl="0" indent="0">
              <a:buNone/>
            </a:pPr>
            <a:endParaRPr b="1"/>
          </a:p>
          <a:p>
            <a:pPr marL="0" lvl="0" indent="0">
              <a:buNone/>
            </a:pPr>
            <a:r>
              <a:rPr/>
              <a:t>Can be tailored for audiences from 13 up; with varying levels of experience with the web</a:t>
            </a:r>
          </a:p>
          <a:p>
            <a:pPr marL="0" lvl="0" indent="0">
              <a:buNone/>
            </a:pPr>
            <a:endParaRPr/>
          </a:p>
          <a:p>
            <a:pPr marL="0" lvl="0" indent="0">
              <a:spcBef>
                <a:spcPts val="3000"/>
              </a:spcBef>
              <a:buNone/>
            </a:pPr>
            <a:r>
              <a:rPr b="1"/>
              <a:t>Materials</a:t>
            </a:r>
          </a:p>
          <a:p>
            <a:pPr marL="0" lvl="0" indent="0">
              <a:buNone/>
            </a:pPr>
            <a:endParaRPr b="1"/>
          </a:p>
          <a:p>
            <a:pPr lvl="1"/>
            <a:r>
              <a:rPr/>
              <a:t>Laptop with internet connection</a:t>
            </a:r>
          </a:p>
          <a:p>
            <a:pPr marL="0" lvl="0" indent="0">
              <a:buNone/>
            </a:pPr>
            <a:endParaRPr/>
          </a:p>
          <a:p>
            <a:pPr marL="0" lvl="0" indent="0">
              <a:spcBef>
                <a:spcPts val="3000"/>
              </a:spcBef>
              <a:buNone/>
            </a:pPr>
            <a:r>
              <a:rPr b="1"/>
              <a:t>Web Literacy Skills</a:t>
            </a:r>
          </a:p>
          <a:p>
            <a:pPr marL="0" lvl="0" indent="0">
              <a:buNone/>
            </a:pPr>
            <a:endParaRPr b="1"/>
          </a:p>
          <a:p>
            <a:pPr lvl="1"/>
            <a:r>
              <a:rPr/>
              <a:t>Compose</a:t>
            </a:r>
          </a:p>
          <a:p>
            <a:pPr marL="0" lvl="0" indent="0">
              <a:buNone/>
            </a:pPr>
            <a:endParaRPr/>
          </a:p>
          <a:p>
            <a:pPr lvl="1"/>
            <a:r>
              <a:rPr/>
              <a:t>Code</a:t>
            </a:r>
          </a:p>
          <a:p>
            <a:pPr marL="0" lvl="0" indent="0">
              <a:buNone/>
            </a:pPr>
            <a:endParaRPr/>
          </a:p>
          <a:p>
            <a:pPr lvl="1"/>
            <a:r>
              <a:rPr/>
              <a:t>Design</a:t>
            </a:r>
          </a:p>
          <a:p>
            <a:pPr marL="0" lvl="0" indent="0">
              <a:buNone/>
            </a:pPr>
            <a:endParaRPr/>
          </a:p>
          <a:p>
            <a:pPr lvl="1"/>
            <a:r>
              <a:rPr/>
              <a:t>Revise</a:t>
            </a:r>
          </a:p>
          <a:p>
            <a:pPr marL="0" lvl="0" indent="0">
              <a:buNone/>
            </a:pPr>
            <a:endParaRPr/>
          </a:p>
          <a:p>
            <a:pPr lvl="1"/>
            <a:r>
              <a:rPr/>
              <a:t>Share (if they upload content to the Web)</a:t>
            </a:r>
          </a:p>
          <a:p>
            <a:pPr marL="0" lvl="0" indent="0">
              <a:buNone/>
            </a:pPr>
            <a:endParaRPr/>
          </a:p>
          <a:p>
            <a:pPr marL="0" lvl="0" indent="0">
              <a:spcBef>
                <a:spcPts val="3000"/>
              </a:spcBef>
              <a:buNone/>
            </a:pPr>
            <a:r>
              <a:rPr b="1"/>
              <a:t>21st Century Skills</a:t>
            </a:r>
          </a:p>
          <a:p>
            <a:pPr marL="0" lvl="0" indent="0">
              <a:buNone/>
            </a:pPr>
            <a:endParaRPr b="1"/>
          </a:p>
          <a:p>
            <a:pPr lvl="1"/>
            <a:r>
              <a:rPr/>
              <a:t>Communication</a:t>
            </a:r>
          </a:p>
          <a:p>
            <a:pPr marL="0" lvl="0" indent="0">
              <a:buNone/>
            </a:pPr>
            <a:endParaRPr/>
          </a:p>
          <a:p>
            <a:pPr lvl="1"/>
            <a:r>
              <a:rPr/>
              <a:t>Collaboration</a:t>
            </a:r>
          </a:p>
          <a:p>
            <a:pPr marL="0" lvl="0" indent="0">
              <a:buNone/>
            </a:pPr>
            <a:endParaRPr/>
          </a:p>
          <a:p>
            <a:pPr marL="0" lvl="0" indent="0">
              <a:spcBef>
                <a:spcPts val="3000"/>
              </a:spcBef>
              <a:buNone/>
            </a:pPr>
            <a:r>
              <a:rPr b="1"/>
              <a:t>Earning Digital Badges</a:t>
            </a:r>
          </a:p>
          <a:p>
            <a:pPr marL="0" lvl="0" indent="0">
              <a:buNone/>
            </a:pPr>
            <a:endParaRPr b="1"/>
          </a:p>
          <a:p>
            <a:pPr marL="0" lvl="0" indent="0">
              <a:buNone/>
            </a:pPr>
            <a:r>
              <a:rPr/>
              <a:t>Digital badges capture the evidence and are the demonstration knowledge and achievement. Each Core Activity encompasses multiple web literacy skills. Completion of all Core Activities will enable anyone to earn all the web literacy plus 21C skills badges. Thus, we encourage you to complete all the Core Activities, and earn badges to capture what you’ve learned. Digitalme is offering web literacy badges through the Open Badges Academy.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[10 mins]</a:t>
            </a:r>
          </a:p>
          <a:p>
            <a:pPr marL="0" lvl="0" indent="0">
              <a:buNone/>
            </a:pPr>
            <a:endParaRPr/>
          </a:p>
          <a:p>
            <a:pPr marL="1270000" lvl="0" indent="0">
              <a:buNone/>
            </a:pPr>
            <a:r>
              <a:rPr sz="2000"/>
              <a:t>Tip! Remind learners of their experience with Tags in the previous lesson (Recommend completing Tagging 101 with learners prior to this activity).</a:t>
            </a:r>
          </a:p>
          <a:p>
            <a:pPr marL="0" lvl="0" indent="0">
              <a:buNone/>
            </a:pPr>
            <a:endParaRPr sz="2000"/>
          </a:p>
          <a:p>
            <a:pPr lvl="1"/>
            <a:r>
              <a:rPr/>
              <a:t>Explain to learners that any web page you visit is actually an HTML file, which is just a text file– a bunch of words–with HyperText or Markup Language added to the content. HTML is the language we use to write tags.</a:t>
            </a:r>
          </a:p>
          <a:p>
            <a:pPr marL="0" lvl="0" indent="0">
              <a:buNone/>
            </a:pPr>
            <a:endParaRPr/>
          </a:p>
          <a:p>
            <a:pPr marL="1270000" lvl="0" indent="0">
              <a:buNone/>
            </a:pPr>
            <a:r>
              <a:rPr sz="2000"/>
              <a:t>Tip! If needed, provide a short tour of browser such address bar, home buttons, bookmarks, history.</a:t>
            </a:r>
          </a:p>
          <a:p>
            <a:pPr marL="0" lvl="0" indent="0">
              <a:buNone/>
            </a:pPr>
            <a:endParaRPr sz="2000"/>
          </a:p>
          <a:p>
            <a:pPr lvl="1"/>
            <a:r>
              <a:rPr/>
              <a:t>These files sometimes contain other kinds of code, like javascript or php, which makes pages– when displayed in the browser- interactive and flashy and dynamic, pulling in browser code.</a:t>
            </a:r>
          </a:p>
          <a:p>
            <a:pPr marL="0" lvl="0" indent="0">
              <a:buNone/>
            </a:pPr>
            <a:endParaRPr/>
          </a:p>
          <a:p>
            <a:pPr marL="1270000" lvl="0" indent="0">
              <a:buNone/>
            </a:pPr>
            <a:r>
              <a:rPr sz="2000"/>
              <a:t>Tip! To show this idea, open a simple, static page and look. Explain: Let’s look! We can see what a web page looks like behind the scenes, before the browser gets to it, by exploring the “view source.”</a:t>
            </a:r>
          </a:p>
          <a:p>
            <a:pPr marL="0" lvl="0" indent="0">
              <a:buNone/>
            </a:pPr>
            <a:endParaRPr sz="2000"/>
          </a:p>
          <a:p>
            <a:pPr lvl="1"/>
            <a:r>
              <a:rPr/>
              <a:t>Because HTML files are just text, they can be written in a basic text editor, and viewed in a browser. If you have a browser and a text editor on your computer– and nearly EVERYONE does– you can build a web page!</a:t>
            </a:r>
          </a:p>
          <a:p>
            <a:pPr marL="0" lvl="0" indent="0">
              <a:buNone/>
            </a:pPr>
            <a:endParaRPr/>
          </a:p>
          <a:p>
            <a:pPr lvl="1"/>
            <a:r>
              <a:rPr/>
              <a:t>Your pages won’t be ON the web– for that to happen you need to take the file you create and to upload this to a server so people can access it there, via the URL or web address.</a:t>
            </a:r>
          </a:p>
          <a:p>
            <a:pPr marL="0" lvl="0" indent="0">
              <a:buNone/>
            </a:pPr>
            <a:endParaRPr/>
          </a:p>
          <a:p>
            <a:pPr marL="1270000" lvl="0" indent="0">
              <a:buNone/>
            </a:pPr>
            <a:r>
              <a:rPr sz="2000"/>
              <a:t>Tip! Remind people, maybe through a diagram, that client computers (web users like you) connect to the Internet and access pages that live on server computers out there on the internet. Servers are designed to “serve up” pages to users. The web pages are HTML files viewed in a browser, so they look great</a:t>
            </a:r>
          </a:p>
          <a:p>
            <a:pPr marL="0" lvl="0" indent="0">
              <a:buNone/>
            </a:pPr>
            <a:endParaRPr sz="2000"/>
          </a:p>
          <a:p>
            <a:pPr lvl="1"/>
            <a:r>
              <a:rPr/>
              <a:t>BUT, for now, you can practice making web pages right here, on your computer. They won’t be on a server on the internet, but you can still create the files and view them in the browser on your own machine.</a:t>
            </a:r>
          </a:p>
          <a:p>
            <a:pPr marL="0" lvl="0" indent="0">
              <a:buNone/>
            </a:pPr>
            <a:endParaRPr/>
          </a:p>
          <a:p>
            <a:pPr marL="1270000" lvl="0" indent="0">
              <a:buNone/>
            </a:pPr>
            <a:r>
              <a:rPr sz="2000"/>
              <a:t>Tip! Here you can point to the diagram, and show that you’re making a page on a client computer, one that’s not sharing files like a server!</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[20 mins]</a:t>
            </a:r>
          </a:p>
          <a:p>
            <a:pPr marL="0" lvl="0" indent="0">
              <a:buNone/>
            </a:pPr>
            <a:endParaRPr/>
          </a:p>
          <a:p>
            <a:pPr marL="1270000" lvl="0" indent="0">
              <a:buNone/>
            </a:pPr>
            <a:r>
              <a:rPr sz="2000"/>
              <a:t>Tip! This next part is fun and interactive, and great for creating a friendly, positive classroom community. But if you’re short on time, and if giving learners a sense that they can have their own representation on the web is NOT a priority, you can provide canned pre-typed content as a .txt file and skip to the next section– “Get Tagging.”</a:t>
            </a:r>
          </a:p>
          <a:p>
            <a:pPr marL="0" lvl="0" indent="0">
              <a:buNone/>
            </a:pPr>
            <a:endParaRPr sz="2000"/>
          </a:p>
          <a:p>
            <a:pPr lvl="1"/>
            <a:r>
              <a:rPr/>
              <a:t>Interview: Ask participants to take 5 minutes to tell their story, or if they don’t want to share personal stuff, they can make up fictional character and tell that character’s story. Have the listener take notes, or possibly record on a device. Prompt users to talk about what is most important to them (or their fictional character). Offer this list of questions to get started:</a:t>
            </a:r>
          </a:p>
          <a:p>
            <a:pPr marL="0" lvl="0" indent="0">
              <a:buNone/>
            </a:pPr>
            <a:endParaRPr/>
          </a:p>
          <a:p>
            <a:pPr lvl="2"/>
            <a:r>
              <a:rPr/>
              <a:t>What’s your name, age, other details?</a:t>
            </a:r>
          </a:p>
          <a:p>
            <a:pPr marL="0" lvl="0" indent="0">
              <a:buNone/>
            </a:pPr>
            <a:endParaRPr/>
          </a:p>
          <a:p>
            <a:pPr lvl="2"/>
            <a:r>
              <a:rPr/>
              <a:t>Where were you born? Where did you grow up? What was that like?</a:t>
            </a:r>
          </a:p>
          <a:p>
            <a:pPr marL="0" lvl="0" indent="0">
              <a:buNone/>
            </a:pPr>
            <a:endParaRPr/>
          </a:p>
          <a:p>
            <a:pPr lvl="2"/>
            <a:r>
              <a:rPr/>
              <a:t>What are you doing now? How do you spend your time? What are your favorite things to do, favorite places, foods, music, etc</a:t>
            </a:r>
          </a:p>
          <a:p>
            <a:pPr marL="0" lvl="0" indent="0">
              <a:buNone/>
            </a:pPr>
            <a:endParaRPr/>
          </a:p>
          <a:p>
            <a:pPr lvl="2"/>
            <a:r>
              <a:rPr/>
              <a:t>Is there a favorite moment, proudest moment that stands out?</a:t>
            </a:r>
          </a:p>
          <a:p>
            <a:pPr marL="0" lvl="0" indent="0">
              <a:buNone/>
            </a:pPr>
            <a:endParaRPr/>
          </a:p>
          <a:p>
            <a:pPr lvl="2"/>
            <a:r>
              <a:rPr/>
              <a:t>What are your plans and dreams for the future?</a:t>
            </a:r>
          </a:p>
          <a:p>
            <a:pPr marL="0" lvl="0" indent="0">
              <a:buNone/>
            </a:pPr>
            <a:endParaRPr/>
          </a:p>
          <a:p>
            <a:pPr marL="1270000" lvl="0" indent="0">
              <a:buNone/>
            </a:pPr>
            <a:r>
              <a:rPr sz="2000"/>
              <a:t>Tip! The interviewer can ask follow-up questions to get at more details, or a fuller story. He or she can ask open-ended “why” questions about motivations, about preferences, about future plans, to help draw out more insights, or he or she can ask questions to clarify ideas in the story.</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 Have each learner take the notes from their story and review them– consider adding details, think of what you left out.</a:t>
            </a:r>
          </a:p>
          <a:p>
            <a:pPr marL="0" lvl="0" indent="0">
              <a:buNone/>
            </a:pPr>
            <a:endParaRPr/>
          </a:p>
          <a:p>
            <a:pPr lvl="1"/>
            <a:r>
              <a:rPr/>
              <a:t>Organize, and Type Up: Have learners type up their stories in a basic text editor, being sure to use “plain text mode” (not Rich Text mode). As they type up the story, they might consider organizing and structuring the story into a beginning, middle, and end. Maybe they can think of titles for the sections: “Early Days” “These Days” “What’s Next” Or they can find ways other ways to organize the content, if they talked more about interest sections– “My favorite songs” “My favorite places” etc. Creating these sections will help structure the biography for easy reading as a web page.</a:t>
            </a:r>
          </a:p>
          <a:p>
            <a:pPr marL="0" lvl="0" indent="0">
              <a:buNone/>
            </a:pPr>
            <a:endParaRPr/>
          </a:p>
          <a:p>
            <a:pPr lvl="1"/>
            <a:r>
              <a:rPr/>
              <a:t>Title Your Story! Come up with a snappy title for your story or content or go with something basic.</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[10 mins]</a:t>
            </a:r>
          </a:p>
          <a:p>
            <a:pPr marL="0" lvl="0" indent="0">
              <a:buNone/>
            </a:pPr>
            <a:endParaRPr/>
          </a:p>
          <a:p>
            <a:pPr lvl="1"/>
            <a:r>
              <a:rPr/>
              <a:t>Explain to users that they’ll be marking up their story– the .html version– with HTML, to make it ready for display in the browser. Explain that since coding HTML and thinking of and writing content are two different ways of thinking, they should always have content written before they mark it up, rather than write and mark-up at the same time.</a:t>
            </a:r>
          </a:p>
          <a:p>
            <a:pPr marL="0" lvl="0" indent="0">
              <a:buNone/>
            </a:pPr>
            <a:endParaRPr/>
          </a:p>
          <a:p>
            <a:pPr marL="1270000" lvl="0" indent="0">
              <a:buNone/>
            </a:pPr>
            <a:r>
              <a:rPr sz="2000"/>
              <a:t>Tip! A great way to help learners do this, if you have access to an instructor’s computer and projector, is to do the activity on your own content along with learners, and project the results so everyone can see what you’re doing.</a:t>
            </a:r>
          </a:p>
          <a:p>
            <a:pPr marL="0" lvl="0" indent="0">
              <a:buNone/>
            </a:pPr>
            <a:endParaRPr sz="2000"/>
          </a:p>
          <a:p>
            <a:pPr lvl="1"/>
            <a:r>
              <a:rPr/>
              <a:t>Start the file with a doctype tag– this is one of the only tags that doesn’t have content inside, and no closing tag– it’s a lonely single tag, reminding the browser, again that we’re writing html&lt;!DOCTYPE html&gt;</a:t>
            </a:r>
          </a:p>
          <a:p>
            <a:pPr marL="0" lvl="0" indent="0">
              <a:buNone/>
            </a:pPr>
            <a:endParaRPr/>
          </a:p>
          <a:p>
            <a:pPr lvl="1"/>
            <a:r>
              <a:rPr/>
              <a:t>Add an </a:t>
            </a:r>
            <a:r>
              <a:rPr>
                <a:latin typeface="Courier"/>
              </a:rPr>
              <a:t>&lt;html&gt;</a:t>
            </a:r>
            <a:r>
              <a:rPr/>
              <a:t> and </a:t>
            </a:r>
            <a:r>
              <a:rPr>
                <a:latin typeface="Courier"/>
              </a:rPr>
              <a:t>&lt;/html&gt;</a:t>
            </a:r>
            <a:r>
              <a:rPr/>
              <a:t> tags that wrap around the ENTIRE page– so everything inside can get tagged with markup language.</a:t>
            </a:r>
          </a:p>
          <a:p>
            <a:pPr marL="0" lvl="0" indent="0">
              <a:buNone/>
            </a:pPr>
            <a:endParaRPr/>
          </a:p>
          <a:p>
            <a:pPr lvl="1"/>
            <a:r>
              <a:rPr/>
              <a:t>After this, make a section with a set of tags called </a:t>
            </a:r>
            <a:r>
              <a:rPr>
                <a:latin typeface="Courier"/>
              </a:rPr>
              <a:t>&lt;head&gt; &lt;/head&gt;</a:t>
            </a:r>
            <a:r>
              <a:rPr/>
              <a:t> at the top of the page, before all your written content. We’ll put one bit of content in here for the browser, but we won’t see it appear on the main page itself. This is the page title, which:</a:t>
            </a:r>
          </a:p>
          <a:p>
            <a:pPr marL="0" lvl="0" indent="0">
              <a:buNone/>
            </a:pPr>
            <a:endParaRPr/>
          </a:p>
          <a:p>
            <a:pPr lvl="2"/>
            <a:r>
              <a:rPr/>
              <a:t>defines a title in the browser tab</a:t>
            </a:r>
          </a:p>
          <a:p>
            <a:pPr marL="0" lvl="0" indent="0">
              <a:buNone/>
            </a:pPr>
            <a:endParaRPr/>
          </a:p>
          <a:p>
            <a:pPr lvl="2"/>
            <a:r>
              <a:rPr/>
              <a:t>provides a title for the page when it is added to favorites</a:t>
            </a:r>
          </a:p>
          <a:p>
            <a:pPr marL="0" lvl="0" indent="0">
              <a:buNone/>
            </a:pPr>
            <a:endParaRPr/>
          </a:p>
          <a:p>
            <a:pPr lvl="2"/>
            <a:r>
              <a:rPr/>
              <a:t>displays a title for the page in search engine results.</a:t>
            </a:r>
          </a:p>
          <a:p>
            <a:pPr marL="0" lvl="0" indent="0">
              <a:buNone/>
            </a:pPr>
            <a:endParaRPr/>
          </a:p>
          <a:p>
            <a:pPr lvl="1"/>
            <a:r>
              <a:rPr/>
              <a:t>Next, add the tags– these should be around the entire text for the page.</a:t>
            </a:r>
          </a:p>
          <a:p>
            <a:pPr marL="0" lvl="0" indent="0">
              <a:buNone/>
            </a:pPr>
            <a:endParaRPr/>
          </a:p>
          <a:p>
            <a:pPr lvl="1"/>
            <a:r>
              <a:rPr/>
              <a:t>Use h1 for your page’s top headline, the on-screen title for your story (different from the title tag)</a:t>
            </a:r>
          </a:p>
          <a:p>
            <a:pPr marL="0" lvl="0" indent="0">
              <a:buNone/>
            </a:pPr>
            <a:endParaRPr/>
          </a:p>
          <a:p>
            <a:pPr lvl="1"/>
            <a:r>
              <a:rPr/>
              <a:t>Use h2 or h3 tags for section headings</a:t>
            </a:r>
          </a:p>
          <a:p>
            <a:pPr marL="0" lvl="0" indent="0">
              <a:buNone/>
            </a:pPr>
            <a:endParaRPr/>
          </a:p>
          <a:p>
            <a:pPr lvl="1"/>
            <a:r>
              <a:rPr/>
              <a:t>Use p tags for paragraphs</a:t>
            </a:r>
          </a:p>
          <a:p>
            <a:pPr marL="0" lvl="0" indent="0">
              <a:buNone/>
            </a:pPr>
            <a:endParaRPr/>
          </a:p>
          <a:p>
            <a:pPr lvl="1"/>
            <a:r>
              <a:rPr/>
              <a:t>Don’t forget your closing tags!</a:t>
            </a:r>
          </a:p>
          <a:p>
            <a:pPr marL="0" lvl="0" indent="0">
              <a:buNone/>
            </a:pPr>
            <a:endParaRPr/>
          </a:p>
          <a:p>
            <a:pPr lvl="1"/>
            <a:r>
              <a:rPr/>
              <a:t>For extra credit, add links to other sites (such as a page about your hometown, your favorite sports team, artist or musician, or a favorite recipe). You can also download and add images, just make sure they are in the “xx-webpage” folder.</a:t>
            </a:r>
          </a:p>
          <a:p>
            <a:pPr marL="0" lvl="0" indent="0">
              <a:buNone/>
            </a:pPr>
            <a:endParaRPr/>
          </a:p>
          <a:p>
            <a:pPr lvl="1"/>
            <a:r>
              <a:rPr/>
              <a:t>Finally, when you’ve added all your tags, save the page!</a:t>
            </a:r>
          </a:p>
          <a:p>
            <a:pPr marL="0" lvl="0" indent="0">
              <a:buNone/>
            </a:pPr>
            <a:endParaRPr/>
          </a:p>
          <a:p>
            <a:pPr lvl="1"/>
            <a:r>
              <a:rPr/>
              <a:t>Now, open your favorite browser, and go to File &gt; open file. Navigate to your folder, and click on the html file you just made. How does it look? Are you seeing your content formatted for the web? Do you see your title appearing in the tab at the top of the browser bar? If things don’t look right, what might have happened?</a:t>
            </a:r>
          </a:p>
          <a:p>
            <a:pPr marL="0" lvl="0" indent="0">
              <a:buNone/>
            </a:pPr>
            <a:endParaRPr/>
          </a:p>
          <a:p>
            <a:pPr marL="1270000" lvl="0" indent="0">
              <a:buNone/>
            </a:pPr>
            <a:r>
              <a:rPr sz="2000"/>
              <a:t>Tip! Facilitator can troubleshoot here— common problems are missing tags, especially closing tags, typos in tags, a document not saved as html, problems with image file names, etc. Facilitator can walk around and check pages, and discuss or even demo on the projected example what happens when tags are left off (for example, never closing an h1 tag is a great way to show the importance of closing tags).</a:t>
            </a:r>
          </a:p>
          <a:p>
            <a:pPr marL="0" lvl="0" indent="0">
              <a:buNone/>
            </a:pPr>
            <a:endParaRPr sz="2000"/>
          </a:p>
          <a:p>
            <a:pPr lvl="1"/>
            <a:r>
              <a:rPr/>
              <a:t>Congratulate everyone on the pages they’ve made! They are now web designers! Remind folks that the pages are still on their local computers, and not actually on the web! But they are ready to go there.</a:t>
            </a:r>
          </a:p>
          <a:p>
            <a:pPr marL="0" lvl="0" indent="0">
              <a:buNone/>
            </a:pPr>
            <a:endParaRPr/>
          </a:p>
          <a:p>
            <a:pPr lvl="1"/>
            <a:r>
              <a:rPr/>
              <a:t>Have a brief discussion about uploading to servers, about web hosting, what it means, how it works, how much it costs, what hosting companies do.</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Go Online!</a:t>
            </a:r>
          </a:p>
          <a:p>
            <a:pPr marL="0" lvl="0" indent="0">
              <a:buNone/>
            </a:pPr>
            <a:endParaRPr b="1"/>
          </a:p>
          <a:p>
            <a:pPr marL="0" lvl="0" indent="0">
              <a:buNone/>
            </a:pPr>
            <a:r>
              <a:rPr/>
              <a:t>[15 mins]</a:t>
            </a:r>
          </a:p>
          <a:p>
            <a:pPr marL="0" lvl="0" indent="0">
              <a:buNone/>
            </a:pPr>
            <a:endParaRPr/>
          </a:p>
          <a:p>
            <a:pPr lvl="1"/>
            <a:r>
              <a:rPr/>
              <a:t>If your institution has server space and resources available, show participants how to use a file transfer application (such as fetch) to transfer their pages to a folder on the server. Talk about UPLOADING vs DOWNLOADING</a:t>
            </a:r>
          </a:p>
          <a:p>
            <a:pPr marL="0" lvl="0" indent="0">
              <a:buNone/>
            </a:pPr>
            <a:endParaRPr/>
          </a:p>
          <a:p>
            <a:pPr lvl="1"/>
            <a:r>
              <a:rPr/>
              <a:t>Discuss how the URL will be constructed, ask users to figure out their own URLs – domain name, class folder name, personal folder name, page name.</a:t>
            </a:r>
          </a:p>
          <a:p>
            <a:pPr marL="0" lvl="0" indent="0">
              <a:buNone/>
            </a:pPr>
            <a:endParaRPr/>
          </a:p>
          <a:p>
            <a:pPr lvl="1"/>
            <a:r>
              <a:rPr/>
              <a:t>Once all the pages are on the server, have users point their browsers to the URL on the web to see their pages. You’re on the web for real! Woo-hoo!</a:t>
            </a:r>
          </a:p>
          <a:p>
            <a:pPr marL="0" lvl="0" indent="0">
              <a:buNone/>
            </a:pPr>
            <a:endParaRPr/>
          </a:p>
          <a:p>
            <a:pPr marL="1270000" lvl="0" indent="0">
              <a:buNone/>
            </a:pPr>
            <a:r>
              <a:rPr sz="2000"/>
              <a:t>Tip! If time, have a brief discussion of web hosting, what it means, how it works, how much it costs, what hosting companies do.</a:t>
            </a:r>
          </a:p>
          <a:p>
            <a:pPr marL="0" lvl="0" indent="0">
              <a:buNone/>
            </a:pPr>
            <a:endParaRPr sz="2000"/>
          </a:p>
          <a:p>
            <a:pPr marL="0" lvl="0" indent="0">
              <a:spcBef>
                <a:spcPts val="3000"/>
              </a:spcBef>
              <a:buNone/>
            </a:pPr>
            <a:r>
              <a:rPr b="1"/>
              <a:t>Learning Experience Reflection</a:t>
            </a:r>
          </a:p>
          <a:p>
            <a:pPr marL="0" lvl="0" indent="0">
              <a:buNone/>
            </a:pPr>
            <a:endParaRPr b="1"/>
          </a:p>
          <a:p>
            <a:pPr marL="0" lvl="0" indent="0">
              <a:buNone/>
            </a:pPr>
            <a:r>
              <a:rPr/>
              <a:t>[5 mins]</a:t>
            </a:r>
          </a:p>
          <a:p>
            <a:pPr marL="0" lvl="0" indent="0">
              <a:buNone/>
            </a:pPr>
            <a:endParaRPr/>
          </a:p>
          <a:p>
            <a:pPr lvl="1"/>
            <a:r>
              <a:rPr/>
              <a:t>What did you like about this activity?</a:t>
            </a:r>
          </a:p>
          <a:p>
            <a:pPr marL="0" lvl="0" indent="0">
              <a:buNone/>
            </a:pPr>
            <a:endParaRPr/>
          </a:p>
          <a:p>
            <a:pPr lvl="1"/>
            <a:r>
              <a:rPr/>
              <a:t>If you might teach this activity to a particular audience, what might you change about the process, structure, or content to better meet the needs of that audience?</a:t>
            </a:r>
          </a:p>
          <a:p>
            <a:pPr marL="0" lvl="0" indent="0">
              <a:buNone/>
            </a:pPr>
            <a:endParaRPr/>
          </a:p>
          <a:p>
            <a:pPr marL="0" lvl="0" indent="0">
              <a:spcBef>
                <a:spcPts val="3000"/>
              </a:spcBef>
              <a:buNone/>
            </a:pPr>
            <a:r>
              <a:rPr b="1"/>
              <a:t>Feedback on Core Curriculum</a:t>
            </a:r>
          </a:p>
          <a:p>
            <a:pPr marL="0" lvl="0" indent="0">
              <a:buNone/>
            </a:pPr>
            <a:endParaRPr b="1"/>
          </a:p>
          <a:p>
            <a:pPr lvl="1"/>
            <a:r>
              <a:rPr/>
              <a:t>Tell us how and where you’re using the curriculum and what you’ve learned and what you might change.</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EF7D00">
            <a:alpha val="60000"/>
          </a:srgbClr>
        </a:solidFill>
        <a:effectLst/>
      </p:bgPr>
    </p:bg>
    <p:spTree>
      <p:nvGrpSpPr>
        <p:cNvPr id="1" name="Shape 10"/>
        <p:cNvGrpSpPr/>
        <p:nvPr/>
      </p:nvGrpSpPr>
      <p:grpSpPr>
        <a:xfrm>
          <a:off x="0" y="0"/>
          <a:ext cx="0" cy="0"/>
          <a:chOff x="0" y="0"/>
          <a:chExt cx="0" cy="0"/>
        </a:xfrm>
      </p:grpSpPr>
      <p:sp>
        <p:nvSpPr>
          <p:cNvPr id="17" name="Shape 17"/>
          <p:cNvSpPr txBox="1">
            <a:spLocks noGrp="1"/>
          </p:cNvSpPr>
          <p:nvPr>
            <p:ph type="ctrTitle"/>
          </p:nvPr>
        </p:nvSpPr>
        <p:spPr>
          <a:xfrm>
            <a:off x="797467" y="2366963"/>
            <a:ext cx="10962800" cy="1118400"/>
          </a:xfrm>
          <a:prstGeom prst="rect">
            <a:avLst/>
          </a:prstGeom>
        </p:spPr>
        <p:txBody>
          <a:bodyPr lIns="91425" tIns="91425" rIns="91425" bIns="91425" anchor="b" anchorCtr="0"/>
          <a:lstStyle>
            <a:lvl1pPr lvl="0">
              <a:spcBef>
                <a:spcPts val="0"/>
              </a:spcBef>
              <a:buClr>
                <a:schemeClr val="lt1"/>
              </a:buClr>
              <a:buSzPct val="100000"/>
              <a:defRPr sz="5599">
                <a:solidFill>
                  <a:schemeClr val="lt1"/>
                </a:solidFill>
              </a:defRPr>
            </a:lvl1pPr>
            <a:lvl2pPr lvl="1">
              <a:spcBef>
                <a:spcPts val="0"/>
              </a:spcBef>
              <a:buClr>
                <a:schemeClr val="lt1"/>
              </a:buClr>
              <a:buSzPct val="100000"/>
              <a:defRPr sz="5599">
                <a:solidFill>
                  <a:schemeClr val="lt1"/>
                </a:solidFill>
              </a:defRPr>
            </a:lvl2pPr>
            <a:lvl3pPr lvl="2">
              <a:spcBef>
                <a:spcPts val="0"/>
              </a:spcBef>
              <a:buClr>
                <a:schemeClr val="lt1"/>
              </a:buClr>
              <a:buSzPct val="100000"/>
              <a:defRPr sz="5599">
                <a:solidFill>
                  <a:schemeClr val="lt1"/>
                </a:solidFill>
              </a:defRPr>
            </a:lvl3pPr>
            <a:lvl4pPr lvl="3">
              <a:spcBef>
                <a:spcPts val="0"/>
              </a:spcBef>
              <a:buClr>
                <a:schemeClr val="lt1"/>
              </a:buClr>
              <a:buSzPct val="100000"/>
              <a:defRPr sz="5599">
                <a:solidFill>
                  <a:schemeClr val="lt1"/>
                </a:solidFill>
              </a:defRPr>
            </a:lvl4pPr>
            <a:lvl5pPr lvl="4">
              <a:spcBef>
                <a:spcPts val="0"/>
              </a:spcBef>
              <a:buClr>
                <a:schemeClr val="lt1"/>
              </a:buClr>
              <a:buSzPct val="100000"/>
              <a:defRPr sz="5599">
                <a:solidFill>
                  <a:schemeClr val="lt1"/>
                </a:solidFill>
              </a:defRPr>
            </a:lvl5pPr>
            <a:lvl6pPr lvl="5">
              <a:spcBef>
                <a:spcPts val="0"/>
              </a:spcBef>
              <a:buClr>
                <a:schemeClr val="lt1"/>
              </a:buClr>
              <a:buSzPct val="100000"/>
              <a:defRPr sz="5599">
                <a:solidFill>
                  <a:schemeClr val="lt1"/>
                </a:solidFill>
              </a:defRPr>
            </a:lvl6pPr>
            <a:lvl7pPr lvl="6">
              <a:spcBef>
                <a:spcPts val="0"/>
              </a:spcBef>
              <a:buClr>
                <a:schemeClr val="lt1"/>
              </a:buClr>
              <a:buSzPct val="100000"/>
              <a:defRPr sz="5599">
                <a:solidFill>
                  <a:schemeClr val="lt1"/>
                </a:solidFill>
              </a:defRPr>
            </a:lvl7pPr>
            <a:lvl8pPr lvl="7">
              <a:spcBef>
                <a:spcPts val="0"/>
              </a:spcBef>
              <a:buClr>
                <a:schemeClr val="lt1"/>
              </a:buClr>
              <a:buSzPct val="100000"/>
              <a:defRPr sz="5599">
                <a:solidFill>
                  <a:schemeClr val="lt1"/>
                </a:solidFill>
              </a:defRPr>
            </a:lvl8pPr>
            <a:lvl9pPr lvl="8">
              <a:spcBef>
                <a:spcPts val="0"/>
              </a:spcBef>
              <a:buClr>
                <a:schemeClr val="lt1"/>
              </a:buClr>
              <a:buSzPct val="100000"/>
              <a:defRPr sz="5599">
                <a:solidFill>
                  <a:schemeClr val="lt1"/>
                </a:solidFill>
              </a:defRPr>
            </a:lvl9pPr>
          </a:lstStyle>
          <a:p>
            <a:r>
              <a:rPr lang="en-US" smtClean="0"/>
              <a:t>Click to edit Master title style</a:t>
            </a:r>
            <a:endParaRPr/>
          </a:p>
        </p:txBody>
      </p:sp>
      <p:sp>
        <p:nvSpPr>
          <p:cNvPr id="18" name="Shape 18"/>
          <p:cNvSpPr txBox="1">
            <a:spLocks noGrp="1"/>
          </p:cNvSpPr>
          <p:nvPr>
            <p:ph type="subTitle" idx="1"/>
          </p:nvPr>
        </p:nvSpPr>
        <p:spPr>
          <a:xfrm>
            <a:off x="797451" y="3621216"/>
            <a:ext cx="10962800" cy="5772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799">
                <a:solidFill>
                  <a:schemeClr val="lt1"/>
                </a:solidFill>
              </a:defRPr>
            </a:lvl1pPr>
            <a:lvl2pPr lvl="1">
              <a:lnSpc>
                <a:spcPct val="100000"/>
              </a:lnSpc>
              <a:spcBef>
                <a:spcPts val="0"/>
              </a:spcBef>
              <a:spcAft>
                <a:spcPts val="0"/>
              </a:spcAft>
              <a:buClr>
                <a:schemeClr val="lt1"/>
              </a:buClr>
              <a:buSzPct val="100000"/>
              <a:buNone/>
              <a:defRPr sz="2799">
                <a:solidFill>
                  <a:schemeClr val="lt1"/>
                </a:solidFill>
              </a:defRPr>
            </a:lvl2pPr>
            <a:lvl3pPr lvl="2">
              <a:lnSpc>
                <a:spcPct val="100000"/>
              </a:lnSpc>
              <a:spcBef>
                <a:spcPts val="0"/>
              </a:spcBef>
              <a:spcAft>
                <a:spcPts val="0"/>
              </a:spcAft>
              <a:buClr>
                <a:schemeClr val="lt1"/>
              </a:buClr>
              <a:buSzPct val="100000"/>
              <a:buNone/>
              <a:defRPr sz="2799">
                <a:solidFill>
                  <a:schemeClr val="lt1"/>
                </a:solidFill>
              </a:defRPr>
            </a:lvl3pPr>
            <a:lvl4pPr lvl="3">
              <a:lnSpc>
                <a:spcPct val="100000"/>
              </a:lnSpc>
              <a:spcBef>
                <a:spcPts val="0"/>
              </a:spcBef>
              <a:spcAft>
                <a:spcPts val="0"/>
              </a:spcAft>
              <a:buClr>
                <a:schemeClr val="lt1"/>
              </a:buClr>
              <a:buSzPct val="100000"/>
              <a:buNone/>
              <a:defRPr sz="2799">
                <a:solidFill>
                  <a:schemeClr val="lt1"/>
                </a:solidFill>
              </a:defRPr>
            </a:lvl4pPr>
            <a:lvl5pPr lvl="4">
              <a:lnSpc>
                <a:spcPct val="100000"/>
              </a:lnSpc>
              <a:spcBef>
                <a:spcPts val="0"/>
              </a:spcBef>
              <a:spcAft>
                <a:spcPts val="0"/>
              </a:spcAft>
              <a:buClr>
                <a:schemeClr val="lt1"/>
              </a:buClr>
              <a:buSzPct val="100000"/>
              <a:buNone/>
              <a:defRPr sz="2799">
                <a:solidFill>
                  <a:schemeClr val="lt1"/>
                </a:solidFill>
              </a:defRPr>
            </a:lvl5pPr>
            <a:lvl6pPr lvl="5">
              <a:lnSpc>
                <a:spcPct val="100000"/>
              </a:lnSpc>
              <a:spcBef>
                <a:spcPts val="0"/>
              </a:spcBef>
              <a:spcAft>
                <a:spcPts val="0"/>
              </a:spcAft>
              <a:buClr>
                <a:schemeClr val="lt1"/>
              </a:buClr>
              <a:buSzPct val="100000"/>
              <a:buNone/>
              <a:defRPr sz="2799">
                <a:solidFill>
                  <a:schemeClr val="lt1"/>
                </a:solidFill>
              </a:defRPr>
            </a:lvl6pPr>
            <a:lvl7pPr lvl="6">
              <a:lnSpc>
                <a:spcPct val="100000"/>
              </a:lnSpc>
              <a:spcBef>
                <a:spcPts val="0"/>
              </a:spcBef>
              <a:spcAft>
                <a:spcPts val="0"/>
              </a:spcAft>
              <a:buClr>
                <a:schemeClr val="lt1"/>
              </a:buClr>
              <a:buSzPct val="100000"/>
              <a:buNone/>
              <a:defRPr sz="2799">
                <a:solidFill>
                  <a:schemeClr val="lt1"/>
                </a:solidFill>
              </a:defRPr>
            </a:lvl7pPr>
            <a:lvl8pPr lvl="7">
              <a:lnSpc>
                <a:spcPct val="100000"/>
              </a:lnSpc>
              <a:spcBef>
                <a:spcPts val="0"/>
              </a:spcBef>
              <a:spcAft>
                <a:spcPts val="0"/>
              </a:spcAft>
              <a:buClr>
                <a:schemeClr val="lt1"/>
              </a:buClr>
              <a:buSzPct val="100000"/>
              <a:buNone/>
              <a:defRPr sz="2799">
                <a:solidFill>
                  <a:schemeClr val="lt1"/>
                </a:solidFill>
              </a:defRPr>
            </a:lvl8pPr>
            <a:lvl9pPr lvl="8">
              <a:lnSpc>
                <a:spcPct val="100000"/>
              </a:lnSpc>
              <a:spcBef>
                <a:spcPts val="0"/>
              </a:spcBef>
              <a:spcAft>
                <a:spcPts val="0"/>
              </a:spcAft>
              <a:buClr>
                <a:schemeClr val="lt1"/>
              </a:buClr>
              <a:buSzPct val="100000"/>
              <a:buNone/>
              <a:defRPr sz="2799">
                <a:solidFill>
                  <a:schemeClr val="lt1"/>
                </a:solidFill>
              </a:defRPr>
            </a:lvl9pPr>
          </a:lstStyle>
          <a:p>
            <a:r>
              <a:rPr lang="en-US" smtClean="0"/>
              <a:t>Click to edit Master subtitle style</a:t>
            </a:r>
            <a:endParaRPr dirty="0"/>
          </a:p>
        </p:txBody>
      </p:sp>
      <p:pic>
        <p:nvPicPr>
          <p:cNvPr id="20" name="Shape 20"/>
          <p:cNvPicPr preferRelativeResize="0"/>
          <p:nvPr/>
        </p:nvPicPr>
        <p:blipFill>
          <a:blip r:embed="rId2">
            <a:alphaModFix/>
          </a:blip>
          <a:stretch>
            <a:fillRect/>
          </a:stretch>
        </p:blipFill>
        <p:spPr>
          <a:xfrm>
            <a:off x="9017001" y="-71049"/>
            <a:ext cx="3175000" cy="1587500"/>
          </a:xfrm>
          <a:prstGeom prst="rect">
            <a:avLst/>
          </a:prstGeom>
          <a:noFill/>
          <a:ln>
            <a:noFill/>
          </a:ln>
        </p:spPr>
      </p:pic>
    </p:spTree>
    <p:extLst>
      <p:ext uri="{BB962C8B-B14F-4D97-AF65-F5344CB8AC3E}">
        <p14:creationId xmlns:p14="http://schemas.microsoft.com/office/powerpoint/2010/main" val="1270837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2"/>
        <p:cNvGrpSpPr/>
        <p:nvPr/>
      </p:nvGrpSpPr>
      <p:grpSpPr>
        <a:xfrm>
          <a:off x="0" y="0"/>
          <a:ext cx="0" cy="0"/>
          <a:chOff x="0" y="0"/>
          <a:chExt cx="0" cy="0"/>
        </a:xfrm>
      </p:grpSpPr>
    </p:spTree>
    <p:extLst>
      <p:ext uri="{BB962C8B-B14F-4D97-AF65-F5344CB8AC3E}">
        <p14:creationId xmlns:p14="http://schemas.microsoft.com/office/powerpoint/2010/main" val="4292972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p:txBody>
      </p:sp>
      <p:sp>
        <p:nvSpPr>
          <p:cNvPr id="4" name="Date Placeholder 3"/>
          <p:cNvSpPr>
            <a:spLocks noGrp="1"/>
          </p:cNvSpPr>
          <p:nvPr>
            <p:ph type="dt" sz="half" idx="10"/>
          </p:nvPr>
        </p:nvSpPr>
        <p:spPr/>
        <p:txBody>
          <a:bodyPr/>
          <a:lstStyle/>
          <a:p>
            <a:fld id="{241EB5C9-1307-BA42-ABA2-0BC069CD8E7F}"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788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1"/>
        <p:cNvGrpSpPr/>
        <p:nvPr/>
      </p:nvGrpSpPr>
      <p:grpSpPr>
        <a:xfrm>
          <a:off x="0" y="0"/>
          <a:ext cx="0" cy="0"/>
          <a:chOff x="0" y="0"/>
          <a:chExt cx="0" cy="0"/>
        </a:xfrm>
      </p:grpSpPr>
      <p:sp>
        <p:nvSpPr>
          <p:cNvPr id="38" name="Shape 38"/>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39" name="Shape 39"/>
          <p:cNvSpPr txBox="1">
            <a:spLocks noGrp="1"/>
          </p:cNvSpPr>
          <p:nvPr>
            <p:ph type="body" idx="1"/>
          </p:nvPr>
        </p:nvSpPr>
        <p:spPr>
          <a:xfrm>
            <a:off x="415601" y="1639833"/>
            <a:ext cx="113608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5pPr>
            <a:lvl6pPr lvl="5">
              <a:spcBef>
                <a:spcPts val="0"/>
              </a:spcBef>
              <a:defRPr/>
            </a:lvl6pPr>
            <a:lvl7pPr lvl="6">
              <a:spcBef>
                <a:spcPts val="0"/>
              </a:spcBef>
              <a:defRPr/>
            </a:lvl7pPr>
            <a:lvl8pPr lvl="7">
              <a:spcBef>
                <a:spcPts val="0"/>
              </a:spcBef>
              <a:defRPr/>
            </a:lvl8pPr>
            <a:lvl9pPr lvl="8">
              <a:spcBef>
                <a:spcPts val="0"/>
              </a:spcBef>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p:txBody>
      </p:sp>
      <p:sp>
        <p:nvSpPr>
          <p:cNvPr id="40" name="Shape 40"/>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1657065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3" name="Shape 43"/>
          <p:cNvSpPr txBox="1">
            <a:spLocks noGrp="1"/>
          </p:cNvSpPr>
          <p:nvPr>
            <p:ph type="body" idx="1"/>
          </p:nvPr>
        </p:nvSpPr>
        <p:spPr>
          <a:xfrm>
            <a:off x="415601" y="1639967"/>
            <a:ext cx="53332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p:txBody>
      </p:sp>
      <p:sp>
        <p:nvSpPr>
          <p:cNvPr id="44" name="Shape 44"/>
          <p:cNvSpPr txBox="1">
            <a:spLocks noGrp="1"/>
          </p:cNvSpPr>
          <p:nvPr>
            <p:ph type="body" idx="2"/>
          </p:nvPr>
        </p:nvSpPr>
        <p:spPr>
          <a:xfrm>
            <a:off x="6443200" y="1639967"/>
            <a:ext cx="53332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p:txBody>
      </p:sp>
    </p:spTree>
    <p:extLst>
      <p:ext uri="{BB962C8B-B14F-4D97-AF65-F5344CB8AC3E}">
        <p14:creationId xmlns:p14="http://schemas.microsoft.com/office/powerpoint/2010/main" val="2477550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Tree>
    <p:extLst>
      <p:ext uri="{BB962C8B-B14F-4D97-AF65-F5344CB8AC3E}">
        <p14:creationId xmlns:p14="http://schemas.microsoft.com/office/powerpoint/2010/main" val="3757979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15601" y="740800"/>
            <a:ext cx="3744000" cy="1007600"/>
          </a:xfrm>
          <a:prstGeom prst="rect">
            <a:avLst/>
          </a:prstGeom>
        </p:spPr>
        <p:txBody>
          <a:bodyPr lIns="91425" tIns="91425" rIns="91425" bIns="91425" anchor="b" anchorCtr="0"/>
          <a:lstStyle>
            <a:lvl1pPr lvl="0">
              <a:spcBef>
                <a:spcPts val="0"/>
              </a:spcBef>
              <a:buSzPct val="100000"/>
              <a:defRPr sz="3000">
                <a:latin typeface="Arial" panose="020B0604020202020204" pitchFamily="34" charset="0"/>
                <a:cs typeface="Arial" panose="020B0604020202020204" pitchFamily="34" charset="0"/>
              </a:defRPr>
            </a:lvl1pPr>
            <a:lvl2pPr lvl="1">
              <a:spcBef>
                <a:spcPts val="0"/>
              </a:spcBef>
              <a:buSzPct val="100000"/>
              <a:defRPr sz="3199"/>
            </a:lvl2pPr>
            <a:lvl3pPr lvl="2">
              <a:spcBef>
                <a:spcPts val="0"/>
              </a:spcBef>
              <a:buSzPct val="100000"/>
              <a:defRPr sz="3199"/>
            </a:lvl3pPr>
            <a:lvl4pPr lvl="3">
              <a:spcBef>
                <a:spcPts val="0"/>
              </a:spcBef>
              <a:buSzPct val="100000"/>
              <a:defRPr sz="3199"/>
            </a:lvl4pPr>
            <a:lvl5pPr lvl="4">
              <a:spcBef>
                <a:spcPts val="0"/>
              </a:spcBef>
              <a:buSzPct val="100000"/>
              <a:defRPr sz="3199"/>
            </a:lvl5pPr>
            <a:lvl6pPr lvl="5">
              <a:spcBef>
                <a:spcPts val="0"/>
              </a:spcBef>
              <a:buSzPct val="100000"/>
              <a:defRPr sz="3199"/>
            </a:lvl6pPr>
            <a:lvl7pPr lvl="6">
              <a:spcBef>
                <a:spcPts val="0"/>
              </a:spcBef>
              <a:buSzPct val="100000"/>
              <a:defRPr sz="3199"/>
            </a:lvl7pPr>
            <a:lvl8pPr lvl="7">
              <a:spcBef>
                <a:spcPts val="0"/>
              </a:spcBef>
              <a:buSzPct val="100000"/>
              <a:defRPr sz="3199"/>
            </a:lvl8pPr>
            <a:lvl9pPr lvl="8">
              <a:spcBef>
                <a:spcPts val="0"/>
              </a:spcBef>
              <a:buSzPct val="100000"/>
              <a:defRPr sz="3199"/>
            </a:lvl9pPr>
          </a:lstStyle>
          <a:p>
            <a:r>
              <a:rPr lang="en-US" smtClean="0"/>
              <a:t>Click to edit Master title style</a:t>
            </a:r>
            <a:endParaRPr dirty="0"/>
          </a:p>
        </p:txBody>
      </p:sp>
      <p:sp>
        <p:nvSpPr>
          <p:cNvPr id="51" name="Shape 51"/>
          <p:cNvSpPr txBox="1">
            <a:spLocks noGrp="1"/>
          </p:cNvSpPr>
          <p:nvPr>
            <p:ph type="body" idx="1"/>
          </p:nvPr>
        </p:nvSpPr>
        <p:spPr>
          <a:xfrm>
            <a:off x="415601" y="1954405"/>
            <a:ext cx="3744000" cy="41376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p:txBody>
      </p:sp>
    </p:spTree>
    <p:extLst>
      <p:ext uri="{BB962C8B-B14F-4D97-AF65-F5344CB8AC3E}">
        <p14:creationId xmlns:p14="http://schemas.microsoft.com/office/powerpoint/2010/main" val="278863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rgbClr val="EF7D00">
            <a:alpha val="70000"/>
          </a:srgbClr>
        </a:solidFill>
        <a:effectLst/>
      </p:bgPr>
    </p:bg>
    <p:spTree>
      <p:nvGrpSpPr>
        <p:cNvPr id="1" name="Shape 53"/>
        <p:cNvGrpSpPr/>
        <p:nvPr/>
      </p:nvGrpSpPr>
      <p:grpSpPr>
        <a:xfrm>
          <a:off x="0" y="0"/>
          <a:ext cx="0" cy="0"/>
          <a:chOff x="0" y="0"/>
          <a:chExt cx="0" cy="0"/>
        </a:xfrm>
      </p:grpSpPr>
      <p:sp>
        <p:nvSpPr>
          <p:cNvPr id="60" name="Shape 60"/>
          <p:cNvSpPr txBox="1">
            <a:spLocks noGrp="1"/>
          </p:cNvSpPr>
          <p:nvPr>
            <p:ph type="title"/>
          </p:nvPr>
        </p:nvSpPr>
        <p:spPr>
          <a:xfrm>
            <a:off x="653667" y="701800"/>
            <a:ext cx="7491600" cy="5454400"/>
          </a:xfrm>
          <a:prstGeom prst="rect">
            <a:avLst/>
          </a:prstGeom>
        </p:spPr>
        <p:txBody>
          <a:bodyPr lIns="91425" tIns="91425" rIns="91425" bIns="91425" anchor="ctr" anchorCtr="0"/>
          <a:lstStyle>
            <a:lvl1pPr lvl="0">
              <a:spcBef>
                <a:spcPts val="0"/>
              </a:spcBef>
              <a:buClr>
                <a:schemeClr val="lt1"/>
              </a:buClr>
              <a:buSzPct val="100000"/>
              <a:defRPr sz="6398">
                <a:solidFill>
                  <a:schemeClr val="lt1"/>
                </a:solidFill>
                <a:latin typeface="Arial" panose="020B0604020202020204" pitchFamily="34" charset="0"/>
                <a:cs typeface="Arial" panose="020B0604020202020204" pitchFamily="34" charset="0"/>
              </a:defRPr>
            </a:lvl1pPr>
            <a:lvl2pPr lvl="1">
              <a:spcBef>
                <a:spcPts val="0"/>
              </a:spcBef>
              <a:buClr>
                <a:schemeClr val="lt1"/>
              </a:buClr>
              <a:buSzPct val="100000"/>
              <a:defRPr sz="6398">
                <a:solidFill>
                  <a:schemeClr val="lt1"/>
                </a:solidFill>
              </a:defRPr>
            </a:lvl2pPr>
            <a:lvl3pPr lvl="2">
              <a:spcBef>
                <a:spcPts val="0"/>
              </a:spcBef>
              <a:buClr>
                <a:schemeClr val="lt1"/>
              </a:buClr>
              <a:buSzPct val="100000"/>
              <a:defRPr sz="6398">
                <a:solidFill>
                  <a:schemeClr val="lt1"/>
                </a:solidFill>
              </a:defRPr>
            </a:lvl3pPr>
            <a:lvl4pPr lvl="3">
              <a:spcBef>
                <a:spcPts val="0"/>
              </a:spcBef>
              <a:buClr>
                <a:schemeClr val="lt1"/>
              </a:buClr>
              <a:buSzPct val="100000"/>
              <a:defRPr sz="6398">
                <a:solidFill>
                  <a:schemeClr val="lt1"/>
                </a:solidFill>
              </a:defRPr>
            </a:lvl4pPr>
            <a:lvl5pPr lvl="4">
              <a:spcBef>
                <a:spcPts val="0"/>
              </a:spcBef>
              <a:buClr>
                <a:schemeClr val="lt1"/>
              </a:buClr>
              <a:buSzPct val="100000"/>
              <a:defRPr sz="6398">
                <a:solidFill>
                  <a:schemeClr val="lt1"/>
                </a:solidFill>
              </a:defRPr>
            </a:lvl5pPr>
            <a:lvl6pPr lvl="5">
              <a:spcBef>
                <a:spcPts val="0"/>
              </a:spcBef>
              <a:buClr>
                <a:schemeClr val="lt1"/>
              </a:buClr>
              <a:buSzPct val="100000"/>
              <a:defRPr sz="6398">
                <a:solidFill>
                  <a:schemeClr val="lt1"/>
                </a:solidFill>
              </a:defRPr>
            </a:lvl6pPr>
            <a:lvl7pPr lvl="6">
              <a:spcBef>
                <a:spcPts val="0"/>
              </a:spcBef>
              <a:buClr>
                <a:schemeClr val="lt1"/>
              </a:buClr>
              <a:buSzPct val="100000"/>
              <a:defRPr sz="6398">
                <a:solidFill>
                  <a:schemeClr val="lt1"/>
                </a:solidFill>
              </a:defRPr>
            </a:lvl7pPr>
            <a:lvl8pPr lvl="7">
              <a:spcBef>
                <a:spcPts val="0"/>
              </a:spcBef>
              <a:buClr>
                <a:schemeClr val="lt1"/>
              </a:buClr>
              <a:buSzPct val="100000"/>
              <a:defRPr sz="6398">
                <a:solidFill>
                  <a:schemeClr val="lt1"/>
                </a:solidFill>
              </a:defRPr>
            </a:lvl8pPr>
            <a:lvl9pPr lvl="8">
              <a:spcBef>
                <a:spcPts val="0"/>
              </a:spcBef>
              <a:buClr>
                <a:schemeClr val="lt1"/>
              </a:buClr>
              <a:buSzPct val="100000"/>
              <a:defRPr sz="6398">
                <a:solidFill>
                  <a:schemeClr val="lt1"/>
                </a:solidFill>
              </a:defRPr>
            </a:lvl9pPr>
          </a:lstStyle>
          <a:p>
            <a:r>
              <a:rPr lang="en-US" smtClean="0"/>
              <a:t>Click to edit Master title style</a:t>
            </a:r>
            <a:endParaRPr dirty="0"/>
          </a:p>
        </p:txBody>
      </p:sp>
      <p:sp>
        <p:nvSpPr>
          <p:cNvPr id="61" name="Shape 6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0" name="Shape 54"/>
          <p:cNvGrpSpPr/>
          <p:nvPr/>
        </p:nvGrpSpPr>
        <p:grpSpPr>
          <a:xfrm flipV="1">
            <a:off x="8131171"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916372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62"/>
        <p:cNvGrpSpPr/>
        <p:nvPr/>
      </p:nvGrpSpPr>
      <p:grpSpPr>
        <a:xfrm>
          <a:off x="0" y="0"/>
          <a:ext cx="0" cy="0"/>
          <a:chOff x="0" y="0"/>
          <a:chExt cx="0" cy="0"/>
        </a:xfrm>
      </p:grpSpPr>
      <p:sp>
        <p:nvSpPr>
          <p:cNvPr id="63" name="Shape 63"/>
          <p:cNvSpPr/>
          <p:nvPr/>
        </p:nvSpPr>
        <p:spPr>
          <a:xfrm>
            <a:off x="6096000" y="-233"/>
            <a:ext cx="6096001" cy="6858000"/>
          </a:xfrm>
          <a:prstGeom prst="rect">
            <a:avLst/>
          </a:prstGeom>
          <a:solidFill>
            <a:srgbClr val="0093AA"/>
          </a:solidFill>
          <a:ln>
            <a:noFill/>
          </a:ln>
        </p:spPr>
        <p:txBody>
          <a:bodyPr lIns="121868" tIns="121868" rIns="121868" bIns="121868" anchor="ctr" anchorCtr="0">
            <a:noAutofit/>
          </a:bodyPr>
          <a:lstStyle/>
          <a:p>
            <a:pPr lvl="0">
              <a:spcBef>
                <a:spcPts val="0"/>
              </a:spcBef>
              <a:buNone/>
            </a:pPr>
            <a:endParaRPr sz="2399"/>
          </a:p>
        </p:txBody>
      </p:sp>
      <p:cxnSp>
        <p:nvCxnSpPr>
          <p:cNvPr id="64" name="Shape 64"/>
          <p:cNvCxnSpPr/>
          <p:nvPr/>
        </p:nvCxnSpPr>
        <p:spPr>
          <a:xfrm>
            <a:off x="6706234" y="5994000"/>
            <a:ext cx="624400" cy="0"/>
          </a:xfrm>
          <a:prstGeom prst="straightConnector1">
            <a:avLst/>
          </a:prstGeom>
          <a:noFill/>
          <a:ln w="19050" cap="flat" cmpd="sng">
            <a:solidFill>
              <a:schemeClr val="lt1"/>
            </a:solidFill>
            <a:prstDash val="solid"/>
            <a:round/>
            <a:headEnd type="none" w="med" len="med"/>
            <a:tailEnd type="none" w="med" len="med"/>
          </a:ln>
        </p:spPr>
      </p:cxnSp>
      <p:sp>
        <p:nvSpPr>
          <p:cNvPr id="65" name="Shape 65"/>
          <p:cNvSpPr txBox="1">
            <a:spLocks noGrp="1"/>
          </p:cNvSpPr>
          <p:nvPr>
            <p:ph type="title"/>
          </p:nvPr>
        </p:nvSpPr>
        <p:spPr>
          <a:xfrm>
            <a:off x="354000" y="1534800"/>
            <a:ext cx="5393600" cy="2086000"/>
          </a:xfrm>
          <a:prstGeom prst="rect">
            <a:avLst/>
          </a:prstGeom>
        </p:spPr>
        <p:txBody>
          <a:bodyPr lIns="91425" tIns="91425" rIns="91425" bIns="91425" anchor="b" anchorCtr="0"/>
          <a:lstStyle>
            <a:lvl1pPr lvl="0" algn="ctr">
              <a:spcBef>
                <a:spcPts val="0"/>
              </a:spcBef>
              <a:buSzPct val="100000"/>
              <a:defRPr sz="5599">
                <a:latin typeface="Arial" panose="020B0604020202020204" pitchFamily="34" charset="0"/>
                <a:cs typeface="Arial" panose="020B0604020202020204" pitchFamily="34" charset="0"/>
              </a:defRPr>
            </a:lvl1pPr>
            <a:lvl2pPr lvl="1" algn="ctr">
              <a:spcBef>
                <a:spcPts val="0"/>
              </a:spcBef>
              <a:buSzPct val="100000"/>
              <a:defRPr sz="5599"/>
            </a:lvl2pPr>
            <a:lvl3pPr lvl="2" algn="ctr">
              <a:spcBef>
                <a:spcPts val="0"/>
              </a:spcBef>
              <a:buSzPct val="100000"/>
              <a:defRPr sz="5599"/>
            </a:lvl3pPr>
            <a:lvl4pPr lvl="3" algn="ctr">
              <a:spcBef>
                <a:spcPts val="0"/>
              </a:spcBef>
              <a:buSzPct val="100000"/>
              <a:defRPr sz="5599"/>
            </a:lvl4pPr>
            <a:lvl5pPr lvl="4" algn="ctr">
              <a:spcBef>
                <a:spcPts val="0"/>
              </a:spcBef>
              <a:buSzPct val="100000"/>
              <a:defRPr sz="5599"/>
            </a:lvl5pPr>
            <a:lvl6pPr lvl="5" algn="ctr">
              <a:spcBef>
                <a:spcPts val="0"/>
              </a:spcBef>
              <a:buSzPct val="100000"/>
              <a:defRPr sz="5599"/>
            </a:lvl6pPr>
            <a:lvl7pPr lvl="6" algn="ctr">
              <a:spcBef>
                <a:spcPts val="0"/>
              </a:spcBef>
              <a:buSzPct val="100000"/>
              <a:defRPr sz="5599"/>
            </a:lvl7pPr>
            <a:lvl8pPr lvl="7" algn="ctr">
              <a:spcBef>
                <a:spcPts val="0"/>
              </a:spcBef>
              <a:buSzPct val="100000"/>
              <a:defRPr sz="5599"/>
            </a:lvl8pPr>
            <a:lvl9pPr lvl="8" algn="ctr">
              <a:spcBef>
                <a:spcPts val="0"/>
              </a:spcBef>
              <a:buSzPct val="100000"/>
              <a:defRPr sz="5599"/>
            </a:lvl9pPr>
          </a:lstStyle>
          <a:p>
            <a:r>
              <a:rPr lang="en-US" smtClean="0"/>
              <a:t>Click to edit Master title style</a:t>
            </a:r>
            <a:endParaRPr dirty="0"/>
          </a:p>
        </p:txBody>
      </p:sp>
      <p:sp>
        <p:nvSpPr>
          <p:cNvPr id="66" name="Shape 66"/>
          <p:cNvSpPr txBox="1">
            <a:spLocks noGrp="1"/>
          </p:cNvSpPr>
          <p:nvPr>
            <p:ph type="subTitle" idx="1"/>
          </p:nvPr>
        </p:nvSpPr>
        <p:spPr>
          <a:xfrm>
            <a:off x="354000" y="3692001"/>
            <a:ext cx="5393600" cy="16924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799">
                <a:latin typeface="Arial" panose="020B0604020202020204" pitchFamily="34" charset="0"/>
                <a:cs typeface="Arial" panose="020B0604020202020204" pitchFamily="34" charset="0"/>
              </a:defRPr>
            </a:lvl1pPr>
            <a:lvl2pPr lvl="1" algn="ctr">
              <a:lnSpc>
                <a:spcPct val="100000"/>
              </a:lnSpc>
              <a:spcBef>
                <a:spcPts val="0"/>
              </a:spcBef>
              <a:spcAft>
                <a:spcPts val="0"/>
              </a:spcAft>
              <a:buSzPct val="100000"/>
              <a:buNone/>
              <a:defRPr sz="2799"/>
            </a:lvl2pPr>
            <a:lvl3pPr lvl="2" algn="ctr">
              <a:lnSpc>
                <a:spcPct val="100000"/>
              </a:lnSpc>
              <a:spcBef>
                <a:spcPts val="0"/>
              </a:spcBef>
              <a:spcAft>
                <a:spcPts val="0"/>
              </a:spcAft>
              <a:buSzPct val="100000"/>
              <a:buNone/>
              <a:defRPr sz="2799"/>
            </a:lvl3pPr>
            <a:lvl4pPr lvl="3" algn="ctr">
              <a:lnSpc>
                <a:spcPct val="100000"/>
              </a:lnSpc>
              <a:spcBef>
                <a:spcPts val="0"/>
              </a:spcBef>
              <a:spcAft>
                <a:spcPts val="0"/>
              </a:spcAft>
              <a:buSzPct val="100000"/>
              <a:buNone/>
              <a:defRPr sz="2799"/>
            </a:lvl4pPr>
            <a:lvl5pPr lvl="4" algn="ctr">
              <a:lnSpc>
                <a:spcPct val="100000"/>
              </a:lnSpc>
              <a:spcBef>
                <a:spcPts val="0"/>
              </a:spcBef>
              <a:spcAft>
                <a:spcPts val="0"/>
              </a:spcAft>
              <a:buSzPct val="100000"/>
              <a:buNone/>
              <a:defRPr sz="2799"/>
            </a:lvl5pPr>
            <a:lvl6pPr lvl="5" algn="ctr">
              <a:lnSpc>
                <a:spcPct val="100000"/>
              </a:lnSpc>
              <a:spcBef>
                <a:spcPts val="0"/>
              </a:spcBef>
              <a:spcAft>
                <a:spcPts val="0"/>
              </a:spcAft>
              <a:buSzPct val="100000"/>
              <a:buNone/>
              <a:defRPr sz="2799"/>
            </a:lvl6pPr>
            <a:lvl7pPr lvl="6" algn="ctr">
              <a:lnSpc>
                <a:spcPct val="100000"/>
              </a:lnSpc>
              <a:spcBef>
                <a:spcPts val="0"/>
              </a:spcBef>
              <a:spcAft>
                <a:spcPts val="0"/>
              </a:spcAft>
              <a:buSzPct val="100000"/>
              <a:buNone/>
              <a:defRPr sz="2799"/>
            </a:lvl7pPr>
            <a:lvl8pPr lvl="7" algn="ctr">
              <a:lnSpc>
                <a:spcPct val="100000"/>
              </a:lnSpc>
              <a:spcBef>
                <a:spcPts val="0"/>
              </a:spcBef>
              <a:spcAft>
                <a:spcPts val="0"/>
              </a:spcAft>
              <a:buSzPct val="100000"/>
              <a:buNone/>
              <a:defRPr sz="2799"/>
            </a:lvl8pPr>
            <a:lvl9pPr lvl="8" algn="ctr">
              <a:lnSpc>
                <a:spcPct val="100000"/>
              </a:lnSpc>
              <a:spcBef>
                <a:spcPts val="0"/>
              </a:spcBef>
              <a:spcAft>
                <a:spcPts val="0"/>
              </a:spcAft>
              <a:buSzPct val="100000"/>
              <a:buNone/>
              <a:defRPr sz="2799"/>
            </a:lvl9pPr>
          </a:lstStyle>
          <a:p>
            <a:r>
              <a:rPr lang="en-US" smtClean="0"/>
              <a:t>Click to edit Master subtitle style</a:t>
            </a:r>
            <a:endParaRPr dirty="0"/>
          </a:p>
        </p:txBody>
      </p:sp>
      <p:sp>
        <p:nvSpPr>
          <p:cNvPr id="67" name="Shape 67"/>
          <p:cNvSpPr txBox="1">
            <a:spLocks noGrp="1"/>
          </p:cNvSpPr>
          <p:nvPr>
            <p:ph type="body" idx="2"/>
          </p:nvPr>
        </p:nvSpPr>
        <p:spPr>
          <a:xfrm>
            <a:off x="6586000" y="965600"/>
            <a:ext cx="4300897" cy="4538431"/>
          </a:xfrm>
          <a:prstGeom prst="rect">
            <a:avLst/>
          </a:prstGeom>
        </p:spPr>
        <p:txBody>
          <a:bodyPr lIns="91425" tIns="91425" rIns="91425" bIns="91425" anchor="ctr" anchorCtr="0"/>
          <a:lstStyle>
            <a:lvl1pPr lvl="0">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pPr lvl="0"/>
            <a:r>
              <a:rPr lang="en-US" smtClean="0"/>
              <a:t>Edit Master text styles</a:t>
            </a:r>
          </a:p>
        </p:txBody>
      </p:sp>
      <p:grpSp>
        <p:nvGrpSpPr>
          <p:cNvPr id="8" name="Shape 54"/>
          <p:cNvGrpSpPr/>
          <p:nvPr/>
        </p:nvGrpSpPr>
        <p:grpSpPr>
          <a:xfrm flipV="1">
            <a:off x="8179850" y="4177958"/>
            <a:ext cx="4060834" cy="2707427"/>
            <a:chOff x="6098378" y="4"/>
            <a:chExt cx="3045625" cy="2030570"/>
          </a:xfrm>
        </p:grpSpPr>
        <p:sp>
          <p:nvSpPr>
            <p:cNvPr id="9"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0"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1"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1545804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26000" y="5640767"/>
            <a:ext cx="7998400" cy="798400"/>
          </a:xfrm>
          <a:prstGeom prst="rect">
            <a:avLst/>
          </a:prstGeom>
        </p:spPr>
        <p:txBody>
          <a:bodyPr lIns="91425" tIns="91425" rIns="91425" bIns="91425" anchor="ctr" anchorCtr="0"/>
          <a:lstStyle>
            <a:lvl1pPr lvl="0">
              <a:lnSpc>
                <a:spcPct val="100000"/>
              </a:lnSpc>
              <a:spcBef>
                <a:spcPts val="0"/>
              </a:spcBef>
              <a:spcAft>
                <a:spcPts val="0"/>
              </a:spcAft>
              <a:buNone/>
              <a:defRPr sz="2000">
                <a:latin typeface="Arial" panose="020B0604020202020204" pitchFamily="34" charset="0"/>
                <a:cs typeface="Arial" panose="020B0604020202020204" pitchFamily="34" charset="0"/>
              </a:defRPr>
            </a:lvl1pPr>
          </a:lstStyle>
          <a:p>
            <a:pPr lvl="0"/>
            <a:r>
              <a:rPr lang="en-US" smtClean="0"/>
              <a:t>Edit Master text styles</a:t>
            </a:r>
          </a:p>
        </p:txBody>
      </p:sp>
    </p:spTree>
    <p:extLst>
      <p:ext uri="{BB962C8B-B14F-4D97-AF65-F5344CB8AC3E}">
        <p14:creationId xmlns:p14="http://schemas.microsoft.com/office/powerpoint/2010/main" val="3716183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rgbClr val="0093AA"/>
        </a:solidFill>
        <a:effectLst/>
      </p:bgPr>
    </p:bg>
    <p:spTree>
      <p:nvGrpSpPr>
        <p:cNvPr id="1" name="Shape 72"/>
        <p:cNvGrpSpPr/>
        <p:nvPr/>
      </p:nvGrpSpPr>
      <p:grpSpPr>
        <a:xfrm>
          <a:off x="0" y="0"/>
          <a:ext cx="0" cy="0"/>
          <a:chOff x="0" y="0"/>
          <a:chExt cx="0" cy="0"/>
        </a:xfrm>
      </p:grpSpPr>
      <p:sp>
        <p:nvSpPr>
          <p:cNvPr id="79" name="Shape 79"/>
          <p:cNvSpPr txBox="1">
            <a:spLocks noGrp="1"/>
          </p:cNvSpPr>
          <p:nvPr>
            <p:ph type="title"/>
          </p:nvPr>
        </p:nvSpPr>
        <p:spPr>
          <a:xfrm>
            <a:off x="415601" y="1674733"/>
            <a:ext cx="11360800" cy="2707600"/>
          </a:xfrm>
          <a:prstGeom prst="rect">
            <a:avLst/>
          </a:prstGeom>
        </p:spPr>
        <p:txBody>
          <a:bodyPr lIns="91425" tIns="91425" rIns="91425" bIns="91425" anchor="b" anchorCtr="0"/>
          <a:lstStyle>
            <a:lvl1pPr lvl="0" algn="ctr">
              <a:spcBef>
                <a:spcPts val="0"/>
              </a:spcBef>
              <a:buClr>
                <a:schemeClr val="lt1"/>
              </a:buClr>
              <a:buSzPct val="100000"/>
              <a:defRPr sz="8798">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buSzPct val="100000"/>
              <a:defRPr sz="15996">
                <a:solidFill>
                  <a:schemeClr val="lt1"/>
                </a:solidFill>
              </a:defRPr>
            </a:lvl2pPr>
            <a:lvl3pPr lvl="2" algn="ctr">
              <a:spcBef>
                <a:spcPts val="0"/>
              </a:spcBef>
              <a:buClr>
                <a:schemeClr val="lt1"/>
              </a:buClr>
              <a:buSzPct val="100000"/>
              <a:defRPr sz="15996">
                <a:solidFill>
                  <a:schemeClr val="lt1"/>
                </a:solidFill>
              </a:defRPr>
            </a:lvl3pPr>
            <a:lvl4pPr lvl="3" algn="ctr">
              <a:spcBef>
                <a:spcPts val="0"/>
              </a:spcBef>
              <a:buClr>
                <a:schemeClr val="lt1"/>
              </a:buClr>
              <a:buSzPct val="100000"/>
              <a:defRPr sz="15996">
                <a:solidFill>
                  <a:schemeClr val="lt1"/>
                </a:solidFill>
              </a:defRPr>
            </a:lvl4pPr>
            <a:lvl5pPr lvl="4" algn="ctr">
              <a:spcBef>
                <a:spcPts val="0"/>
              </a:spcBef>
              <a:buClr>
                <a:schemeClr val="lt1"/>
              </a:buClr>
              <a:buSzPct val="100000"/>
              <a:defRPr sz="15996">
                <a:solidFill>
                  <a:schemeClr val="lt1"/>
                </a:solidFill>
              </a:defRPr>
            </a:lvl5pPr>
            <a:lvl6pPr lvl="5" algn="ctr">
              <a:spcBef>
                <a:spcPts val="0"/>
              </a:spcBef>
              <a:buClr>
                <a:schemeClr val="lt1"/>
              </a:buClr>
              <a:buSzPct val="100000"/>
              <a:defRPr sz="15996">
                <a:solidFill>
                  <a:schemeClr val="lt1"/>
                </a:solidFill>
              </a:defRPr>
            </a:lvl6pPr>
            <a:lvl7pPr lvl="6" algn="ctr">
              <a:spcBef>
                <a:spcPts val="0"/>
              </a:spcBef>
              <a:buClr>
                <a:schemeClr val="lt1"/>
              </a:buClr>
              <a:buSzPct val="100000"/>
              <a:defRPr sz="15996">
                <a:solidFill>
                  <a:schemeClr val="lt1"/>
                </a:solidFill>
              </a:defRPr>
            </a:lvl7pPr>
            <a:lvl8pPr lvl="7" algn="ctr">
              <a:spcBef>
                <a:spcPts val="0"/>
              </a:spcBef>
              <a:buClr>
                <a:schemeClr val="lt1"/>
              </a:buClr>
              <a:buSzPct val="100000"/>
              <a:defRPr sz="15996">
                <a:solidFill>
                  <a:schemeClr val="lt1"/>
                </a:solidFill>
              </a:defRPr>
            </a:lvl8pPr>
            <a:lvl9pPr lvl="8" algn="ctr">
              <a:spcBef>
                <a:spcPts val="0"/>
              </a:spcBef>
              <a:buClr>
                <a:schemeClr val="lt1"/>
              </a:buClr>
              <a:buSzPct val="100000"/>
              <a:defRPr sz="15996">
                <a:solidFill>
                  <a:schemeClr val="lt1"/>
                </a:solidFill>
              </a:defRPr>
            </a:lvl9pPr>
          </a:lstStyle>
          <a:p>
            <a:r>
              <a:rPr lang="en-US" smtClean="0"/>
              <a:t>Click to edit Master title style</a:t>
            </a:r>
            <a:endParaRPr dirty="0"/>
          </a:p>
        </p:txBody>
      </p:sp>
      <p:sp>
        <p:nvSpPr>
          <p:cNvPr id="80" name="Shape 80"/>
          <p:cNvSpPr txBox="1">
            <a:spLocks noGrp="1"/>
          </p:cNvSpPr>
          <p:nvPr>
            <p:ph type="body" idx="1"/>
          </p:nvPr>
        </p:nvSpPr>
        <p:spPr>
          <a:xfrm>
            <a:off x="415601" y="4492300"/>
            <a:ext cx="11360800" cy="1709200"/>
          </a:xfrm>
          <a:prstGeom prst="rect">
            <a:avLst/>
          </a:prstGeom>
        </p:spPr>
        <p:txBody>
          <a:bodyPr lIns="91425" tIns="91425" rIns="91425" bIns="91425" anchor="t" anchorCtr="0"/>
          <a:lstStyle>
            <a:lvl1pPr lvl="0" algn="ctr">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pPr lvl="0"/>
            <a:r>
              <a:rPr lang="en-US" smtClean="0"/>
              <a:t>Edit Master text styles</a:t>
            </a:r>
          </a:p>
        </p:txBody>
      </p:sp>
      <p:sp>
        <p:nvSpPr>
          <p:cNvPr id="81" name="Shape 8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1966869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1" y="546667"/>
            <a:ext cx="11360800" cy="8104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dirty="0"/>
          </a:p>
        </p:txBody>
      </p:sp>
      <p:sp>
        <p:nvSpPr>
          <p:cNvPr id="7" name="Shape 7"/>
          <p:cNvSpPr txBox="1">
            <a:spLocks noGrp="1"/>
          </p:cNvSpPr>
          <p:nvPr>
            <p:ph type="body" idx="1"/>
          </p:nvPr>
        </p:nvSpPr>
        <p:spPr>
          <a:xfrm>
            <a:off x="415601" y="1639833"/>
            <a:ext cx="11360800" cy="4452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a:p>
            <a:endParaRPr dirty="0"/>
          </a:p>
        </p:txBody>
      </p:sp>
      <p:pic>
        <p:nvPicPr>
          <p:cNvPr id="9" name="Shape 9"/>
          <p:cNvPicPr preferRelativeResize="0"/>
          <p:nvPr/>
        </p:nvPicPr>
        <p:blipFill>
          <a:blip r:embed="rId13">
            <a:alphaModFix/>
          </a:blip>
          <a:stretch>
            <a:fillRect/>
          </a:stretch>
        </p:blipFill>
        <p:spPr>
          <a:xfrm>
            <a:off x="9017001" y="-101615"/>
            <a:ext cx="3175000" cy="1587500"/>
          </a:xfrm>
          <a:prstGeom prst="rect">
            <a:avLst/>
          </a:prstGeom>
          <a:noFill/>
          <a:ln>
            <a:noFill/>
          </a:ln>
        </p:spPr>
      </p:pic>
      <p:grpSp>
        <p:nvGrpSpPr>
          <p:cNvPr id="10" name="Shape 54"/>
          <p:cNvGrpSpPr/>
          <p:nvPr/>
        </p:nvGrpSpPr>
        <p:grpSpPr>
          <a:xfrm flipV="1">
            <a:off x="8179850"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107473857"/>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i="0" u="none" strike="noStrike" cap="none">
          <a:solidFill>
            <a:srgbClr val="000000"/>
          </a:solidFill>
          <a:latin typeface="Arial"/>
          <a:ea typeface="Arial"/>
          <a:cs typeface="Arial"/>
          <a:sym typeface="Arial"/>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2" pos="3839">
          <p15:clr>
            <a:srgbClr val="F26B43"/>
          </p15:clr>
        </p15:guide>
        <p15:guide id="3" orient="horz" pos="2160">
          <p15:clr>
            <a:srgbClr val="F26B43"/>
          </p15:clr>
        </p15:guide>
        <p15:guide id="4" pos="511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mozilla.org"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130426"/>
            <a:ext cx="7772400" cy="1470025"/>
          </a:xfrm>
        </p:spPr>
        <p:txBody>
          <a:bodyPr/>
          <a:lstStyle/>
          <a:p>
            <a:r>
              <a:rPr/>
              <a:t>Building Basic Pages</a:t>
            </a:r>
          </a:p>
        </p:txBody>
      </p:sp>
      <p:sp>
        <p:nvSpPr>
          <p:cNvPr id="3" name="Subtitle 2"/>
          <p:cNvSpPr>
            <a:spLocks noGrp="1"/>
          </p:cNvSpPr>
          <p:nvPr>
            <p:ph type="subTitle" idx="1"/>
          </p:nvPr>
        </p:nvSpPr>
        <p:spPr>
          <a:xfrm>
            <a:off x="2895600" y="3886200"/>
            <a:ext cx="6400800" cy="1752600"/>
          </a:xfrm>
        </p:spPr>
        <p:txBody>
          <a:bodyPr/>
          <a:lstStyle/>
          <a:p>
            <a:r>
              <a:t/>
            </a:r>
            <a:br/>
            <a:r>
              <a:t/>
            </a:r>
            <a:b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mozilla</a:t>
            </a:r>
          </a:p>
        </p:txBody>
      </p:sp>
      <p:sp>
        <p:nvSpPr>
          <p:cNvPr id="3" name="Content Placeholder 2"/>
          <p:cNvSpPr>
            <a:spLocks noGrp="1"/>
          </p:cNvSpPr>
          <p:nvPr>
            <p:ph idx="1"/>
          </p:nvPr>
        </p:nvSpPr>
        <p:spPr/>
        <p:txBody>
          <a:bodyPr/>
          <a:lstStyle/>
          <a:p>
            <a:pPr marL="0" indent="0">
              <a:buNone/>
            </a:pPr>
            <a:r>
              <a:rPr/>
              <a:t>Mozilla is a global non-profit dedicated to putting you in control of your online experience and shaping the future of the web for the public good. Visit us at </a:t>
            </a:r>
            <a:r>
              <a:rPr>
                <a:hlinkClick r:id="rId2"/>
              </a:rPr>
              <a:t>mozilla.org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building-blocks-456616_640.jpg"/>
          <p:cNvPicPr>
            <a:picLocks noGrp="1" noChangeAspect="1"/>
          </p:cNvPicPr>
          <p:nvPr/>
        </p:nvPicPr>
        <p:blipFill>
          <a:blip r:embed="rId2"/>
          <a:stretch>
            <a:fillRect/>
          </a:stretch>
        </p:blipFill>
        <p:spPr bwMode="auto">
          <a:xfrm>
            <a:off x="2514600" y="1600200"/>
            <a:ext cx="71755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Building Basic Pages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Learning Objectives</a:t>
            </a:r>
          </a:p>
        </p:txBody>
      </p:sp>
      <p:sp>
        <p:nvSpPr>
          <p:cNvPr id="3" name="Content Placeholder 2"/>
          <p:cNvSpPr>
            <a:spLocks noGrp="1"/>
          </p:cNvSpPr>
          <p:nvPr>
            <p:ph idx="1"/>
          </p:nvPr>
        </p:nvSpPr>
        <p:spPr/>
        <p:txBody>
          <a:bodyPr/>
          <a:lstStyle/>
          <a:p>
            <a:pPr lvl="1"/>
            <a:r>
              <a:rPr sz="2400" dirty="0"/>
              <a:t>Create a simple web page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Introduction</a:t>
            </a:r>
          </a:p>
        </p:txBody>
      </p:sp>
      <p:sp>
        <p:nvSpPr>
          <p:cNvPr id="3" name="Content Placeholder 2"/>
          <p:cNvSpPr>
            <a:spLocks noGrp="1"/>
          </p:cNvSpPr>
          <p:nvPr>
            <p:ph idx="1"/>
          </p:nvPr>
        </p:nvSpPr>
        <p:spPr/>
        <p:txBody>
          <a:bodyPr/>
          <a:lstStyle/>
          <a:p>
            <a:pPr lvl="1"/>
            <a:r>
              <a:rPr sz="2400" dirty="0"/>
              <a:t>HTML files are just text and not very pretty to look at.</a:t>
            </a:r>
          </a:p>
          <a:p>
            <a:pPr lvl="1"/>
            <a:r>
              <a:rPr sz="2400" dirty="0"/>
              <a:t>The browser takes them and makes them readable and more visually interesting by layering in design and pulling in images and video.</a:t>
            </a:r>
          </a:p>
          <a:p>
            <a:pPr lvl="1"/>
            <a:r>
              <a:rPr sz="2400" dirty="0"/>
              <a:t>HTML file + Browser, like Firefox / Edge = WEB PAGE AMAZINGNESS FOR YOU (hopefully).</a:t>
            </a:r>
          </a:p>
          <a:p>
            <a:pPr lvl="1"/>
            <a:r>
              <a:rPr sz="2400" dirty="0"/>
              <a:t>To get started, we need CONTENT</a:t>
            </a:r>
          </a:p>
          <a:p>
            <a:pPr lvl="2"/>
            <a:r>
              <a:rPr sz="2400" dirty="0"/>
              <a:t>The web is all about communication and sharing of information and ideas. Let’s generate some content together!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Content and Storytelling</a:t>
            </a:r>
          </a:p>
        </p:txBody>
      </p:sp>
      <p:sp>
        <p:nvSpPr>
          <p:cNvPr id="3" name="Content Placeholder 2"/>
          <p:cNvSpPr>
            <a:spLocks noGrp="1"/>
          </p:cNvSpPr>
          <p:nvPr>
            <p:ph idx="1"/>
          </p:nvPr>
        </p:nvSpPr>
        <p:spPr/>
        <p:txBody>
          <a:bodyPr>
            <a:noAutofit/>
          </a:bodyPr>
          <a:lstStyle/>
          <a:p>
            <a:pPr lvl="1"/>
            <a:r>
              <a:rPr sz="2400" dirty="0"/>
              <a:t>You will write your Biography or “About Me” article.</a:t>
            </a:r>
          </a:p>
          <a:p>
            <a:pPr lvl="1"/>
            <a:r>
              <a:rPr sz="2400" dirty="0"/>
              <a:t>In pairs, interview each other about your lives.</a:t>
            </a:r>
          </a:p>
          <a:p>
            <a:pPr lvl="2"/>
            <a:r>
              <a:rPr sz="2400" dirty="0"/>
              <a:t>5 </a:t>
            </a:r>
            <a:r>
              <a:rPr sz="2400" dirty="0" err="1"/>
              <a:t>mins</a:t>
            </a:r>
            <a:r>
              <a:rPr sz="2400" dirty="0"/>
              <a:t> each</a:t>
            </a:r>
          </a:p>
          <a:p>
            <a:pPr lvl="2"/>
            <a:r>
              <a:rPr sz="2400" dirty="0"/>
              <a:t>If you don’t want to share personal stuff, make up a fictional character and tell that character’s story.</a:t>
            </a:r>
          </a:p>
          <a:p>
            <a:pPr lvl="2"/>
            <a:r>
              <a:rPr sz="2400" dirty="0"/>
              <a:t>The listener takes notes</a:t>
            </a:r>
          </a:p>
          <a:p>
            <a:pPr lvl="3"/>
            <a:r>
              <a:rPr sz="2400" dirty="0"/>
              <a:t>What’s your name?</a:t>
            </a:r>
          </a:p>
          <a:p>
            <a:pPr lvl="3"/>
            <a:r>
              <a:rPr sz="2400" dirty="0"/>
              <a:t>Where were you born? Where did you grow up? What was that like?</a:t>
            </a:r>
          </a:p>
          <a:p>
            <a:pPr lvl="3"/>
            <a:r>
              <a:rPr sz="2400" dirty="0"/>
              <a:t>What are you doing now? How do you spend your time? What are your favorite things to do, favorite places, foods, music, </a:t>
            </a:r>
            <a:r>
              <a:rPr sz="2400" dirty="0" err="1"/>
              <a:t>etc</a:t>
            </a:r>
            <a:endParaRPr sz="2400" dirty="0"/>
          </a:p>
          <a:p>
            <a:pPr lvl="3"/>
            <a:r>
              <a:rPr sz="2400" dirty="0"/>
              <a:t>Is there a favorite moment, proudest moment that stands out?</a:t>
            </a:r>
          </a:p>
          <a:p>
            <a:pPr lvl="3"/>
            <a:r>
              <a:rPr sz="2400" dirty="0"/>
              <a:t>What are your plans and dreams for the future?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Review/Edit</a:t>
            </a:r>
          </a:p>
        </p:txBody>
      </p:sp>
      <p:sp>
        <p:nvSpPr>
          <p:cNvPr id="3" name="Content Placeholder 2"/>
          <p:cNvSpPr>
            <a:spLocks noGrp="1"/>
          </p:cNvSpPr>
          <p:nvPr>
            <p:ph idx="1"/>
          </p:nvPr>
        </p:nvSpPr>
        <p:spPr/>
        <p:txBody>
          <a:bodyPr>
            <a:normAutofit/>
          </a:bodyPr>
          <a:lstStyle/>
          <a:p>
            <a:pPr lvl="1"/>
            <a:r>
              <a:rPr sz="2400" dirty="0"/>
              <a:t>Open Visual Studio Code / Atom / Notepad</a:t>
            </a:r>
          </a:p>
          <a:p>
            <a:pPr lvl="1"/>
            <a:r>
              <a:rPr sz="2400" dirty="0"/>
              <a:t>Take the notes from your story and type them up</a:t>
            </a:r>
          </a:p>
          <a:p>
            <a:pPr lvl="2"/>
            <a:r>
              <a:rPr sz="2400" dirty="0"/>
              <a:t>review them as you go</a:t>
            </a:r>
          </a:p>
          <a:p>
            <a:pPr lvl="2"/>
            <a:r>
              <a:rPr sz="2400" dirty="0"/>
              <a:t>consider adding details,</a:t>
            </a:r>
          </a:p>
          <a:p>
            <a:pPr lvl="2"/>
            <a:r>
              <a:rPr sz="2400" dirty="0"/>
              <a:t>think of what you left out.</a:t>
            </a:r>
          </a:p>
          <a:p>
            <a:pPr lvl="1"/>
            <a:r>
              <a:rPr sz="2400" dirty="0"/>
              <a:t>Consider organizing and structuring the story into a beginning, middle, and end.</a:t>
            </a:r>
          </a:p>
          <a:p>
            <a:pPr lvl="1"/>
            <a:r>
              <a:rPr sz="2400" dirty="0"/>
              <a:t>Maybe think of titles for the sections: “Early Days” “These Days” “What’s Next”. Or another way to organize the content</a:t>
            </a:r>
          </a:p>
          <a:p>
            <a:pPr lvl="1"/>
            <a:r>
              <a:rPr sz="2400" dirty="0"/>
              <a:t>Title Your Story! Come up with a snappy title for your story or content or go with something basic.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Saving</a:t>
            </a:r>
          </a:p>
        </p:txBody>
      </p:sp>
      <p:sp>
        <p:nvSpPr>
          <p:cNvPr id="3" name="Content Placeholder 2"/>
          <p:cNvSpPr>
            <a:spLocks noGrp="1"/>
          </p:cNvSpPr>
          <p:nvPr>
            <p:ph idx="1"/>
          </p:nvPr>
        </p:nvSpPr>
        <p:spPr/>
        <p:txBody>
          <a:bodyPr>
            <a:normAutofit/>
          </a:bodyPr>
          <a:lstStyle/>
          <a:p>
            <a:pPr lvl="1"/>
            <a:r>
              <a:rPr sz="2400" dirty="0"/>
              <a:t>Make a new folder on your computer and call it “xx-webpage” using your initials.</a:t>
            </a:r>
          </a:p>
          <a:p>
            <a:pPr lvl="1"/>
            <a:r>
              <a:rPr sz="2400" dirty="0"/>
              <a:t>Save your story in the folder with .txt as the extension– Give it a title with no spaces or punctuation other than dashes or underscores, like “about-zm.txt” This is the text version of your story, the raw content.</a:t>
            </a:r>
          </a:p>
          <a:p>
            <a:pPr lvl="1"/>
            <a:r>
              <a:rPr sz="2400" dirty="0"/>
              <a:t>Also, save your story in the folder with .html as the extension, instead of .txt– this will be your web version. The .html tells the browser to look for html code in the file. Give it a title with no spaces or punctuation other than dashes or underscores, like “about-zm.html”</a:t>
            </a:r>
          </a:p>
          <a:p>
            <a:pPr marL="0" indent="0">
              <a:buNone/>
            </a:pPr>
            <a:r>
              <a:rPr sz="2400" dirty="0"/>
              <a:t>Fast track : If you know html, mark up your story (in semantic html5) and then use the best css3 tricks you know to make it pretty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Get Tagging!</a:t>
            </a:r>
          </a:p>
        </p:txBody>
      </p:sp>
      <p:sp>
        <p:nvSpPr>
          <p:cNvPr id="3" name="Content Placeholder 2"/>
          <p:cNvSpPr>
            <a:spLocks noGrp="1"/>
          </p:cNvSpPr>
          <p:nvPr>
            <p:ph idx="1"/>
          </p:nvPr>
        </p:nvSpPr>
        <p:spPr/>
        <p:txBody>
          <a:bodyPr>
            <a:noAutofit/>
          </a:bodyPr>
          <a:lstStyle/>
          <a:p>
            <a:pPr marL="0" indent="0">
              <a:spcBef>
                <a:spcPts val="3000"/>
              </a:spcBef>
              <a:buNone/>
            </a:pPr>
            <a:r>
              <a:rPr lang="en-GB" sz="2000" b="1" dirty="0"/>
              <a:t>M</a:t>
            </a:r>
            <a:r>
              <a:rPr sz="2000" b="1" dirty="0" err="1" smtClean="0"/>
              <a:t>arking</a:t>
            </a:r>
            <a:r>
              <a:rPr sz="2000" b="1" dirty="0" smtClean="0"/>
              <a:t> </a:t>
            </a:r>
            <a:r>
              <a:rPr sz="2000" b="1" dirty="0"/>
              <a:t>up </a:t>
            </a:r>
            <a:r>
              <a:rPr lang="en-GB" sz="2000" b="1" dirty="0" smtClean="0"/>
              <a:t>your</a:t>
            </a:r>
            <a:r>
              <a:rPr sz="2000" b="1" dirty="0" smtClean="0"/>
              <a:t> </a:t>
            </a:r>
            <a:r>
              <a:rPr sz="2000" b="1" dirty="0"/>
              <a:t>story</a:t>
            </a:r>
          </a:p>
          <a:p>
            <a:pPr lvl="1"/>
            <a:r>
              <a:rPr sz="2000" dirty="0"/>
              <a:t>Start the file </a:t>
            </a:r>
            <a:r>
              <a:rPr sz="2000" dirty="0">
                <a:latin typeface="Courier"/>
              </a:rPr>
              <a:t>&lt;!DOCTYPE html&gt;</a:t>
            </a:r>
          </a:p>
          <a:p>
            <a:pPr lvl="1"/>
            <a:r>
              <a:rPr sz="2000" dirty="0"/>
              <a:t>Add an </a:t>
            </a:r>
            <a:r>
              <a:rPr sz="2000" dirty="0">
                <a:latin typeface="Courier"/>
              </a:rPr>
              <a:t>&lt;html&gt;</a:t>
            </a:r>
            <a:r>
              <a:rPr sz="2000" dirty="0"/>
              <a:t> and </a:t>
            </a:r>
            <a:r>
              <a:rPr sz="2000" dirty="0">
                <a:latin typeface="Courier"/>
              </a:rPr>
              <a:t>&lt;/html&gt;</a:t>
            </a:r>
            <a:r>
              <a:rPr sz="2000" dirty="0"/>
              <a:t> tags that wrap around the ENTIRE page – so everything inside can get tagged with markup language.</a:t>
            </a:r>
          </a:p>
          <a:p>
            <a:pPr lvl="1"/>
            <a:r>
              <a:rPr sz="2000" dirty="0"/>
              <a:t>After this, make a section with a set of tags called </a:t>
            </a:r>
            <a:r>
              <a:rPr sz="2000" dirty="0">
                <a:latin typeface="Courier"/>
              </a:rPr>
              <a:t>&lt;head&gt; &lt;/head&gt;</a:t>
            </a:r>
            <a:r>
              <a:rPr sz="2000" dirty="0"/>
              <a:t> at the top of the page, before all your written content.</a:t>
            </a:r>
          </a:p>
          <a:p>
            <a:pPr lvl="2"/>
            <a:r>
              <a:rPr sz="2000" dirty="0"/>
              <a:t>Put </a:t>
            </a:r>
            <a:r>
              <a:rPr sz="2000" dirty="0">
                <a:latin typeface="Courier"/>
              </a:rPr>
              <a:t>&lt;title&gt; Your Title&lt;/title&gt;</a:t>
            </a:r>
            <a:r>
              <a:rPr sz="2000" dirty="0"/>
              <a:t> inside the head</a:t>
            </a:r>
          </a:p>
          <a:p>
            <a:pPr lvl="1"/>
            <a:r>
              <a:rPr sz="2000" dirty="0"/>
              <a:t>Add </a:t>
            </a:r>
            <a:r>
              <a:rPr sz="2000" dirty="0">
                <a:latin typeface="Courier"/>
              </a:rPr>
              <a:t>&lt;body&gt;</a:t>
            </a:r>
            <a:r>
              <a:rPr sz="2000" dirty="0"/>
              <a:t> tags around the entire text for the page.</a:t>
            </a:r>
          </a:p>
          <a:p>
            <a:pPr lvl="1"/>
            <a:r>
              <a:rPr sz="2000" dirty="0"/>
              <a:t>Use h1 for your page’s top headline, the on-screen title for your story (different from the title tag)</a:t>
            </a:r>
          </a:p>
          <a:p>
            <a:pPr lvl="1"/>
            <a:r>
              <a:rPr sz="2000" dirty="0"/>
              <a:t>Use h2 or h3 tags for section headings</a:t>
            </a:r>
          </a:p>
          <a:p>
            <a:pPr lvl="1"/>
            <a:r>
              <a:rPr sz="2000" dirty="0"/>
              <a:t>Use p tags for paragraphs</a:t>
            </a:r>
          </a:p>
          <a:p>
            <a:pPr lvl="1"/>
            <a:r>
              <a:rPr sz="2000" dirty="0"/>
              <a:t>Don’t forget your closing tags!</a:t>
            </a:r>
          </a:p>
          <a:p>
            <a:pPr lvl="1"/>
            <a:r>
              <a:rPr sz="2000" dirty="0"/>
              <a:t>Finally, when you’ve added all your tags, save the page!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Lets have a look</a:t>
            </a:r>
          </a:p>
        </p:txBody>
      </p:sp>
      <p:sp>
        <p:nvSpPr>
          <p:cNvPr id="3" name="Content Placeholder 2"/>
          <p:cNvSpPr>
            <a:spLocks noGrp="1"/>
          </p:cNvSpPr>
          <p:nvPr>
            <p:ph idx="1"/>
          </p:nvPr>
        </p:nvSpPr>
        <p:spPr/>
        <p:txBody>
          <a:bodyPr/>
          <a:lstStyle/>
          <a:p>
            <a:pPr lvl="1"/>
            <a:r>
              <a:rPr sz="2400" dirty="0"/>
              <a:t>Now, open your favorite browser</a:t>
            </a:r>
          </a:p>
          <a:p>
            <a:pPr lvl="1"/>
            <a:r>
              <a:rPr sz="2400" dirty="0"/>
              <a:t>Go to File &gt; open file. Navigate to your folder, and click on the html file you just made.</a:t>
            </a:r>
          </a:p>
          <a:p>
            <a:pPr lvl="1"/>
            <a:r>
              <a:rPr sz="2400" dirty="0"/>
              <a:t>How does it look?</a:t>
            </a:r>
          </a:p>
          <a:p>
            <a:pPr lvl="1"/>
            <a:r>
              <a:rPr sz="2400" dirty="0"/>
              <a:t>Are you seeing your content formatted for the web?</a:t>
            </a:r>
          </a:p>
          <a:p>
            <a:pPr lvl="1"/>
            <a:r>
              <a:rPr sz="2400" dirty="0"/>
              <a:t>Do you see your title appearing in the tab at the top of the browser bar?</a:t>
            </a:r>
          </a:p>
          <a:p>
            <a:pPr lvl="1"/>
            <a:r>
              <a:rPr sz="2400" dirty="0"/>
              <a:t>If things don’t look right, what might have happened?</a:t>
            </a:r>
          </a:p>
        </p:txBody>
      </p:sp>
    </p:spTree>
  </p:cSld>
  <p:clrMapOvr>
    <a:masterClrMapping/>
  </p:clrMapOvr>
</p:sld>
</file>

<file path=ppt/theme/theme1.xml><?xml version="1.0" encoding="utf-8"?>
<a:theme xmlns:a="http://schemas.openxmlformats.org/drawingml/2006/main" name="UTC OLP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TC OLP Theme" id="{2E691D27-CD38-454E-AE9A-4400F5F3A1AC}" vid="{F3F5863D-53D2-4A14-96FD-2C3F501B15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UTC OLP Theme</Template>
  <TotalTime>0</TotalTime>
  <Words>2658</Words>
  <Application>Microsoft Office PowerPoint</Application>
  <PresentationFormat>Widescreen</PresentationFormat>
  <Paragraphs>205</Paragraphs>
  <Slides>10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Courier</vt:lpstr>
      <vt:lpstr>Roboto</vt:lpstr>
      <vt:lpstr>UTC OLP Theme</vt:lpstr>
      <vt:lpstr>Building Basic Pages</vt:lpstr>
      <vt:lpstr>PowerPoint Presentation</vt:lpstr>
      <vt:lpstr>Learning Objectives</vt:lpstr>
      <vt:lpstr>Introduction</vt:lpstr>
      <vt:lpstr>Content and Storytelling</vt:lpstr>
      <vt:lpstr>Review/Edit</vt:lpstr>
      <vt:lpstr>Saving</vt:lpstr>
      <vt:lpstr>Get Tagging!</vt:lpstr>
      <vt:lpstr>Lets have a look</vt:lpstr>
      <vt:lpstr>mozilla</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Basic Pages</dc:title>
  <dc:creator>Martyn Eggleton</dc:creator>
  <cp:keywords/>
  <cp:lastModifiedBy>Martyn Eggleton</cp:lastModifiedBy>
  <cp:revision>2</cp:revision>
  <dcterms:created xsi:type="dcterms:W3CDTF">2021-09-12T11:25:50Z</dcterms:created>
  <dcterms:modified xsi:type="dcterms:W3CDTF">2021-09-13T06:54:36Z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_articles/09-web-apps-and-build-with-glitch.md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