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discussion/offline</a:t>
            </a:r>
            <a:r>
              <a:rPr/>
              <a:t> </a:t>
            </a:r>
            <a:r>
              <a:rPr/>
              <a:t>activity,</a:t>
            </a:r>
            <a:r>
              <a:rPr/>
              <a:t> </a:t>
            </a:r>
            <a:r>
              <a:rPr/>
              <a:t>learners</a:t>
            </a:r>
            <a:r>
              <a:rPr/>
              <a:t> </a:t>
            </a:r>
            <a:r>
              <a:rPr/>
              <a:t>consider</a:t>
            </a:r>
            <a:r>
              <a:rPr/>
              <a:t> </a:t>
            </a:r>
            <a:r>
              <a:rPr/>
              <a:t>web</a:t>
            </a:r>
            <a:r>
              <a:rPr/>
              <a:t> </a:t>
            </a:r>
            <a:r>
              <a:rPr/>
              <a:t>searching,</a:t>
            </a:r>
            <a:r>
              <a:rPr/>
              <a:t> </a:t>
            </a:r>
            <a:r>
              <a:rPr/>
              <a:t>and</a:t>
            </a:r>
            <a:r>
              <a:rPr/>
              <a:t> </a:t>
            </a:r>
            <a:r>
              <a:rPr/>
              <a:t>why</a:t>
            </a:r>
            <a:r>
              <a:rPr/>
              <a:t> </a:t>
            </a:r>
            <a:r>
              <a:rPr/>
              <a:t>it’s</a:t>
            </a:r>
            <a:r>
              <a:rPr/>
              <a:t> </a:t>
            </a:r>
            <a:r>
              <a:rPr/>
              <a:t>so</a:t>
            </a:r>
            <a:r>
              <a:rPr/>
              <a:t> </a:t>
            </a:r>
            <a:r>
              <a:rPr/>
              <a:t>important</a:t>
            </a:r>
            <a:r>
              <a:rPr/>
              <a:t> </a:t>
            </a:r>
            <a:r>
              <a:rPr/>
              <a:t>and</a:t>
            </a:r>
            <a:r>
              <a:rPr/>
              <a:t> </a:t>
            </a:r>
            <a:r>
              <a:rPr/>
              <a:t>so</a:t>
            </a:r>
            <a:r>
              <a:rPr/>
              <a:t> </a:t>
            </a:r>
            <a:r>
              <a:rPr/>
              <a:t>challenging.</a:t>
            </a:r>
            <a:r>
              <a:rPr/>
              <a:t> </a:t>
            </a:r>
            <a:r>
              <a:rPr/>
              <a:t>They</a:t>
            </a:r>
            <a:r>
              <a:rPr/>
              <a:t> </a:t>
            </a:r>
            <a:r>
              <a:rPr/>
              <a:t>learn</a:t>
            </a:r>
            <a:r>
              <a:rPr/>
              <a:t> </a:t>
            </a:r>
            <a:r>
              <a:rPr/>
              <a:t>about</a:t>
            </a:r>
            <a:r>
              <a:rPr/>
              <a:t> </a:t>
            </a:r>
            <a:r>
              <a:rPr/>
              <a:t>software</a:t>
            </a:r>
            <a:r>
              <a:rPr/>
              <a:t> </a:t>
            </a:r>
            <a:r>
              <a:rPr/>
              <a:t>programs</a:t>
            </a:r>
            <a:r>
              <a:rPr/>
              <a:t> </a:t>
            </a:r>
            <a:r>
              <a:rPr/>
              <a:t>called</a:t>
            </a:r>
            <a:r>
              <a:rPr/>
              <a:t> </a:t>
            </a:r>
            <a:r>
              <a:rPr/>
              <a:t>“</a:t>
            </a:r>
            <a:r>
              <a:rPr/>
              <a:t>web</a:t>
            </a:r>
            <a:r>
              <a:rPr/>
              <a:t> </a:t>
            </a:r>
            <a:r>
              <a:rPr/>
              <a:t>crawlers</a:t>
            </a:r>
            <a:r>
              <a:rPr/>
              <a:t>”</a:t>
            </a:r>
            <a:r>
              <a:rPr/>
              <a:t> </a:t>
            </a:r>
            <a:r>
              <a:rPr/>
              <a:t>and</a:t>
            </a:r>
            <a:r>
              <a:rPr/>
              <a:t> </a:t>
            </a:r>
            <a:r>
              <a:rPr/>
              <a:t>“</a:t>
            </a:r>
            <a:r>
              <a:rPr/>
              <a:t>search</a:t>
            </a:r>
            <a:r>
              <a:rPr/>
              <a:t> </a:t>
            </a:r>
            <a:r>
              <a:rPr/>
              <a:t>engines</a:t>
            </a:r>
            <a:r>
              <a:rPr/>
              <a:t>”</a:t>
            </a:r>
            <a:r>
              <a:rPr/>
              <a:t> </a:t>
            </a:r>
            <a:r>
              <a:rPr/>
              <a:t>that</a:t>
            </a:r>
            <a:r>
              <a:rPr/>
              <a:t> </a:t>
            </a:r>
            <a:r>
              <a:rPr/>
              <a:t>help</a:t>
            </a:r>
            <a:r>
              <a:rPr/>
              <a:t> </a:t>
            </a:r>
            <a:r>
              <a:rPr/>
              <a:t>find</a:t>
            </a:r>
            <a:r>
              <a:rPr/>
              <a:t> </a:t>
            </a:r>
            <a:r>
              <a:rPr/>
              <a:t>and</a:t>
            </a:r>
            <a:r>
              <a:rPr/>
              <a:t> </a:t>
            </a:r>
            <a:r>
              <a:rPr/>
              <a:t>deliver</a:t>
            </a:r>
            <a:r>
              <a:rPr/>
              <a:t> </a:t>
            </a:r>
            <a:r>
              <a:rPr/>
              <a:t>search</a:t>
            </a:r>
            <a:r>
              <a:rPr/>
              <a:t> </a:t>
            </a:r>
            <a:r>
              <a:rPr/>
              <a:t>results</a:t>
            </a:r>
            <a:r>
              <a:rPr/>
              <a:t> </a:t>
            </a:r>
            <a:r>
              <a:rPr/>
              <a:t>from</a:t>
            </a:r>
            <a:r>
              <a:rPr/>
              <a:t> </a:t>
            </a:r>
            <a:r>
              <a:rPr/>
              <a:t>among</a:t>
            </a:r>
            <a:r>
              <a:rPr/>
              <a:t> </a:t>
            </a:r>
            <a:r>
              <a:rPr/>
              <a:t>billions</a:t>
            </a:r>
            <a:r>
              <a:rPr/>
              <a:t> </a:t>
            </a:r>
            <a:r>
              <a:rPr/>
              <a:t>and</a:t>
            </a:r>
            <a:r>
              <a:rPr/>
              <a:t> </a:t>
            </a:r>
            <a:r>
              <a:rPr/>
              <a:t>billions</a:t>
            </a:r>
            <a:r>
              <a:rPr/>
              <a:t> </a:t>
            </a:r>
            <a:r>
              <a:rPr/>
              <a:t>of</a:t>
            </a:r>
            <a:r>
              <a:rPr/>
              <a:t> </a:t>
            </a:r>
            <a:r>
              <a:rPr/>
              <a:t>web</a:t>
            </a:r>
            <a:r>
              <a:rPr/>
              <a:t> </a:t>
            </a:r>
            <a:r>
              <a:rPr/>
              <a:t>resources.</a:t>
            </a:r>
            <a:r>
              <a:rPr/>
              <a:t> </a:t>
            </a:r>
            <a:r>
              <a:rPr/>
              <a:t>Learners</a:t>
            </a:r>
            <a:r>
              <a:rPr/>
              <a:t> </a:t>
            </a:r>
            <a:r>
              <a:rPr/>
              <a:t>also</a:t>
            </a:r>
            <a:r>
              <a:rPr/>
              <a:t> </a:t>
            </a:r>
            <a:r>
              <a:rPr/>
              <a:t>get</a:t>
            </a:r>
            <a:r>
              <a:rPr/>
              <a:t> </a:t>
            </a:r>
            <a:r>
              <a:rPr/>
              <a:t>an</a:t>
            </a:r>
            <a:r>
              <a:rPr/>
              <a:t> </a:t>
            </a:r>
            <a:r>
              <a:rPr/>
              <a:t>introduction</a:t>
            </a:r>
            <a:r>
              <a:rPr/>
              <a:t> </a:t>
            </a:r>
            <a:r>
              <a:rPr/>
              <a:t>to</a:t>
            </a:r>
            <a:r>
              <a:rPr/>
              <a:t> </a:t>
            </a:r>
            <a:r>
              <a:rPr/>
              <a:t>algorithms,</a:t>
            </a:r>
            <a:r>
              <a:rPr/>
              <a:t> </a:t>
            </a:r>
            <a:r>
              <a:rPr/>
              <a:t>and</a:t>
            </a:r>
            <a:r>
              <a:rPr/>
              <a:t> </a:t>
            </a:r>
            <a:r>
              <a:rPr/>
              <a:t>practice</a:t>
            </a:r>
            <a:r>
              <a:rPr/>
              <a:t> </a:t>
            </a:r>
            <a:r>
              <a:rPr/>
              <a:t>writing</a:t>
            </a:r>
            <a:r>
              <a:rPr/>
              <a:t> </a:t>
            </a:r>
            <a:r>
              <a:rPr/>
              <a:t>and</a:t>
            </a:r>
            <a:r>
              <a:rPr/>
              <a:t> </a:t>
            </a:r>
            <a:r>
              <a:rPr/>
              <a:t>revising</a:t>
            </a:r>
            <a:r>
              <a:rPr/>
              <a:t> </a:t>
            </a:r>
            <a:r>
              <a:rPr/>
              <a:t>algorithms.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1.5</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Collections</a:t>
            </a:r>
            <a:r>
              <a:rPr/>
              <a:t> </a:t>
            </a:r>
            <a:r>
              <a:rPr/>
              <a:t>of</a:t>
            </a:r>
            <a:r>
              <a:rPr/>
              <a:t> </a:t>
            </a:r>
            <a:r>
              <a:rPr/>
              <a:t>20</a:t>
            </a:r>
            <a:r>
              <a:rPr/>
              <a:t> </a:t>
            </a:r>
            <a:r>
              <a:rPr/>
              <a:t>to</a:t>
            </a:r>
            <a:r>
              <a:rPr/>
              <a:t> </a:t>
            </a:r>
            <a:r>
              <a:rPr/>
              <a:t>60</a:t>
            </a:r>
            <a:r>
              <a:rPr/>
              <a:t> </a:t>
            </a:r>
            <a:r>
              <a:rPr/>
              <a:t>varied,</a:t>
            </a:r>
            <a:r>
              <a:rPr/>
              <a:t> </a:t>
            </a:r>
            <a:r>
              <a:rPr/>
              <a:t>small</a:t>
            </a:r>
            <a:r>
              <a:rPr/>
              <a:t> </a:t>
            </a:r>
            <a:r>
              <a:rPr/>
              <a:t>objects</a:t>
            </a:r>
            <a:r>
              <a:rPr/>
              <a:t> </a:t>
            </a:r>
            <a:r>
              <a:rPr/>
              <a:t>of</a:t>
            </a:r>
            <a:r>
              <a:rPr/>
              <a:t> </a:t>
            </a:r>
            <a:r>
              <a:rPr/>
              <a:t>the</a:t>
            </a:r>
            <a:r>
              <a:rPr/>
              <a:t> </a:t>
            </a:r>
            <a:r>
              <a:rPr/>
              <a:t>same</a:t>
            </a:r>
            <a:r>
              <a:rPr/>
              <a:t> </a:t>
            </a:r>
            <a:r>
              <a:rPr/>
              <a:t>type–</a:t>
            </a:r>
            <a:r>
              <a:rPr/>
              <a:t> </a:t>
            </a:r>
            <a:r>
              <a:rPr/>
              <a:t>for</a:t>
            </a:r>
            <a:r>
              <a:rPr/>
              <a:t> </a:t>
            </a:r>
            <a:r>
              <a:rPr/>
              <a:t>example,</a:t>
            </a:r>
            <a:r>
              <a:rPr/>
              <a:t> </a:t>
            </a:r>
            <a:r>
              <a:rPr/>
              <a:t>groups</a:t>
            </a:r>
            <a:r>
              <a:rPr/>
              <a:t> </a:t>
            </a:r>
            <a:r>
              <a:rPr/>
              <a:t>of</a:t>
            </a:r>
            <a:r>
              <a:rPr/>
              <a:t> </a:t>
            </a:r>
            <a:r>
              <a:rPr/>
              <a:t>buttons</a:t>
            </a:r>
            <a:r>
              <a:rPr/>
              <a:t> </a:t>
            </a:r>
            <a:r>
              <a:rPr/>
              <a:t>or</a:t>
            </a:r>
            <a:r>
              <a:rPr/>
              <a:t> </a:t>
            </a:r>
            <a:r>
              <a:rPr/>
              <a:t>beads</a:t>
            </a:r>
            <a:r>
              <a:rPr/>
              <a:t> </a:t>
            </a:r>
            <a:r>
              <a:rPr/>
              <a:t>of</a:t>
            </a:r>
            <a:r>
              <a:rPr/>
              <a:t> </a:t>
            </a:r>
            <a:r>
              <a:rPr/>
              <a:t>different</a:t>
            </a:r>
            <a:r>
              <a:rPr/>
              <a:t> </a:t>
            </a:r>
            <a:r>
              <a:rPr/>
              <a:t>shapes,</a:t>
            </a:r>
            <a:r>
              <a:rPr/>
              <a:t> </a:t>
            </a:r>
            <a:r>
              <a:rPr/>
              <a:t>sizes,</a:t>
            </a:r>
            <a:r>
              <a:rPr/>
              <a:t> </a:t>
            </a:r>
            <a:r>
              <a:rPr/>
              <a:t>colors,</a:t>
            </a:r>
            <a:r>
              <a:rPr/>
              <a:t> </a:t>
            </a:r>
            <a:r>
              <a:rPr/>
              <a:t>textures,</a:t>
            </a:r>
            <a:r>
              <a:rPr/>
              <a:t> </a:t>
            </a:r>
            <a:r>
              <a:rPr/>
              <a:t>materials.</a:t>
            </a:r>
            <a:r>
              <a:rPr/>
              <a:t> </a:t>
            </a:r>
            <a:r>
              <a:rPr/>
              <a:t>You</a:t>
            </a:r>
            <a:r>
              <a:rPr/>
              <a:t> </a:t>
            </a:r>
            <a:r>
              <a:rPr/>
              <a:t>will</a:t>
            </a:r>
            <a:r>
              <a:rPr/>
              <a:t> </a:t>
            </a:r>
            <a:r>
              <a:rPr/>
              <a:t>need</a:t>
            </a:r>
            <a:r>
              <a:rPr/>
              <a:t> </a:t>
            </a:r>
            <a:r>
              <a:rPr/>
              <a:t>one</a:t>
            </a:r>
            <a:r>
              <a:rPr/>
              <a:t> </a:t>
            </a:r>
            <a:r>
              <a:rPr/>
              <a:t>collection</a:t>
            </a:r>
            <a:r>
              <a:rPr/>
              <a:t> </a:t>
            </a:r>
            <a:r>
              <a:rPr/>
              <a:t>for</a:t>
            </a:r>
            <a:r>
              <a:rPr/>
              <a:t> </a:t>
            </a:r>
            <a:r>
              <a:rPr/>
              <a:t>each</a:t>
            </a:r>
            <a:r>
              <a:rPr/>
              <a:t> </a:t>
            </a:r>
            <a:r>
              <a:rPr/>
              <a:t>group</a:t>
            </a:r>
            <a:r>
              <a:rPr/>
              <a:t> </a:t>
            </a:r>
            <a:r>
              <a:rPr/>
              <a:t>of</a:t>
            </a:r>
            <a:r>
              <a:rPr/>
              <a:t> </a:t>
            </a:r>
            <a:r>
              <a:rPr/>
              <a:t>2</a:t>
            </a:r>
            <a:r>
              <a:rPr/>
              <a:t> </a:t>
            </a:r>
            <a:r>
              <a:rPr/>
              <a:t>to</a:t>
            </a:r>
            <a:r>
              <a:rPr/>
              <a:t> </a:t>
            </a:r>
            <a:r>
              <a:rPr/>
              <a:t>4</a:t>
            </a:r>
            <a:r>
              <a:rPr/>
              <a:t> </a:t>
            </a:r>
            <a:r>
              <a:rPr/>
              <a:t>learners.</a:t>
            </a:r>
          </a:p>
          <a:p>
            <a:pPr lvl="0" marL="0" indent="0">
              <a:buNone/>
            </a:pPr>
          </a:p>
          <a:p>
            <a:pPr lvl="1"/>
            <a:r>
              <a:rPr/>
              <a:t>A</a:t>
            </a:r>
            <a:r>
              <a:rPr/>
              <a:t> </a:t>
            </a:r>
            <a:r>
              <a:rPr/>
              <a:t>computer/projector</a:t>
            </a:r>
            <a:r>
              <a:rPr/>
              <a:t> </a:t>
            </a:r>
            <a:r>
              <a:rPr/>
              <a:t>set</a:t>
            </a:r>
            <a:r>
              <a:rPr/>
              <a:t> </a:t>
            </a:r>
            <a:r>
              <a:rPr/>
              <a:t>up,</a:t>
            </a:r>
            <a:r>
              <a:rPr/>
              <a:t> </a:t>
            </a:r>
            <a:r>
              <a:rPr/>
              <a:t>or</a:t>
            </a:r>
            <a:r>
              <a:rPr/>
              <a:t> </a:t>
            </a:r>
            <a:r>
              <a:rPr/>
              <a:t>some</a:t>
            </a:r>
            <a:r>
              <a:rPr/>
              <a:t> </a:t>
            </a:r>
            <a:r>
              <a:rPr/>
              <a:t>other</a:t>
            </a:r>
            <a:r>
              <a:rPr/>
              <a:t> </a:t>
            </a:r>
            <a:r>
              <a:rPr/>
              <a:t>way</a:t>
            </a:r>
            <a:r>
              <a:rPr/>
              <a:t> </a:t>
            </a:r>
            <a:r>
              <a:rPr/>
              <a:t>of</a:t>
            </a:r>
            <a:r>
              <a:rPr/>
              <a:t> </a:t>
            </a:r>
            <a:r>
              <a:rPr/>
              <a:t>showing</a:t>
            </a:r>
            <a:r>
              <a:rPr/>
              <a:t> </a:t>
            </a:r>
            <a:r>
              <a:rPr/>
              <a:t>streaming</a:t>
            </a:r>
            <a:r>
              <a:rPr/>
              <a:t> </a:t>
            </a:r>
            <a:r>
              <a:rPr/>
              <a:t>video</a:t>
            </a:r>
            <a:r>
              <a:rPr/>
              <a:t> </a:t>
            </a:r>
            <a:r>
              <a:rPr/>
              <a:t>(from</a:t>
            </a:r>
            <a:r>
              <a:rPr/>
              <a:t> </a:t>
            </a:r>
            <a:r>
              <a:rPr/>
              <a:t>YouTube)</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Search</a:t>
            </a:r>
          </a:p>
          <a:p>
            <a:pPr lvl="0" marL="0" indent="0">
              <a:buNone/>
            </a:pPr>
          </a:p>
          <a:p>
            <a:pPr lvl="1"/>
            <a:r>
              <a:rPr/>
              <a:t>Synthesize</a:t>
            </a:r>
          </a:p>
          <a:p>
            <a:pPr lvl="0" marL="0" indent="0">
              <a:buNone/>
            </a:pPr>
          </a:p>
          <a:p>
            <a:pPr lvl="1"/>
            <a:r>
              <a:rPr/>
              <a:t>Evaluate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Problem-Solving</a:t>
            </a:r>
          </a:p>
          <a:p>
            <a:pPr lvl="0" marL="0" indent="0">
              <a:buNone/>
            </a:pPr>
          </a:p>
          <a:p>
            <a:pPr lvl="1"/>
            <a:r>
              <a:rPr/>
              <a:t>Collaboration</a:t>
            </a:r>
          </a:p>
          <a:p>
            <a:pPr lvl="0" marL="0" indent="0">
              <a:buNone/>
            </a:pPr>
          </a:p>
          <a:p>
            <a:pPr lvl="1"/>
            <a:r>
              <a:rPr/>
              <a:t>Communication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Search</a:t>
            </a:r>
            <a:r>
              <a:rPr/>
              <a:t> </a:t>
            </a:r>
            <a:r>
              <a:rPr/>
              <a:t>Party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st-1605501_640.jpg" id="0" name="Picture 1"/>
          <p:cNvPicPr>
            <a:picLocks noGrp="1" noChangeAspect="1"/>
          </p:cNvPicPr>
          <p:nvPr/>
        </p:nvPicPr>
        <p:blipFill>
          <a:blip r:embed="rId2"/>
          <a:stretch>
            <a:fillRect/>
          </a:stretch>
        </p:blipFill>
        <p:spPr bwMode="auto">
          <a:xfrm>
            <a:off x="1028700" y="1600200"/>
            <a:ext cx="7073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Searching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Name software programs that help collect and sort search results</a:t>
            </a:r>
          </a:p>
          <a:p>
            <a:pPr lvl="1"/>
            <a:r>
              <a:rPr/>
              <a:t>Create an example of an algorithm that illustrates how algorithms work to support web searches</a:t>
            </a:r>
          </a:p>
          <a:p>
            <a:pPr lvl="1"/>
            <a:r>
              <a:rPr/>
              <a:t>Create an index for a simple algorithms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The facilitator asks each member of the group to introduce themselves and answer an icebreaker question (such as favorite food, favorite game, what muppet or cartoon character you most resemble).</a:t>
            </a:r>
          </a:p>
          <a:p>
            <a:pPr lvl="0" marL="1270000" indent="0">
              <a:buNone/>
            </a:pPr>
            <a:r>
              <a:rPr sz="2000"/>
              <a:t>Tip! The icebreaker question helps learners get to know others in the group and feel more comfortable during the discussion; it can– but does not have to be– web literacy related.</a:t>
            </a:r>
          </a:p>
          <a:p>
            <a:pPr lvl="0" marL="1270000" indent="0">
              <a:buNone/>
            </a:pPr>
            <a:r>
              <a:rPr sz="2000"/>
              <a:t>Tip! The facilitator should model a short intro, so learners know what this looks like, and especially, how much time they have for their introduction.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Framing:</a:t>
            </a:r>
            <a:r>
              <a:rPr/>
              <a:t> </a:t>
            </a:r>
            <a:r>
              <a:rPr/>
              <a:t>Searching</a:t>
            </a:r>
            <a:r>
              <a:rPr/>
              <a:t> </a:t>
            </a:r>
            <a:r>
              <a:rPr/>
              <a:t>the</a:t>
            </a:r>
            <a:r>
              <a:rPr/>
              <a:t> </a:t>
            </a:r>
            <a:r>
              <a:rPr/>
              <a:t>Web</a:t>
            </a:r>
          </a:p>
        </p:txBody>
      </p:sp>
      <p:sp>
        <p:nvSpPr>
          <p:cNvPr id="3" name="Content Placeholder 2"/>
          <p:cNvSpPr>
            <a:spLocks noGrp="1"/>
          </p:cNvSpPr>
          <p:nvPr>
            <p:ph idx="1"/>
          </p:nvPr>
        </p:nvSpPr>
        <p:spPr/>
        <p:txBody>
          <a:bodyPr/>
          <a:lstStyle/>
          <a:p>
            <a:pPr lvl="1"/>
            <a:r>
              <a:rPr/>
              <a:t>What’s the last thing you searched for on the web? What tools do you use to when you search? When you search, how often do you find what you are looking for? Are some searches easier than others?</a:t>
            </a:r>
          </a:p>
          <a:p>
            <a:pPr lvl="1"/>
            <a:r>
              <a:rPr/>
              <a:t>Facilitator connects discussion responses to a big idea</a:t>
            </a:r>
          </a:p>
          <a:p>
            <a:pPr lvl="2"/>
            <a:r>
              <a:rPr/>
              <a:t>Currently the web has billions and billions of pages! That’s a lot of information and resources, so finding the right bit of info you need in that HUGE complex interconnected collection of pages is the job of a collection of software programs.</a:t>
            </a:r>
          </a:p>
          <a:p>
            <a:pPr lvl="2"/>
            <a:r>
              <a:rPr/>
              <a:t>Some of these programs do the job of exploring the web to find out what is there, to create an index of the web</a:t>
            </a:r>
          </a:p>
          <a:p>
            <a:pPr lvl="0" marL="1270000" indent="0">
              <a:buNone/>
            </a:pPr>
            <a:r>
              <a:rPr sz="2000"/>
              <a:t>Tip! If appropriate you can ask learners: What’s an index? Where do you usually find an index, and what’s it for? (In books, an index is an ordered list of the content that helps you find specific topics within an entire book).</a:t>
            </a:r>
          </a:p>
          <a:p>
            <a:pPr lvl="1"/>
            <a:r>
              <a:rPr/>
              <a:t>Explain that learners will experiment with creating an index (or ordered listing) of a collection of objects, which will help us find specific item or items in that collection.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Activity:</a:t>
            </a:r>
            <a:r>
              <a:rPr/>
              <a:t> </a:t>
            </a:r>
            <a:r>
              <a:rPr/>
              <a:t>Be</a:t>
            </a:r>
            <a:r>
              <a:rPr/>
              <a:t> </a:t>
            </a:r>
            <a:r>
              <a:rPr/>
              <a:t>the</a:t>
            </a:r>
            <a:r>
              <a:rPr/>
              <a:t> </a:t>
            </a:r>
            <a:r>
              <a:rPr/>
              <a:t>crawler!</a:t>
            </a:r>
          </a:p>
        </p:txBody>
      </p:sp>
      <p:sp>
        <p:nvSpPr>
          <p:cNvPr id="3" name="Content Placeholder 2"/>
          <p:cNvSpPr>
            <a:spLocks noGrp="1"/>
          </p:cNvSpPr>
          <p:nvPr>
            <p:ph idx="1"/>
          </p:nvPr>
        </p:nvSpPr>
        <p:spPr/>
        <p:txBody>
          <a:bodyPr/>
          <a:lstStyle/>
          <a:p>
            <a:pPr lvl="1"/>
            <a:r>
              <a:rPr/>
              <a:t>Search a collection</a:t>
            </a:r>
          </a:p>
          <a:p>
            <a:pPr lvl="1"/>
            <a:r>
              <a:rPr/>
              <a:t>Using a preferred method, facilitator splits learners into groups of 2-4.</a:t>
            </a:r>
          </a:p>
          <a:p>
            <a:pPr lvl="1"/>
            <a:r>
              <a:rPr/>
              <a:t>Each group of learners gets a collection of 20 to 60 varied, small objects– for example, a group of buttons or beads or Lego pieces of different shapes, sizes, colors, textures, materials.</a:t>
            </a:r>
          </a:p>
          <a:p>
            <a:pPr lvl="1"/>
            <a:r>
              <a:rPr/>
              <a:t>Facilitator asks each group of learners to find all the blue buttons or beads in their collection. When they are done, they should raise their hands. Start a timer and and make a note of the time when all groups are finished with the task. Ask each group to report the number of blue buttons or beads they found. &gt; Tip! If time, try another search, adding another attribute along with a color specification, such as texture or size</a:t>
            </a:r>
          </a:p>
          <a:p>
            <a:pPr lvl="1"/>
            <a:r>
              <a:rPr/>
              <a:t>Discuss the task</a:t>
            </a:r>
          </a:p>
          <a:p>
            <a:pPr lvl="1"/>
            <a:r>
              <a:rPr/>
              <a:t>Facilitator tells learners: You just did a search– congratulations, you’re all search engines! Let’s talk about how you did it– what did you do to find all the blue items? What helped? Was it easy or hard?</a:t>
            </a:r>
          </a:p>
          <a:p>
            <a:pPr lvl="0" marL="1270000" indent="0">
              <a:buNone/>
            </a:pPr>
            <a:r>
              <a:rPr sz="2000"/>
              <a:t>Tip! If the group is struggling to reflect on the task, prompt them: did they had to shake or dump out the collection to see what was there? Did they have to discuss what counts as blue? Were larger collections are harder to search?</a:t>
            </a:r>
          </a:p>
          <a:p>
            <a:pPr lvl="1"/>
            <a:r>
              <a:rPr/>
              <a:t>Document the search process</a:t>
            </a:r>
          </a:p>
          <a:p>
            <a:pPr lvl="1"/>
            <a:r>
              <a:rPr/>
              <a:t>Ask learners: If we were to write up a list of steps involved in this simple search, what would that look like? Let’s do this together– what steps did you take? Were any steps repeated?</a:t>
            </a:r>
          </a:p>
          <a:p>
            <a:pPr lvl="0" marL="1270000" indent="0">
              <a:buNone/>
            </a:pPr>
            <a:r>
              <a:rPr sz="2000"/>
              <a:t>Tip! The set of steps might look something like this</a:t>
            </a:r>
          </a:p>
          <a:p>
            <a:pPr lvl="1"/>
            <a:r>
              <a:rPr sz="2000"/>
              <a:t>Spread the collection out so you can see it</a:t>
            </a:r>
          </a:p>
          <a:p>
            <a:pPr lvl="1"/>
            <a:r>
              <a:rPr sz="2000"/>
              <a:t>Decide what counts as “blue” (or medium, or whatever the search term is)</a:t>
            </a:r>
          </a:p>
          <a:p>
            <a:pPr lvl="1"/>
            <a:r>
              <a:rPr sz="2000"/>
              <a:t>Pick out a button that matches the search description</a:t>
            </a:r>
          </a:p>
          <a:p>
            <a:pPr lvl="1"/>
            <a:r>
              <a:rPr sz="2000"/>
              <a:t>Put it to the side</a:t>
            </a:r>
          </a:p>
          <a:p>
            <a:pPr lvl="1"/>
            <a:r>
              <a:rPr sz="2000"/>
              <a:t>Repeat until there are no blue buttons left</a:t>
            </a:r>
          </a:p>
          <a:p>
            <a:pPr lvl="1"/>
            <a:r>
              <a:rPr sz="2000"/>
              <a:t>Tally your final count of buttons</a:t>
            </a:r>
          </a:p>
          <a:p>
            <a:pPr lvl="1"/>
            <a:r>
              <a:rPr sz="2000"/>
              <a:t>Raise your hand to signal you finished the task</a:t>
            </a:r>
          </a:p>
          <a:p>
            <a:pPr lvl="1"/>
            <a:r>
              <a:rPr sz="2000"/>
              <a:t>Report the number</a:t>
            </a:r>
          </a:p>
          <a:p>
            <a:pPr lvl="1"/>
            <a:r>
              <a:rPr/>
              <a:t>Once the facilitator has documented this list ask learners– would anyone else be able to do this task, just from looking at our list? * Explain that this sequential list of tasks is known as an algorithm. When software developers write computer code, they write algorithms, or lists of tasks, which the computers do.</a:t>
            </a:r>
          </a:p>
          <a:p>
            <a:pPr lvl="1"/>
            <a:r>
              <a:rPr/>
              <a:t>Ask: what could make this task easier? Is there anything we could do in ADVANCE to make finding things faster?</a:t>
            </a:r>
          </a:p>
          <a:p>
            <a:pPr lvl="1"/>
            <a:r>
              <a:rPr/>
              <a:t>Create an Index</a:t>
            </a:r>
          </a:p>
          <a:p>
            <a:pPr lvl="1"/>
            <a:r>
              <a:rPr/>
              <a:t>Ask learners to find a way to order the items in the collection to speed searching– this is an index! Offer sheets of paper, pens, and sticky notes, and let learners problem-solve on creating their system.</a:t>
            </a:r>
          </a:p>
          <a:p>
            <a:pPr lvl="0" marL="1270000" indent="0">
              <a:buNone/>
            </a:pPr>
            <a:r>
              <a:rPr sz="2000"/>
              <a:t>Tip! If learners seem stuck, make suggestions– how can the items be grouped? Are there similarities between items? What are the features that someone might search for?</a:t>
            </a:r>
          </a:p>
          <a:p>
            <a:pPr lvl="1"/>
            <a:r>
              <a:rPr/>
              <a:t>When learners seem to have finished, give them a second search task, different from the first. Time how long it takes for all groups to finish and report back. Mark the time– it should be quicker for all groups, esp for groups with larger collections.</a:t>
            </a:r>
          </a:p>
          <a:p>
            <a:pPr lvl="1"/>
            <a:r>
              <a:rPr/>
              <a:t>Discuss!</a:t>
            </a:r>
          </a:p>
          <a:p>
            <a:pPr lvl="1"/>
            <a:r>
              <a:rPr/>
              <a:t>How did learners solve the problem? What approaches did they take? Were the approaches the same or different?</a:t>
            </a:r>
          </a:p>
          <a:p>
            <a:pPr lvl="1"/>
            <a:r>
              <a:rPr/>
              <a:t>Point out that the process of exploring the collection and creating this index is exactly what software programs called “web crawlers” or “spiders” do— one by one examining billions of pages on the web and creating an index to speed search processes</a:t>
            </a:r>
          </a:p>
          <a:p>
            <a:pPr lvl="0" marL="1270000" indent="0">
              <a:buNone/>
            </a:pPr>
            <a:r>
              <a:rPr sz="2000"/>
              <a:t>Tip! If time, discuss the idea of meta-data, information that helps describe each object in the collection– “blue” “square” “bead” “button”</a:t>
            </a:r>
          </a:p>
          <a:p>
            <a:pPr lvl="1"/>
            <a:r>
              <a:rPr/>
              <a:t>Revise the Algorithm</a:t>
            </a:r>
          </a:p>
          <a:p>
            <a:pPr lvl="1"/>
            <a:r>
              <a:rPr/>
              <a:t>Return to the algorithm; how does having the collection indexed change the steps?</a:t>
            </a:r>
          </a:p>
          <a:p>
            <a:pPr lvl="0" marL="1270000" indent="0">
              <a:buNone/>
            </a:pPr>
            <a:r>
              <a:rPr sz="2000"/>
              <a:t>Tip! Here, you can either have a group discussion about the algorithm and talk about the different additions to the steps that each group might add (depending on how they created their index). OR (time permitting) you can ask learners to take the basic algorithm and write a new set of steps that works with their indexed collection. Then groups can rotate around the room</a:t>
            </a:r>
          </a:p>
          <a:p>
            <a:pPr lvl="1"/>
            <a:r>
              <a:rPr/>
              <a:t>Be sure to highlight the idea that new algorithms are different for each group and method of indexing. Connect this to the idea that, when we use different search engines, we get different results, depending on the algorithm and how sites are indexed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Re-Frame</a:t>
            </a:r>
          </a:p>
        </p:txBody>
      </p:sp>
      <p:sp>
        <p:nvSpPr>
          <p:cNvPr id="3" name="Content Placeholder 2"/>
          <p:cNvSpPr>
            <a:spLocks noGrp="1"/>
          </p:cNvSpPr>
          <p:nvPr>
            <p:ph idx="1"/>
          </p:nvPr>
        </p:nvSpPr>
        <p:spPr/>
        <p:txBody>
          <a:bodyPr/>
          <a:lstStyle/>
          <a:p>
            <a:pPr lvl="1"/>
            <a:r>
              <a:rPr/>
              <a:t>Facilitator explains that, of course, web pages aren’t buttons/beads. What’s different about web pages and buttons/beads? Ask learners to discuss or you can explain the following points!</a:t>
            </a:r>
          </a:p>
          <a:p>
            <a:pPr lvl="1"/>
            <a:r>
              <a:rPr/>
              <a:t>Web pages are a lot more complex, and full of rich information and images.</a:t>
            </a:r>
          </a:p>
          <a:p>
            <a:pPr lvl="1"/>
            <a:r>
              <a:rPr/>
              <a:t>They are all interconnected– linked together, so one can refer to or connect to another– in a way that our buttons can’t. PLUS there are billions of pages on the web– it’s happening on a totally different scale than our tiny collections here.</a:t>
            </a:r>
          </a:p>
          <a:p>
            <a:pPr lvl="1"/>
            <a:r>
              <a:rPr/>
              <a:t>Facilitator explains that the same principles we used in our button exercise apply– search engine companies like Google and Yahoo create indexes and use search algorithms to find your search results.</a:t>
            </a:r>
          </a:p>
          <a:p>
            <a:pPr lvl="1"/>
            <a:r>
              <a:rPr/>
              <a:t>Show this short video on how Google Searches work https://www.youtube.com/watch?v=BNHR6IQJGZs</a:t>
            </a:r>
          </a:p>
          <a:p>
            <a:pPr lvl="1"/>
            <a:r>
              <a:rPr/>
              <a:t>Point out that</a:t>
            </a:r>
          </a:p>
          <a:p>
            <a:pPr lvl="2"/>
            <a:r>
              <a:rPr/>
              <a:t>Not all pages are included in the index! Only some of the web is out there, and the most popular pages are often at the top of your search.</a:t>
            </a:r>
          </a:p>
          <a:p>
            <a:pPr lvl="1"/>
            <a:r>
              <a:rPr/>
              <a:t>The algorithm is designed to give a searcher a good result, but it’s not always the best result, and your result may be different from day to day.</a:t>
            </a:r>
          </a:p>
          <a:p>
            <a:pPr lvl="1"/>
            <a:r>
              <a:rPr/>
              <a:t>Algorithms are designed by people, at companies like Google, Microsoft, Yahoo, etc, and they’re constantly tweaked and changed. There’s something called Search Engine Optimization– things that web designers, developers, and content developers do to try to get their pages to come in high in the search results, by taking advantage of how the algorithm works.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Activity</a:t>
            </a:r>
          </a:p>
        </p:txBody>
      </p:sp>
      <p:sp>
        <p:nvSpPr>
          <p:cNvPr id="3" name="Content Placeholder 2"/>
          <p:cNvSpPr>
            <a:spLocks noGrp="1"/>
          </p:cNvSpPr>
          <p:nvPr>
            <p:ph idx="1"/>
          </p:nvPr>
        </p:nvSpPr>
        <p:spPr/>
        <p:txBody>
          <a:bodyPr/>
          <a:lstStyle/>
          <a:p>
            <a:pPr lvl="1"/>
            <a:r>
              <a:rPr/>
              <a:t>Ask learners to share research or search questions they have have– for example, how long does it take to walk to California, what’s in a special sauce, or how much money does a veterinarian make in per year.</a:t>
            </a:r>
          </a:p>
          <a:p>
            <a:pPr lvl="1"/>
            <a:r>
              <a:rPr/>
              <a:t>Brainstorm and list different search engines, i.e. Bing, Yahoo, Google etc.</a:t>
            </a:r>
          </a:p>
          <a:p>
            <a:pPr lvl="1"/>
            <a:r>
              <a:rPr/>
              <a:t>Assign each learner or group of learners a question and an engine and ask them to search for at least 3 different sources of information.</a:t>
            </a:r>
          </a:p>
          <a:p>
            <a:pPr lvl="1"/>
            <a:r>
              <a:rPr/>
              <a:t>Discuss as a group what participants found in their search.</a:t>
            </a:r>
          </a:p>
          <a:p>
            <a:pPr lvl="1"/>
            <a:r>
              <a:rPr/>
              <a:t>Ask learners to again search with same question but with a different search engine, and compare the results with the first 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Party</dc:title>
  <dc:creator/>
  <cp:keywords/>
  <dcterms:created xsi:type="dcterms:W3CDTF">2021-08-14T16:51:41Z</dcterms:created>
  <dcterms:modified xsi:type="dcterms:W3CDTF">2021-08-14T16:51:41Z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_articles/05-web-detective.md</vt:lpwstr>
  </property>
  <property fmtid="{D5CDD505-2E9C-101B-9397-08002B2CF9AE}" pid="3" name="layout">
    <vt:lpwstr>page</vt:lpwstr>
  </property>
  <property fmtid="{D5CDD505-2E9C-101B-9397-08002B2CF9AE}" pid="4" name="toc">
    <vt:lpwstr/>
  </property>
</Properties>
</file>