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notesMaster" Target="notesMasters/notesMaster1.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discussion</a:t>
            </a:r>
            <a:r>
              <a:rPr/>
              <a:t> </a:t>
            </a:r>
            <a:r>
              <a:rPr/>
              <a:t>and</a:t>
            </a:r>
            <a:r>
              <a:rPr/>
              <a:t> </a:t>
            </a:r>
            <a:r>
              <a:rPr/>
              <a:t>online</a:t>
            </a:r>
            <a:r>
              <a:rPr/>
              <a:t> </a:t>
            </a:r>
            <a:r>
              <a:rPr/>
              <a:t>activity,</a:t>
            </a:r>
            <a:r>
              <a:rPr/>
              <a:t> </a:t>
            </a:r>
            <a:r>
              <a:rPr/>
              <a:t>learners</a:t>
            </a:r>
            <a:r>
              <a:rPr/>
              <a:t> </a:t>
            </a:r>
            <a:r>
              <a:rPr/>
              <a:t>explore</a:t>
            </a:r>
            <a:r>
              <a:rPr/>
              <a:t> </a:t>
            </a:r>
            <a:r>
              <a:rPr/>
              <a:t>and</a:t>
            </a:r>
            <a:r>
              <a:rPr/>
              <a:t> </a:t>
            </a:r>
            <a:r>
              <a:rPr/>
              <a:t>experience</a:t>
            </a:r>
            <a:r>
              <a:rPr/>
              <a:t> </a:t>
            </a:r>
            <a:r>
              <a:rPr/>
              <a:t>how</a:t>
            </a:r>
            <a:r>
              <a:rPr/>
              <a:t> </a:t>
            </a:r>
            <a:r>
              <a:rPr/>
              <a:t>visual</a:t>
            </a:r>
            <a:r>
              <a:rPr/>
              <a:t> </a:t>
            </a:r>
            <a:r>
              <a:rPr/>
              <a:t>design</a:t>
            </a:r>
            <a:r>
              <a:rPr/>
              <a:t> </a:t>
            </a:r>
            <a:r>
              <a:rPr/>
              <a:t>works</a:t>
            </a:r>
            <a:r>
              <a:rPr/>
              <a:t> </a:t>
            </a:r>
            <a:r>
              <a:rPr/>
              <a:t>on</a:t>
            </a:r>
            <a:r>
              <a:rPr/>
              <a:t> </a:t>
            </a:r>
            <a:r>
              <a:rPr/>
              <a:t>the</a:t>
            </a:r>
            <a:r>
              <a:rPr/>
              <a:t> </a:t>
            </a:r>
            <a:r>
              <a:rPr/>
              <a:t>web,</a:t>
            </a:r>
            <a:r>
              <a:rPr/>
              <a:t> </a:t>
            </a:r>
            <a:r>
              <a:rPr/>
              <a:t>and</a:t>
            </a:r>
            <a:r>
              <a:rPr/>
              <a:t> </a:t>
            </a:r>
            <a:r>
              <a:rPr/>
              <a:t>how</a:t>
            </a:r>
            <a:r>
              <a:rPr/>
              <a:t> </a:t>
            </a:r>
            <a:r>
              <a:rPr/>
              <a:t>web</a:t>
            </a:r>
            <a:r>
              <a:rPr/>
              <a:t> </a:t>
            </a:r>
            <a:r>
              <a:rPr/>
              <a:t>designers</a:t>
            </a:r>
            <a:r>
              <a:rPr/>
              <a:t> </a:t>
            </a:r>
            <a:r>
              <a:rPr/>
              <a:t>use</a:t>
            </a:r>
            <a:r>
              <a:rPr/>
              <a:t> </a:t>
            </a:r>
            <a:r>
              <a:rPr/>
              <a:t>their</a:t>
            </a:r>
            <a:r>
              <a:rPr/>
              <a:t> </a:t>
            </a:r>
            <a:r>
              <a:rPr/>
              <a:t>skills</a:t>
            </a:r>
            <a:r>
              <a:rPr/>
              <a:t> </a:t>
            </a:r>
            <a:r>
              <a:rPr/>
              <a:t>to</a:t>
            </a:r>
            <a:r>
              <a:rPr/>
              <a:t> </a:t>
            </a:r>
            <a:r>
              <a:rPr/>
              <a:t>encourage</a:t>
            </a:r>
            <a:r>
              <a:rPr/>
              <a:t> </a:t>
            </a:r>
            <a:r>
              <a:rPr/>
              <a:t>certain</a:t>
            </a:r>
            <a:r>
              <a:rPr/>
              <a:t> </a:t>
            </a:r>
            <a:r>
              <a:rPr/>
              <a:t>behaviors.</a:t>
            </a:r>
            <a:r>
              <a:rPr/>
              <a:t> </a:t>
            </a:r>
            <a:r>
              <a:rPr/>
              <a:t>Learners</a:t>
            </a:r>
            <a:r>
              <a:rPr/>
              <a:t> </a:t>
            </a:r>
            <a:r>
              <a:rPr/>
              <a:t>compare</a:t>
            </a:r>
            <a:r>
              <a:rPr/>
              <a:t> </a:t>
            </a:r>
            <a:r>
              <a:rPr/>
              <a:t>and</a:t>
            </a:r>
            <a:r>
              <a:rPr/>
              <a:t> </a:t>
            </a:r>
            <a:r>
              <a:rPr/>
              <a:t>contrast</a:t>
            </a:r>
            <a:r>
              <a:rPr/>
              <a:t> </a:t>
            </a:r>
            <a:r>
              <a:rPr/>
              <a:t>the</a:t>
            </a:r>
            <a:r>
              <a:rPr/>
              <a:t> </a:t>
            </a:r>
            <a:r>
              <a:rPr/>
              <a:t>visual</a:t>
            </a:r>
            <a:r>
              <a:rPr/>
              <a:t> </a:t>
            </a:r>
            <a:r>
              <a:rPr/>
              <a:t>and</a:t>
            </a:r>
            <a:r>
              <a:rPr/>
              <a:t> </a:t>
            </a:r>
            <a:r>
              <a:rPr/>
              <a:t>interactive</a:t>
            </a:r>
            <a:r>
              <a:rPr/>
              <a:t> </a:t>
            </a:r>
            <a:r>
              <a:rPr/>
              <a:t>elements</a:t>
            </a:r>
            <a:r>
              <a:rPr/>
              <a:t> </a:t>
            </a:r>
            <a:r>
              <a:rPr/>
              <a:t>of</a:t>
            </a:r>
            <a:r>
              <a:rPr/>
              <a:t> </a:t>
            </a:r>
            <a:r>
              <a:rPr/>
              <a:t>different</a:t>
            </a:r>
            <a:r>
              <a:rPr/>
              <a:t> </a:t>
            </a:r>
            <a:r>
              <a:rPr/>
              <a:t>pages</a:t>
            </a:r>
            <a:r>
              <a:rPr/>
              <a:t> </a:t>
            </a:r>
            <a:r>
              <a:rPr/>
              <a:t>and</a:t>
            </a:r>
            <a:r>
              <a:rPr/>
              <a:t> </a:t>
            </a:r>
            <a:r>
              <a:rPr/>
              <a:t>platforms.</a:t>
            </a:r>
            <a:r>
              <a:rPr/>
              <a:t> </a:t>
            </a:r>
            <a:r>
              <a:rPr/>
              <a:t>In</a:t>
            </a:r>
            <a:r>
              <a:rPr/>
              <a:t> </a:t>
            </a:r>
            <a:r>
              <a:rPr/>
              <a:t>pairs,</a:t>
            </a:r>
            <a:r>
              <a:rPr/>
              <a:t> </a:t>
            </a:r>
            <a:r>
              <a:rPr/>
              <a:t>they</a:t>
            </a:r>
            <a:r>
              <a:rPr/>
              <a:t> </a:t>
            </a:r>
            <a:r>
              <a:rPr/>
              <a:t>narrate</a:t>
            </a:r>
            <a:r>
              <a:rPr/>
              <a:t> </a:t>
            </a:r>
            <a:r>
              <a:rPr/>
              <a:t>and</a:t>
            </a:r>
            <a:r>
              <a:rPr/>
              <a:t> </a:t>
            </a:r>
            <a:r>
              <a:rPr/>
              <a:t>document</a:t>
            </a:r>
            <a:r>
              <a:rPr/>
              <a:t> </a:t>
            </a:r>
            <a:r>
              <a:rPr/>
              <a:t>“</a:t>
            </a:r>
            <a:r>
              <a:rPr/>
              <a:t>user</a:t>
            </a:r>
            <a:r>
              <a:rPr/>
              <a:t> </a:t>
            </a:r>
            <a:r>
              <a:rPr/>
              <a:t>journeys</a:t>
            </a:r>
            <a:r>
              <a:rPr/>
              <a:t>”</a:t>
            </a:r>
            <a:r>
              <a:rPr/>
              <a:t> </a:t>
            </a:r>
            <a:r>
              <a:rPr/>
              <a:t>through</a:t>
            </a:r>
            <a:r>
              <a:rPr/>
              <a:t> </a:t>
            </a:r>
            <a:r>
              <a:rPr/>
              <a:t>a</a:t>
            </a:r>
            <a:r>
              <a:rPr/>
              <a:t> </a:t>
            </a:r>
            <a:r>
              <a:rPr/>
              <a:t>website–</a:t>
            </a:r>
            <a:r>
              <a:rPr/>
              <a:t> </a:t>
            </a:r>
            <a:r>
              <a:rPr/>
              <a:t>a</a:t>
            </a:r>
            <a:r>
              <a:rPr/>
              <a:t> </a:t>
            </a:r>
            <a:r>
              <a:rPr/>
              <a:t>process</a:t>
            </a:r>
            <a:r>
              <a:rPr/>
              <a:t> </a:t>
            </a:r>
            <a:r>
              <a:rPr/>
              <a:t>that</a:t>
            </a:r>
            <a:r>
              <a:rPr/>
              <a:t> </a:t>
            </a:r>
            <a:r>
              <a:rPr/>
              <a:t>real-life</a:t>
            </a:r>
            <a:r>
              <a:rPr/>
              <a:t> </a:t>
            </a:r>
            <a:r>
              <a:rPr/>
              <a:t>web</a:t>
            </a:r>
            <a:r>
              <a:rPr/>
              <a:t> </a:t>
            </a:r>
            <a:r>
              <a:rPr/>
              <a:t>designers</a:t>
            </a:r>
            <a:r>
              <a:rPr/>
              <a:t> </a:t>
            </a:r>
            <a:r>
              <a:rPr/>
              <a:t>use</a:t>
            </a:r>
            <a:r>
              <a:rPr/>
              <a:t> </a:t>
            </a:r>
            <a:r>
              <a:rPr/>
              <a:t>to</a:t>
            </a:r>
            <a:r>
              <a:rPr/>
              <a:t> </a:t>
            </a:r>
            <a:r>
              <a:rPr/>
              <a:t>test</a:t>
            </a:r>
            <a:r>
              <a:rPr/>
              <a:t> </a:t>
            </a:r>
            <a:r>
              <a:rPr/>
              <a:t>and</a:t>
            </a:r>
            <a:r>
              <a:rPr/>
              <a:t> </a:t>
            </a:r>
            <a:r>
              <a:rPr/>
              <a:t>improve</a:t>
            </a:r>
            <a:r>
              <a:rPr/>
              <a:t> </a:t>
            </a:r>
            <a:r>
              <a:rPr/>
              <a:t>sites.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Sticky</a:t>
            </a:r>
            <a:r>
              <a:rPr/>
              <a:t> </a:t>
            </a:r>
            <a:r>
              <a:rPr/>
              <a:t>notes</a:t>
            </a:r>
          </a:p>
          <a:p>
            <a:pPr lvl="0" marL="0" indent="0">
              <a:buNone/>
            </a:pPr>
          </a:p>
          <a:p>
            <a:pPr lvl="1"/>
            <a:r>
              <a:rPr/>
              <a:t>Pencils,</a:t>
            </a:r>
            <a:r>
              <a:rPr/>
              <a:t> </a:t>
            </a:r>
            <a:r>
              <a:rPr/>
              <a:t>markers</a:t>
            </a:r>
          </a:p>
          <a:p>
            <a:pPr lvl="0" marL="0" indent="0">
              <a:buNone/>
            </a:pPr>
          </a:p>
          <a:p>
            <a:pPr lvl="1"/>
            <a:r>
              <a:rPr/>
              <a:t>Laptop</a:t>
            </a:r>
            <a:r>
              <a:rPr/>
              <a:t> </a:t>
            </a:r>
            <a:r>
              <a:rPr/>
              <a:t>and</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Design</a:t>
            </a:r>
          </a:p>
          <a:p>
            <a:pPr lvl="0" marL="0" indent="0">
              <a:buNone/>
            </a:pPr>
          </a:p>
          <a:p>
            <a:pPr lvl="1"/>
            <a:r>
              <a:rPr/>
              <a:t>Search</a:t>
            </a:r>
          </a:p>
          <a:p>
            <a:pPr lvl="0" marL="0" indent="0">
              <a:buNone/>
            </a:pPr>
          </a:p>
          <a:p>
            <a:pPr lvl="1"/>
            <a:r>
              <a:rPr/>
              <a:t>Navigate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Problem-solving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Design</a:t>
            </a:r>
            <a:r>
              <a:rPr/>
              <a:t> </a:t>
            </a:r>
            <a:r>
              <a:rPr/>
              <a:t>on</a:t>
            </a:r>
            <a:r>
              <a:rPr/>
              <a:t> </a:t>
            </a:r>
            <a:r>
              <a:rPr/>
              <a:t>the</a:t>
            </a:r>
            <a:r>
              <a:rPr/>
              <a:t> </a:t>
            </a:r>
            <a:r>
              <a:rPr/>
              <a:t>Web</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youtube-ads.png" id="0" name="Picture 1"/>
          <p:cNvPicPr>
            <a:picLocks noGrp="1" noChangeAspect="1"/>
          </p:cNvPicPr>
          <p:nvPr/>
        </p:nvPicPr>
        <p:blipFill>
          <a:blip r:embed="rId2"/>
          <a:stretch>
            <a:fillRect/>
          </a:stretch>
        </p:blipFill>
        <p:spPr bwMode="auto">
          <a:xfrm>
            <a:off x="1143000" y="1600200"/>
            <a:ext cx="6858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youtube</a:t>
            </a:r>
            <a:r>
              <a:rPr/>
              <a:t> </a:t>
            </a:r>
            <a:r>
              <a:rPr/>
              <a:t>page</a:t>
            </a:r>
            <a:r>
              <a:rPr/>
              <a:t> </a:t>
            </a:r>
            <a:r>
              <a:rPr/>
              <a:t>with</a:t>
            </a:r>
            <a:r>
              <a:rPr/>
              <a:t> </a:t>
            </a:r>
            <a:r>
              <a:rPr/>
              <a:t>ads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youtube-playlist.png" id="0" name="Picture 1"/>
          <p:cNvPicPr>
            <a:picLocks noGrp="1" noChangeAspect="1"/>
          </p:cNvPicPr>
          <p:nvPr/>
        </p:nvPicPr>
        <p:blipFill>
          <a:blip r:embed="rId2"/>
          <a:stretch>
            <a:fillRect/>
          </a:stretch>
        </p:blipFill>
        <p:spPr bwMode="auto">
          <a:xfrm>
            <a:off x="1422400" y="1600200"/>
            <a:ext cx="628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youtube</a:t>
            </a:r>
            <a:r>
              <a:rPr/>
              <a:t> </a:t>
            </a:r>
            <a:r>
              <a:rPr/>
              <a:t>page</a:t>
            </a:r>
            <a:r>
              <a:rPr/>
              <a:t> </a:t>
            </a:r>
            <a:r>
              <a:rPr/>
              <a:t>with</a:t>
            </a:r>
            <a:r>
              <a:rPr/>
              <a:t> </a:t>
            </a:r>
            <a:r>
              <a:rPr/>
              <a:t>playlist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Tip! If you are browsing live, you can try switching into responsive design mode (Tools &gt; Web Developer &gt; Responsive Design Mode) which allows you to see how the site will appear on different devices.</a:t>
            </a:r>
          </a:p>
          <a:p>
            <a:pPr lvl="1"/>
            <a:r>
              <a:rPr/>
              <a:t>Which elements of the site disappear when screen space is smaller, and which are still present?</a:t>
            </a:r>
          </a:p>
          <a:p>
            <a:pPr lvl="1"/>
            <a:r>
              <a:rPr/>
              <a:t>Seeing a site in this mode can help learners understand what aspects of the site the designer thinks is most important.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User</a:t>
            </a:r>
            <a:r>
              <a:rPr/>
              <a:t> </a:t>
            </a:r>
            <a:r>
              <a:rPr/>
              <a:t>Goals,</a:t>
            </a:r>
            <a:r>
              <a:rPr/>
              <a:t> </a:t>
            </a:r>
            <a:r>
              <a:rPr/>
              <a:t>Site</a:t>
            </a:r>
            <a:r>
              <a:rPr/>
              <a:t> </a:t>
            </a:r>
            <a:r>
              <a:rPr/>
              <a:t>Goals</a:t>
            </a:r>
          </a:p>
        </p:txBody>
      </p:sp>
      <p:sp>
        <p:nvSpPr>
          <p:cNvPr id="3" name="Content Placeholder 2"/>
          <p:cNvSpPr>
            <a:spLocks noGrp="1"/>
          </p:cNvSpPr>
          <p:nvPr>
            <p:ph idx="1"/>
          </p:nvPr>
        </p:nvSpPr>
        <p:spPr/>
        <p:txBody>
          <a:bodyPr/>
          <a:lstStyle/>
          <a:p>
            <a:pPr lvl="1"/>
            <a:r>
              <a:rPr/>
              <a:t>Let’s consider the goals that a web site (or the company/organization the site represents) have for interactions on their site, vs. goals of the user. Select an actual site as an example. &gt; Tip! Pick a few common sites, like Amazon.com, or Youtube.com, or any sites frequently used in your audience’s community. You can assign the sites, or let learners select.</a:t>
            </a:r>
          </a:p>
          <a:p>
            <a:pPr lvl="1"/>
            <a:r>
              <a:rPr/>
              <a:t>Ask learners:</a:t>
            </a:r>
          </a:p>
          <a:p>
            <a:pPr lvl="2"/>
            <a:r>
              <a:rPr/>
              <a:t>What are goals users might have related to the site?</a:t>
            </a:r>
          </a:p>
          <a:p>
            <a:pPr lvl="2"/>
            <a:r>
              <a:rPr/>
              <a:t>What are goals the site/company/org might have?</a:t>
            </a:r>
          </a:p>
          <a:p>
            <a:pPr lvl="1"/>
            <a:r>
              <a:rPr/>
              <a:t>Try to list three or more potential goals for each. For example:</a:t>
            </a:r>
          </a:p>
          <a:p>
            <a:pPr lvl="2"/>
            <a:r>
              <a:rPr/>
              <a:t>Youtube.com might have the goal of encouraging users to watch lots of content. A secondary goal might be for users see click on ads. A third goal might be to encourage users to comment on videos.</a:t>
            </a:r>
          </a:p>
          <a:p>
            <a:pPr lvl="2"/>
            <a:r>
              <a:rPr/>
              <a:t>A user of Youtube.com might stop by to watch just a single specific video. Or a user may also want to find many videos of about one subject. And a user might want to upload her own content to YouTube.</a:t>
            </a:r>
          </a:p>
          <a:p>
            <a:pPr lvl="1"/>
            <a:r>
              <a:rPr/>
              <a:t>Are the users’ and the site’s goals in conflict? How?</a:t>
            </a:r>
          </a:p>
          <a:p>
            <a:pPr lvl="1"/>
            <a:r>
              <a:rPr/>
              <a:t>What happens when user and site goals are in conflict?</a:t>
            </a:r>
          </a:p>
          <a:p>
            <a:pPr lvl="1"/>
            <a:r>
              <a:rPr/>
              <a:t>Explain to learners that by documenting their experience with sites, they can see how the design of the site works to meet sites’ goals and user’s goals… or not!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Investigations</a:t>
            </a:r>
            <a:r>
              <a:rPr/>
              <a:t> </a:t>
            </a:r>
            <a:r>
              <a:rPr/>
              <a:t>and</a:t>
            </a:r>
            <a:r>
              <a:rPr/>
              <a:t> </a:t>
            </a:r>
            <a:r>
              <a:rPr/>
              <a:t>Journeys</a:t>
            </a:r>
          </a:p>
        </p:txBody>
      </p:sp>
      <p:sp>
        <p:nvSpPr>
          <p:cNvPr id="3" name="Content Placeholder 2"/>
          <p:cNvSpPr>
            <a:spLocks noGrp="1"/>
          </p:cNvSpPr>
          <p:nvPr>
            <p:ph idx="1"/>
          </p:nvPr>
        </p:nvSpPr>
        <p:spPr/>
        <p:txBody>
          <a:bodyPr/>
          <a:lstStyle/>
          <a:p>
            <a:pPr lvl="1"/>
            <a:r>
              <a:rPr/>
              <a:t>In this activity, learners will pair up and work together to document their own user journeys with a specific site. The aim is to notice how they’re interacting with the site’s design. Ideally each pair of learners should have a computer to work on.</a:t>
            </a:r>
          </a:p>
          <a:p>
            <a:pPr lvl="1"/>
            <a:r>
              <a:rPr/>
              <a:t>Facilitator splits group into pairs. Facilitator can select sites for learners to work with, or users can select their own sites.</a:t>
            </a:r>
          </a:p>
          <a:p>
            <a:pPr lvl="1"/>
            <a:r>
              <a:rPr/>
              <a:t>Ask learners to go to the site with an intention or goal in mind.</a:t>
            </a:r>
          </a:p>
          <a:p>
            <a:pPr lvl="2"/>
            <a:r>
              <a:rPr/>
              <a:t>For example: I’m going to Amazon to search for books about kittens; I’m going to look for an intro html lesson on YouTube.</a:t>
            </a:r>
          </a:p>
          <a:p>
            <a:pPr lvl="1"/>
            <a:r>
              <a:rPr/>
              <a:t>One person in the pair is the user who is navigating around the site, and talking out loud/telling the story of what they are doing “ie. I am going to type ‘kittens’ into the search bar” or “I’m going to scroll down and read these comments”</a:t>
            </a:r>
          </a:p>
          <a:p>
            <a:pPr lvl="1"/>
            <a:r>
              <a:rPr/>
              <a:t>The other member of the pair is listening to/documenting the user journey. The listener should notice and/or take notes about the user’s experience.</a:t>
            </a:r>
          </a:p>
          <a:p>
            <a:pPr lvl="1"/>
            <a:r>
              <a:rPr/>
              <a:t>For example, the listener should document:</a:t>
            </a:r>
          </a:p>
          <a:p>
            <a:pPr lvl="2"/>
            <a:r>
              <a:rPr/>
              <a:t>What is the user’s plan or goal in using the site?</a:t>
            </a:r>
          </a:p>
          <a:p>
            <a:pPr lvl="2"/>
            <a:r>
              <a:rPr/>
              <a:t>What’s the first thing they see on the site? What pops up?</a:t>
            </a:r>
          </a:p>
          <a:p>
            <a:pPr lvl="2"/>
            <a:r>
              <a:rPr/>
              <a:t>What do they click on?</a:t>
            </a:r>
            <a:br/>
          </a:p>
          <a:p>
            <a:pPr lvl="2"/>
            <a:r>
              <a:rPr/>
              <a:t>Do they look/watch/listen to content they weren’t looking for (ads, suggested videos or items, etc)</a:t>
            </a:r>
          </a:p>
          <a:p>
            <a:pPr lvl="2"/>
            <a:r>
              <a:rPr/>
              <a:t>Why did this happen?</a:t>
            </a:r>
          </a:p>
          <a:p>
            <a:pPr lvl="2"/>
            <a:r>
              <a:rPr/>
              <a:t>How does the site feel? cold, friendly, fancy, sleek, etc</a:t>
            </a:r>
          </a:p>
          <a:p>
            <a:pPr lvl="2"/>
            <a:r>
              <a:rPr/>
              <a:t>What annoyed them? What was fun?</a:t>
            </a:r>
          </a:p>
          <a:p>
            <a:pPr lvl="2"/>
            <a:r>
              <a:rPr/>
              <a:t>Did they stick to their original goal for the session, or did they get sidetracked?</a:t>
            </a:r>
          </a:p>
          <a:p>
            <a:pPr lvl="2"/>
            <a:r>
              <a:rPr/>
              <a:t>What did they spend the most time doing on the site?</a:t>
            </a:r>
          </a:p>
          <a:p>
            <a:pPr lvl="1"/>
            <a:r>
              <a:rPr/>
              <a:t>Each learner should take about 5-7 minutes browsing a site as a user, and 5-7 minutes documenting their partner’s experience as the listener/note taker.</a:t>
            </a:r>
          </a:p>
          <a:p>
            <a:pPr lvl="0" marL="1270000" indent="0">
              <a:buNone/>
            </a:pPr>
            <a:r>
              <a:rPr sz="2000"/>
              <a:t>Tip! Offline version of above activity: Facilitators could print out a web page for learners to mark up. Both an internal page and the site’s home page could be provided (in order to investigate whether the internal page effectively helps a user navigate the rest of the site). As a follow-on, learners could use a blank sheet of paper to create a prototype of a web page that effectively addresses any issues they see in the handouts provided.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Reflection</a:t>
            </a:r>
            <a:r>
              <a:rPr/>
              <a:t> </a:t>
            </a:r>
            <a:r>
              <a:rPr/>
              <a:t>and</a:t>
            </a:r>
            <a:r>
              <a:rPr/>
              <a:t> </a:t>
            </a:r>
            <a:r>
              <a:rPr/>
              <a:t>Review</a:t>
            </a:r>
          </a:p>
        </p:txBody>
      </p:sp>
      <p:sp>
        <p:nvSpPr>
          <p:cNvPr id="3" name="Content Placeholder 2"/>
          <p:cNvSpPr>
            <a:spLocks noGrp="1"/>
          </p:cNvSpPr>
          <p:nvPr>
            <p:ph idx="1"/>
          </p:nvPr>
        </p:nvSpPr>
        <p:spPr/>
        <p:txBody>
          <a:bodyPr/>
          <a:lstStyle/>
          <a:p>
            <a:pPr lvl="1"/>
            <a:r>
              <a:rPr/>
              <a:t>Facilitator leads a short discussion/reflection session about user journeys.</a:t>
            </a:r>
          </a:p>
          <a:p>
            <a:pPr lvl="1"/>
            <a:r>
              <a:rPr/>
              <a:t>Facilitator explains that user journeys are a tool that designers use when they test out sites and applications– they might get users to try using the site and document what they do at each step of the process, to help refine the design.</a:t>
            </a:r>
          </a:p>
          <a:p>
            <a:pPr lvl="1"/>
            <a:r>
              <a:rPr/>
              <a:t>What did learners discover from the user journey exercise?</a:t>
            </a:r>
          </a:p>
          <a:p>
            <a:pPr lvl="1"/>
            <a:r>
              <a:rPr/>
              <a:t>What did you notice during the activity? What was new, unexpected?</a:t>
            </a:r>
          </a:p>
          <a:p>
            <a:pPr lvl="1"/>
            <a:r>
              <a:rPr/>
              <a:t>Did you notice visual design or interaction design elements playing a role in your behavior?</a:t>
            </a:r>
          </a:p>
          <a:p>
            <a:pPr lvl="1"/>
            <a:r>
              <a:rPr/>
              <a:t>Did you notice any tension between the things you wanted to do or get from your experience on the site, and what the site design was suggesting you do?</a:t>
            </a:r>
          </a:p>
          <a:p>
            <a:pPr lvl="1"/>
            <a:r>
              <a:rPr/>
              <a:t>How did this make you feel?</a:t>
            </a:r>
          </a:p>
          <a:p>
            <a:pPr lvl="1"/>
            <a:r>
              <a:rPr/>
              <a:t>Do you think you will notice or do anything differently when you’re browsing in the future?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ux-788002_640.jpg" id="0" name="Picture 1"/>
          <p:cNvPicPr>
            <a:picLocks noGrp="1" noChangeAspect="1"/>
          </p:cNvPicPr>
          <p:nvPr/>
        </p:nvPicPr>
        <p:blipFill>
          <a:blip r:embed="rId2"/>
          <a:stretch>
            <a:fillRect/>
          </a:stretch>
        </p:blipFill>
        <p:spPr bwMode="auto">
          <a:xfrm>
            <a:off x="1549400" y="1600200"/>
            <a:ext cx="6045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design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how visual design works on the web</a:t>
            </a:r>
          </a:p>
          <a:p>
            <a:pPr lvl="1"/>
            <a:r>
              <a:rPr/>
              <a:t>Identify how web design elements are used to encourage certain behavior</a:t>
            </a:r>
          </a:p>
          <a:p>
            <a:pPr lvl="1"/>
            <a:r>
              <a:rPr/>
              <a:t>Critique and document reactions to a website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Facilitator introduces the idea that the web is a designed space. Everything you experience on the web is a result of a human decision, and a human intention–</a:t>
            </a:r>
          </a:p>
          <a:p>
            <a:pPr lvl="2"/>
            <a:r>
              <a:rPr/>
              <a:t>A button or search bar in a certain spot</a:t>
            </a:r>
          </a:p>
          <a:p>
            <a:pPr lvl="2"/>
            <a:r>
              <a:rPr/>
              <a:t>Text at a certain size</a:t>
            </a:r>
          </a:p>
          <a:p>
            <a:pPr lvl="2"/>
            <a:r>
              <a:rPr/>
              <a:t>Color choices</a:t>
            </a:r>
          </a:p>
          <a:p>
            <a:pPr lvl="2"/>
            <a:r>
              <a:rPr/>
              <a:t>Images, text, etc.</a:t>
            </a:r>
          </a:p>
          <a:p>
            <a:pPr lvl="1"/>
            <a:r>
              <a:rPr/>
              <a:t>Facilitator asks learners, what does it mean to design something?</a:t>
            </a:r>
          </a:p>
          <a:p>
            <a:pPr lvl="2"/>
            <a:r>
              <a:rPr/>
              <a:t>Let’s think of design in the physical world. Let’s take buildings, for example (faciliator chooses 2 contrasting examples):</a:t>
            </a:r>
          </a:p>
          <a:p>
            <a:pPr lvl="3"/>
            <a:r>
              <a:rPr/>
              <a:t>haunted house/government building/nightclub</a:t>
            </a:r>
          </a:p>
          <a:p>
            <a:pPr lvl="3"/>
            <a:r>
              <a:rPr/>
              <a:t>vs. cozy cottage/daycare center/library?</a:t>
            </a:r>
          </a:p>
          <a:p>
            <a:pPr lvl="2"/>
            <a:r>
              <a:rPr/>
              <a:t>Have you been in spaces like these? How might these environments look or feel different?</a:t>
            </a:r>
          </a:p>
          <a:p>
            <a:pPr lvl="2"/>
            <a:r>
              <a:rPr/>
              <a:t>What are the different feelings you want your building’s users to have?</a:t>
            </a:r>
          </a:p>
          <a:p>
            <a:pPr lvl="2"/>
            <a:r>
              <a:rPr/>
              <a:t>What are different actions you want your buildings users to do?</a:t>
            </a:r>
          </a:p>
          <a:p>
            <a:pPr lvl="1"/>
            <a:r>
              <a:rPr/>
              <a:t>Designers make choices to create an outcome– in action or feeling for the user. All designers have plans and intentions.</a:t>
            </a:r>
          </a:p>
          <a:p>
            <a:pPr lvl="1"/>
            <a:r>
              <a:rPr/>
              <a:t>As a user, you respond to design with feelings and actions (or not).</a:t>
            </a:r>
          </a:p>
          <a:p>
            <a:pPr lvl="1"/>
            <a:r>
              <a:rPr/>
              <a:t>Facilitator connects the discussion about physical spaces with the web: like a physical space, most websites are designed with an intention– there’s something the designer wants users to do.</a:t>
            </a:r>
          </a:p>
          <a:p>
            <a:pPr lvl="1"/>
            <a:r>
              <a:rPr/>
              <a:t>Discuss with learners, or do a think/pair/share activity about the following questions:</a:t>
            </a:r>
          </a:p>
          <a:p>
            <a:pPr lvl="2"/>
            <a:r>
              <a:rPr/>
              <a:t>What sites do you use most often? Each learner thinks of a site (Youtube, Facebook, Google, Amazon, Library site etc. etc)</a:t>
            </a:r>
          </a:p>
          <a:p>
            <a:pPr lvl="2"/>
            <a:r>
              <a:rPr/>
              <a:t>What is the goal of the site? What does the creator of the site intend for you to do? (Could be: buy things, look at ads, etc)</a:t>
            </a:r>
          </a:p>
          <a:p>
            <a:pPr lvl="2"/>
            <a:r>
              <a:rPr/>
              <a:t>What are you doing there? What do you want to do?</a:t>
            </a:r>
          </a:p>
          <a:p>
            <a:pPr lvl="2"/>
            <a:r>
              <a:rPr/>
              <a:t>Is your aim different from what the site designer wants? If so, how?</a:t>
            </a:r>
          </a:p>
          <a:p>
            <a:pPr lvl="2"/>
            <a:r>
              <a:rPr/>
              <a:t>Have you had an experience of visiting a site intending to do one thing, and ending up doing something different? How or why did this happen?</a:t>
            </a:r>
          </a:p>
          <a:p>
            <a:pPr lvl="2"/>
            <a:r>
              <a:rPr/>
              <a:t>Have you had the experience of visiting a site and not being able to do or find the thing you came there for?</a:t>
            </a:r>
          </a:p>
          <a:p>
            <a:pPr lvl="1"/>
            <a:r>
              <a:rPr/>
              <a:t>Facilitator explains that the better the design of the site, the more likely you’ll do what the designer intends.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Design</a:t>
            </a:r>
            <a:r>
              <a:rPr/>
              <a:t> </a:t>
            </a:r>
            <a:r>
              <a:rPr/>
              <a:t>Elements</a:t>
            </a:r>
          </a:p>
        </p:txBody>
      </p:sp>
      <p:sp>
        <p:nvSpPr>
          <p:cNvPr id="3" name="Content Placeholder 2"/>
          <p:cNvSpPr>
            <a:spLocks noGrp="1"/>
          </p:cNvSpPr>
          <p:nvPr>
            <p:ph idx="1"/>
          </p:nvPr>
        </p:nvSpPr>
        <p:spPr/>
        <p:txBody>
          <a:bodyPr/>
          <a:lstStyle/>
          <a:p>
            <a:pPr lvl="1"/>
            <a:r>
              <a:rPr/>
              <a:t>For many web users (with exception of visually impaired users, those using screen readers) websites have a strong visual component. Ask users: what are some elements of visual design?</a:t>
            </a:r>
          </a:p>
          <a:p>
            <a:pPr lvl="0" marL="1270000" indent="0">
              <a:buNone/>
            </a:pPr>
            <a:r>
              <a:rPr sz="2000"/>
              <a:t>Tip! Here, you can use an example to get learners started, or brainstorm a list together first. Some elements might include:</a:t>
            </a:r>
          </a:p>
          <a:p>
            <a:pPr lvl="1"/>
            <a:r>
              <a:rPr sz="2000"/>
              <a:t>Color</a:t>
            </a:r>
          </a:p>
          <a:p>
            <a:pPr lvl="1"/>
            <a:r>
              <a:rPr sz="2000"/>
              <a:t>Size</a:t>
            </a:r>
          </a:p>
          <a:p>
            <a:pPr lvl="1"/>
            <a:r>
              <a:rPr sz="2000"/>
              <a:t>Shape</a:t>
            </a:r>
          </a:p>
          <a:p>
            <a:pPr lvl="1"/>
            <a:r>
              <a:rPr sz="2000"/>
              <a:t>Space</a:t>
            </a:r>
          </a:p>
          <a:p>
            <a:pPr lvl="1"/>
            <a:r>
              <a:rPr sz="2000"/>
              <a:t>Position (alignment, proximity)</a:t>
            </a:r>
          </a:p>
          <a:p>
            <a:pPr lvl="1"/>
            <a:r>
              <a:rPr sz="2000"/>
              <a:t>Repetition</a:t>
            </a:r>
          </a:p>
          <a:p>
            <a:pPr lvl="1"/>
            <a:r>
              <a:rPr sz="2000"/>
              <a:t>Variety</a:t>
            </a:r>
          </a:p>
          <a:p>
            <a:pPr lvl="1"/>
            <a:r>
              <a:rPr sz="2000"/>
              <a:t>Harmony</a:t>
            </a:r>
          </a:p>
          <a:p>
            <a:pPr lvl="1"/>
            <a:r>
              <a:rPr/>
              <a:t>Look at examples– what is the intention of the site? how is designed used?</a:t>
            </a:r>
          </a:p>
          <a:p>
            <a:pPr lvl="1"/>
            <a:r>
              <a:rPr/>
              <a:t>For each example, what do you see? What do you see first? What visual design elements are there? What stands out?</a:t>
            </a:r>
          </a:p>
          <a:p>
            <a:pPr lvl="1"/>
            <a:r>
              <a:rPr/>
              <a:t>Two examples to compare and contrast: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google.png" id="0" name="Picture 1"/>
          <p:cNvPicPr>
            <a:picLocks noGrp="1" noChangeAspect="1"/>
          </p:cNvPicPr>
          <p:nvPr/>
        </p:nvPicPr>
        <p:blipFill>
          <a:blip r:embed="rId2"/>
          <a:stretch>
            <a:fillRect/>
          </a:stretch>
        </p:blipFill>
        <p:spPr bwMode="auto">
          <a:xfrm>
            <a:off x="1168400" y="1600200"/>
            <a:ext cx="6794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google</a:t>
            </a:r>
            <a:r>
              <a:rPr/>
              <a:t> </a:t>
            </a:r>
            <a:r>
              <a:rPr/>
              <a:t>search</a:t>
            </a:r>
            <a:r>
              <a:rPr/>
              <a:t> </a:t>
            </a:r>
            <a:r>
              <a:rPr/>
              <a:t>page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mazon.png" id="0" name="Picture 1"/>
          <p:cNvPicPr>
            <a:picLocks noGrp="1" noChangeAspect="1"/>
          </p:cNvPicPr>
          <p:nvPr/>
        </p:nvPicPr>
        <p:blipFill>
          <a:blip r:embed="rId2"/>
          <a:stretch>
            <a:fillRect/>
          </a:stretch>
        </p:blipFill>
        <p:spPr bwMode="auto">
          <a:xfrm>
            <a:off x="1358900" y="1600200"/>
            <a:ext cx="642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amazon</a:t>
            </a:r>
            <a:r>
              <a:rPr/>
              <a:t> </a:t>
            </a:r>
            <a:r>
              <a:rPr/>
              <a:t>home</a:t>
            </a:r>
            <a:r>
              <a:rPr/>
              <a:t> </a:t>
            </a:r>
            <a:r>
              <a:rPr/>
              <a:t>page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Let learners look and discuss. Here are some of the the things that they or the facilitator might mention:</a:t>
            </a:r>
          </a:p>
          <a:p>
            <a:pPr lvl="2"/>
            <a:r>
              <a:rPr/>
              <a:t>In the Google example:</a:t>
            </a:r>
          </a:p>
          <a:p>
            <a:pPr lvl="3"/>
            <a:r>
              <a:rPr/>
              <a:t>The focus is the search bar- it’s almost the only thing on the page.</a:t>
            </a:r>
          </a:p>
          <a:p>
            <a:pPr lvl="3"/>
            <a:r>
              <a:rPr/>
              <a:t>The colorful Google logo pops out against the white background.</a:t>
            </a:r>
          </a:p>
          <a:p>
            <a:pPr lvl="3"/>
            <a:r>
              <a:rPr/>
              <a:t>Lots of white space on the page helps us focus.</a:t>
            </a:r>
          </a:p>
          <a:p>
            <a:pPr lvl="2"/>
            <a:r>
              <a:rPr/>
              <a:t>In Amazon example:</a:t>
            </a:r>
          </a:p>
          <a:p>
            <a:pPr lvl="3"/>
            <a:r>
              <a:rPr/>
              <a:t>So many things to see and click on –</a:t>
            </a:r>
          </a:p>
          <a:p>
            <a:pPr lvl="3"/>
            <a:r>
              <a:rPr/>
              <a:t>Some things are larger– the Echo Dot ad gets lots of space, so it’s likely important.</a:t>
            </a:r>
          </a:p>
          <a:p>
            <a:pPr lvl="3"/>
            <a:r>
              <a:rPr/>
              <a:t>The pop-up LOG IN button is floating on top of the rest of the design, calling attention to itself.</a:t>
            </a:r>
          </a:p>
          <a:p>
            <a:pPr lvl="3"/>
            <a:r>
              <a:rPr/>
              <a:t>The “Explore” button also visually pops out.</a:t>
            </a:r>
          </a:p>
          <a:p>
            <a:pPr lvl="3"/>
            <a:r>
              <a:rPr/>
              <a:t>The search bar is prominent and easy to find– see the yellow magnifying glass.</a:t>
            </a:r>
          </a:p>
          <a:p>
            <a:pPr lvl="3"/>
            <a:r>
              <a:rPr/>
              <a:t>The repeating circles give users the sense that they can choose among many groupings of products to buy.</a:t>
            </a:r>
          </a:p>
          <a:p>
            <a:pPr lvl="3"/>
            <a:r>
              <a:rPr/>
              <a:t>The little product images up top are playful and fun, they’re evenly sized, you get the sense that there’s lots of them.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Interactive</a:t>
            </a:r>
            <a:r>
              <a:rPr/>
              <a:t> </a:t>
            </a:r>
            <a:r>
              <a:rPr/>
              <a:t>Design</a:t>
            </a:r>
            <a:r>
              <a:rPr/>
              <a:t> </a:t>
            </a:r>
            <a:r>
              <a:rPr/>
              <a:t>Elements</a:t>
            </a:r>
          </a:p>
        </p:txBody>
      </p:sp>
      <p:sp>
        <p:nvSpPr>
          <p:cNvPr id="3" name="Content Placeholder 2"/>
          <p:cNvSpPr>
            <a:spLocks noGrp="1"/>
          </p:cNvSpPr>
          <p:nvPr>
            <p:ph idx="1"/>
          </p:nvPr>
        </p:nvSpPr>
        <p:spPr/>
        <p:txBody>
          <a:bodyPr/>
          <a:lstStyle/>
          <a:p>
            <a:pPr lvl="1"/>
            <a:r>
              <a:rPr/>
              <a:t>Ask users: what elements make a website interactive?</a:t>
            </a:r>
          </a:p>
          <a:p>
            <a:pPr lvl="1"/>
            <a:r>
              <a:rPr/>
              <a:t>Examples might include: Links, forms, search bars, “like” buttons, buy now buttons, comment boxes, status update boxes, lists of items to scroll through, mouse-overs for pop-ups</a:t>
            </a:r>
          </a:p>
          <a:p>
            <a:pPr lvl="1"/>
            <a:r>
              <a:rPr/>
              <a:t>Look at some examples with learners, and discuss what they see. Ask learners: how do visual design elements (like size, color, shape, placement) work with interaction elements?</a:t>
            </a:r>
          </a:p>
          <a:p>
            <a:pPr lvl="1"/>
            <a:r>
              <a:rPr/>
              <a:t>Learners might notice that designers use color, size and placement to draw attention to buttons they want users to push, or a search bar, etc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on the Web</dc:title>
  <dc:creator/>
  <cp:keywords/>
  <dcterms:created xsi:type="dcterms:W3CDTF">2021-08-14T16:51:43Z</dcterms:created>
  <dcterms:modified xsi:type="dcterms:W3CDTF">2021-08-14T16:51:43Z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_articles/07-tagging-101.md</vt:lpwstr>
  </property>
  <property fmtid="{D5CDD505-2E9C-101B-9397-08002B2CF9AE}" pid="3" name="layout">
    <vt:lpwstr>page</vt:lpwstr>
  </property>
  <property fmtid="{D5CDD505-2E9C-101B-9397-08002B2CF9AE}" pid="4" name="toc">
    <vt:lpwstr/>
  </property>
</Properties>
</file>