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343"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a:t>
            </a:r>
          </a:p>
          <a:p>
            <a:pPr marL="0" lvl="0" indent="0">
              <a:buNone/>
            </a:pPr>
            <a:endParaRPr/>
          </a:p>
          <a:p>
            <a:pPr lvl="1"/>
            <a:r>
              <a:rPr/>
              <a:t>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By placing sticky notes on a board, the group works together to create a diagram of the internet. To help them do so, use the following prompts.</a:t>
            </a:r>
          </a:p>
          <a:p>
            <a:pPr marL="0" lvl="0" indent="0">
              <a:buNone/>
            </a:pPr>
            <a:endParaRPr/>
          </a:p>
          <a:p>
            <a:pPr marL="1270000" lvl="0" indent="0">
              <a:buNone/>
            </a:pPr>
            <a:r>
              <a:rPr sz="2000"/>
              <a:t>Tip! You can also use tactile 3-D materials like pipe cleaners, play-doh, string, cardboard or construction paper to create a model</a:t>
            </a:r>
          </a:p>
          <a:p>
            <a:pPr marL="0" lvl="0" indent="0">
              <a:buNone/>
            </a:pPr>
            <a:endParaRPr sz="2000"/>
          </a:p>
          <a:p>
            <a:pPr lvl="1"/>
            <a:r>
              <a:rPr/>
              <a:t>How are the different elements related? For example, many client computers connect to a single server.</a:t>
            </a:r>
          </a:p>
          <a:p>
            <a:pPr marL="0" lvl="0" indent="0">
              <a:buNone/>
            </a:pPr>
            <a:endParaRPr/>
          </a:p>
          <a:p>
            <a:pPr lvl="1"/>
            <a:r>
              <a:rPr/>
              <a:t>Where is information stored or kept, and how does it travel?</a:t>
            </a:r>
          </a:p>
          <a:p>
            <a:pPr marL="0" lvl="0" indent="0">
              <a:buNone/>
            </a:pPr>
            <a:endParaRPr/>
          </a:p>
          <a:p>
            <a:pPr marL="1270000" lvl="0" indent="0">
              <a:buNone/>
            </a:pPr>
            <a:r>
              <a:rPr sz="200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The facilitator should review the following:</a:t>
            </a:r>
          </a:p>
          <a:p>
            <a:pPr marL="0" lvl="0" indent="0">
              <a:buNone/>
            </a:pPr>
            <a:endParaRPr/>
          </a:p>
          <a:p>
            <a:pPr lvl="1"/>
            <a:r>
              <a:rPr/>
              <a:t>We see in our map that the “Internet” is a system of networked computers and the “Web” is located on Internet.</a:t>
            </a:r>
          </a:p>
          <a:p>
            <a:pPr marL="0" lvl="0" indent="0">
              <a:buNone/>
            </a:pPr>
            <a:endParaRPr/>
          </a:p>
          <a:p>
            <a:pPr lvl="1"/>
            <a:r>
              <a:rPr/>
              <a:t>The web is the interconnected system of sites and pages, stored in various computers around the world.</a:t>
            </a:r>
          </a:p>
          <a:p>
            <a:pPr marL="0" lvl="0" indent="0">
              <a:buNone/>
            </a:pPr>
            <a:endParaRPr/>
          </a:p>
          <a:p>
            <a:pPr lvl="1"/>
            <a:r>
              <a:rPr/>
              <a:t>We use a web browser, like Firefox, to access pages on the Web.</a:t>
            </a:r>
          </a:p>
          <a:p>
            <a:pPr marL="0" lvl="0" indent="0">
              <a:buNone/>
            </a:pPr>
            <a:endParaRPr/>
          </a:p>
          <a:p>
            <a:pPr lvl="1"/>
            <a:r>
              <a:rPr/>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a:p>
          <a:p>
            <a:pPr lvl="1"/>
            <a:r>
              <a:rPr/>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a:p>
          <a:p>
            <a:pPr lvl="1"/>
            <a:r>
              <a:rPr/>
              <a:t>Facilitator explains to the group that in order to help understand this path, they are going to act out a human version of information moving through the internet, in an obstacle course.</a:t>
            </a:r>
          </a:p>
          <a:p>
            <a:pPr marL="0" lvl="0" indent="0">
              <a:buNone/>
            </a:pPr>
            <a:endParaRPr/>
          </a:p>
          <a:p>
            <a:pPr lvl="1"/>
            <a:r>
              <a:rPr/>
              <a:t>Start by walking learners through a model of the system. Ask the group to gather underneath the “My computer” sign and ask for three volunteers. Hand three of the volunteers the signs labeled</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lvl="1"/>
            <a:r>
              <a:rPr/>
              <a:t>Ask the volunteers to spread out throughout the room.</a:t>
            </a:r>
          </a:p>
          <a:p>
            <a:pPr marL="0" lvl="0" indent="0">
              <a:buNone/>
            </a:pPr>
            <a:endParaRPr/>
          </a:p>
          <a:p>
            <a:pPr lvl="1"/>
            <a:r>
              <a:rPr/>
              <a:t>Explain that</a:t>
            </a:r>
          </a:p>
          <a:p>
            <a:pPr marL="0" lvl="0" indent="0">
              <a:buNone/>
            </a:pPr>
            <a:endParaRPr/>
          </a:p>
          <a:p>
            <a:pPr lvl="2"/>
            <a:r>
              <a:rPr/>
              <a:t>the signs represent different “hops” that a web request must go through before it gets to the server that hosts the website a user is looking for</a:t>
            </a:r>
          </a:p>
          <a:p>
            <a:pPr marL="0" lvl="0" indent="0">
              <a:buNone/>
            </a:pPr>
            <a:endParaRPr/>
          </a:p>
          <a:p>
            <a:pPr lvl="2"/>
            <a:r>
              <a:rPr/>
              <a:t>The rest of the learners are packets of code containing web requests in special computer language, trying to get to the server at the other end of the room.</a:t>
            </a:r>
          </a:p>
          <a:p>
            <a:pPr marL="0" lvl="0" indent="0">
              <a:buNone/>
            </a:pPr>
            <a:endParaRPr/>
          </a:p>
          <a:p>
            <a:pPr lvl="1"/>
            <a:r>
              <a:rPr/>
              <a:t>Choose one of these “packet” learners to act as a model for the rest of the group before they all start the activity. Give the learners the following scenario:</a:t>
            </a:r>
          </a:p>
          <a:p>
            <a:pPr marL="0" lvl="0" indent="0">
              <a:buNone/>
            </a:pPr>
            <a:endParaRPr/>
          </a:p>
          <a:p>
            <a:pPr lvl="1"/>
            <a:r>
              <a:rPr/>
              <a:t>I’m at my computer and I decide to watch a video on YouTube. After I type in the web address, my computer converts “youtube.com” into a special kind of coded request (called HyperText Transfer Protocol, or HTTP) that all computers can read.</a:t>
            </a:r>
          </a:p>
          <a:p>
            <a:pPr marL="0" lvl="0" indent="0">
              <a:buNone/>
            </a:pPr>
            <a:endParaRPr/>
          </a:p>
          <a:p>
            <a:pPr lvl="1"/>
            <a:r>
              <a:rPr/>
              <a:t>My computer then divides that code into several “packets” to send across the network… our volunteer learner represents one of those packets.</a:t>
            </a:r>
          </a:p>
          <a:p>
            <a:pPr marL="0" lvl="0" indent="0">
              <a:buNone/>
            </a:pPr>
            <a:endParaRPr/>
          </a:p>
          <a:p>
            <a:pPr lvl="1"/>
            <a:r>
              <a:rPr/>
              <a:t>Ask the volunteer learner to walk to the the first hop and explain:</a:t>
            </a:r>
          </a:p>
          <a:p>
            <a:pPr marL="0" lvl="0" indent="0">
              <a:buNone/>
            </a:pPr>
            <a:endParaRPr/>
          </a:p>
          <a:p>
            <a:pPr lvl="2"/>
            <a:r>
              <a:rPr/>
              <a:t>First the packet will hop through local network devices like routers and modems in your building.</a:t>
            </a:r>
          </a:p>
          <a:p>
            <a:pPr marL="0" lvl="0" indent="0">
              <a:buNone/>
            </a:pPr>
            <a:endParaRPr/>
          </a:p>
          <a:p>
            <a:pPr lvl="2"/>
            <a:r>
              <a:rPr/>
              <a:t>The local network devices then send the packet to the Internet.</a:t>
            </a:r>
          </a:p>
          <a:p>
            <a:pPr marL="0" lvl="0" indent="0">
              <a:buNone/>
            </a:pPr>
            <a:endParaRPr/>
          </a:p>
          <a:p>
            <a:pPr lvl="1"/>
            <a:r>
              <a:rPr/>
              <a:t>Have the learner walk to and explain the next hop: After a packet gets to the Internet service provider (ISP) it is sent all the way to one of YouTube’s routers.</a:t>
            </a:r>
          </a:p>
          <a:p>
            <a:pPr marL="0" lvl="0" indent="0">
              <a:buNone/>
            </a:pPr>
            <a:endParaRPr/>
          </a:p>
          <a:p>
            <a:pPr lvl="2"/>
            <a:r>
              <a:rPr/>
              <a:t>Have the learner walk to and explain the next hop, Once the packet gets through YouTube’s router, it is sent to a server in the company’s headquarters that will stream my video. Explain:</a:t>
            </a:r>
          </a:p>
          <a:p>
            <a:pPr marL="0" lvl="0" indent="0">
              <a:buNone/>
            </a:pPr>
            <a:endParaRPr/>
          </a:p>
          <a:p>
            <a:pPr lvl="2"/>
            <a:r>
              <a:rPr/>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a:p>
          <a:p>
            <a:pPr lvl="1"/>
            <a:r>
              <a:rPr/>
              <a:t>Ask the example learner to walk back to you, making sure to pause at each hop on the way back.</a:t>
            </a:r>
          </a:p>
          <a:p>
            <a:pPr marL="0" lvl="0" indent="0">
              <a:buNone/>
            </a:pPr>
            <a:endParaRPr/>
          </a:p>
          <a:p>
            <a:pPr lvl="1"/>
            <a:r>
              <a:rPr/>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a:p>
          <a:p>
            <a:pPr lvl="1"/>
            <a:r>
              <a:rPr/>
              <a:t>Assign each server a role– for example, a server could be a YourBank.com, or Amazon.com, or Tickets.com or the local library’s online catalog &gt; Tip! You can brainstorm these by asking learners which sites they use, and the kinds of things they request from those sites.</a:t>
            </a:r>
          </a:p>
          <a:p>
            <a:pPr marL="0" lvl="0" indent="0">
              <a:buNone/>
            </a:pPr>
            <a:endParaRPr/>
          </a:p>
          <a:p>
            <a:pPr lvl="1"/>
            <a:r>
              <a:rPr/>
              <a:t>Write the server names on cards and ask the servers to hold them.</a:t>
            </a:r>
          </a:p>
          <a:p>
            <a:pPr marL="0" lvl="0" indent="0">
              <a:buNone/>
            </a:pPr>
            <a:endParaRPr/>
          </a:p>
          <a:p>
            <a:pPr lvl="1"/>
            <a:r>
              <a:rPr/>
              <a:t>Have learners write requests, such as “list of cat toys for sale on Amazon”, or “Beyonce tickets on Tickets.com” on cards– they will hand these to the “packets” &gt; Tip: Ask participants if they want to create an identifier on the their request to make sure the request gets back to the right computer.</a:t>
            </a:r>
          </a:p>
          <a:p>
            <a:pPr marL="0" lvl="0" indent="0">
              <a:buNone/>
            </a:pPr>
            <a:endParaRPr/>
          </a:p>
          <a:p>
            <a:pPr lvl="1"/>
            <a:r>
              <a:rPr/>
              <a:t>Now it’s time for everyone to try the obstacle course! Explain:</a:t>
            </a:r>
          </a:p>
          <a:p>
            <a:pPr marL="0" lvl="0" indent="0">
              <a:buNone/>
            </a:pPr>
            <a:endParaRPr/>
          </a:p>
          <a:p>
            <a:pPr lvl="2"/>
            <a:r>
              <a:rPr/>
              <a:t>Have the computer users/client computers hand their requests to the “packets”</a:t>
            </a:r>
          </a:p>
          <a:p>
            <a:pPr marL="0" lvl="0" indent="0">
              <a:buNone/>
            </a:pPr>
            <a:endParaRPr/>
          </a:p>
          <a:p>
            <a:pPr lvl="2"/>
            <a:r>
              <a:rPr/>
              <a:t>Packets must stop at each “hop” before moving on to the next one.</a:t>
            </a:r>
          </a:p>
          <a:p>
            <a:pPr marL="0" lvl="0" indent="0">
              <a:buNone/>
            </a:pPr>
            <a:endParaRPr/>
          </a:p>
          <a:p>
            <a:pPr lvl="1"/>
            <a:r>
              <a:rPr/>
              <a:t>But wait, there’s a twist! Before the packets can get from one hop to the next, they need to show their request to the stop, which is a kind of gatekeeper.</a:t>
            </a:r>
          </a:p>
          <a:p>
            <a:pPr marL="0" lvl="0" indent="0">
              <a:buNone/>
            </a:pPr>
            <a:endParaRPr/>
          </a:p>
          <a:p>
            <a:pPr lvl="1"/>
            <a:r>
              <a:rPr/>
              <a:t>At the ISP hop, the learner acting as an ISP will need to direct the packets to the correct servers; on the way back s/he will need to direct the packet to the correct client.</a:t>
            </a:r>
          </a:p>
          <a:p>
            <a:pPr marL="0" lvl="0" indent="0">
              <a:buNone/>
            </a:pPr>
            <a:endParaRPr/>
          </a:p>
          <a:p>
            <a:pPr lvl="1"/>
            <a:r>
              <a:rPr/>
              <a:t>The servers have a short time to mark or change the packet’s card with the requested info before sending the packet back to the client</a:t>
            </a:r>
          </a:p>
          <a:p>
            <a:pPr marL="0" lvl="0" indent="0">
              <a:buNone/>
            </a:pPr>
            <a:endParaRPr/>
          </a:p>
          <a:p>
            <a:pPr lvl="1"/>
            <a:r>
              <a:rPr/>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a:p>
          <a:p>
            <a:pPr lvl="1"/>
            <a:r>
              <a:rPr/>
              <a:t>Note: If you don’t have the physical space for this activity, learners can create their understanding of how the parts of the web interact by using objects such as play-doh, straws, strings, or other objects.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2184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5446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58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8600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76318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7722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23482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6573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13792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94859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05876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19462373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dirty="0"/>
              <a:t>Map the Web</a:t>
            </a:r>
          </a:p>
        </p:txBody>
      </p:sp>
      <p:sp>
        <p:nvSpPr>
          <p:cNvPr id="3" name="Subtitle 2"/>
          <p:cNvSpPr>
            <a:spLocks noGrp="1"/>
          </p:cNvSpPr>
          <p:nvPr>
            <p:ph type="subTitle" idx="1"/>
          </p:nvPr>
        </p:nvSpPr>
        <p:spPr>
          <a:xfrm>
            <a:off x="2895600" y="3886200"/>
            <a:ext cx="6400800" cy="1752600"/>
          </a:xfrm>
        </p:spPr>
        <p:txBody>
          <a:bodyPr/>
          <a:lstStyle/>
          <a:p>
            <a:r>
              <a:rPr dirty="0"/>
              <a:t/>
            </a:r>
            <a:br>
              <a:rPr dirty="0"/>
            </a:br>
            <a:r>
              <a:rPr dirty="0"/>
              <a:t/>
            </a:r>
            <a:br>
              <a:rPr dirty="0"/>
            </a:b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Optional: IP Addresses</a:t>
            </a:r>
            <a:endParaRPr lang="en-GB" dirty="0"/>
          </a:p>
        </p:txBody>
      </p:sp>
      <p:sp>
        <p:nvSpPr>
          <p:cNvPr id="5" name="Text Placeholder 4"/>
          <p:cNvSpPr>
            <a:spLocks noGrp="1"/>
          </p:cNvSpPr>
          <p:nvPr>
            <p:ph type="body" idx="1"/>
          </p:nvPr>
        </p:nvSpPr>
        <p:spPr/>
        <p:txBody>
          <a:bodyPr/>
          <a:lstStyle/>
          <a:p>
            <a:r>
              <a:rPr lang="en-GB" dirty="0"/>
              <a:t>Ask the group how many computers or devices are connected to the internet.</a:t>
            </a:r>
          </a:p>
          <a:p>
            <a:r>
              <a:rPr lang="en-GB" dirty="0"/>
              <a:t>How do you think each computer is identified or located in the network?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dirty="0"/>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What happens on the Internet when you type a Web address and hit enter?</a:t>
            </a:r>
          </a:p>
          <a:p>
            <a:pPr marL="342900" indent="-342900">
              <a:buFont typeface="Arial" panose="020B0604020202020204" pitchFamily="34" charset="0"/>
              <a:buChar char="•"/>
            </a:pPr>
            <a:r>
              <a:rPr lang="en-GB" dirty="0"/>
              <a:t>What are the “parts” of the Internet?</a:t>
            </a:r>
          </a:p>
          <a:p>
            <a:pPr marL="342900" indent="-342900">
              <a:buFont typeface="Arial" panose="020B0604020202020204" pitchFamily="34" charset="0"/>
              <a:buChar char="•"/>
            </a:pPr>
            <a:r>
              <a:rPr lang="en-GB" dirty="0"/>
              <a:t>How do large amounts of information ever make it through low-bandwidth parts of the Net?</a:t>
            </a:r>
          </a:p>
          <a:p>
            <a:pPr marL="342900" indent="-342900">
              <a:buFont typeface="Arial" panose="020B0604020202020204" pitchFamily="34" charset="0"/>
              <a:buChar char="•"/>
            </a:pPr>
            <a:r>
              <a:rPr lang="en-GB" dirty="0"/>
              <a:t>What’s the difference between the Internet and the World Wide Web?</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mozilla</a:t>
            </a:r>
            <a:endParaRPr dirty="0"/>
          </a:p>
        </p:txBody>
      </p:sp>
      <p:sp>
        <p:nvSpPr>
          <p:cNvPr id="3" name="Content Placeholder 2"/>
          <p:cNvSpPr>
            <a:spLocks noGrp="1"/>
          </p:cNvSpPr>
          <p:nvPr>
            <p:ph type="body" idx="1"/>
          </p:nvPr>
        </p:nvSpPr>
        <p:spPr/>
        <p:txBody>
          <a:bodyPr/>
          <a:lstStyle/>
          <a:p>
            <a:pPr marL="0" indent="0">
              <a:buNone/>
            </a:pPr>
            <a:r>
              <a:rPr dirty="0"/>
              <a:t>Mozilla is a global non-profit dedicated to putting you in control of your online experience and shaping the future of the web for the public good. Visit us at </a:t>
            </a:r>
            <a:r>
              <a:rPr dirty="0">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2"/>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
        <p:nvSpPr>
          <p:cNvPr id="6" name="Title 5"/>
          <p:cNvSpPr>
            <a:spLocks noGrp="1"/>
          </p:cNvSpPr>
          <p:nvPr>
            <p:ph type="title"/>
          </p:nvPr>
        </p:nvSpPr>
        <p:spPr/>
        <p:txBody>
          <a:bodyPr/>
          <a:lstStyle/>
          <a:p>
            <a:endParaRPr lang="en-GB" dirty="0"/>
          </a:p>
        </p:txBody>
      </p:sp>
      <p:sp>
        <p:nvSpPr>
          <p:cNvPr id="7" name="Text Placeholder 6"/>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Explain how parts of the internet are related</a:t>
            </a:r>
          </a:p>
          <a:p>
            <a:r>
              <a:rPr lang="en-GB" dirty="0"/>
              <a:t>Demonstrate how information travels across the web using manipulatives, sketches or through physical movement</a:t>
            </a:r>
          </a:p>
          <a:p>
            <a:r>
              <a:rPr lang="en-GB" dirty="0"/>
              <a:t>Locate an IP address and explain what information it conveys.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dirty="0"/>
          </a:p>
        </p:txBody>
      </p:sp>
      <p:sp>
        <p:nvSpPr>
          <p:cNvPr id="5" name="Text Placeholder 4"/>
          <p:cNvSpPr>
            <a:spLocks noGrp="1"/>
          </p:cNvSpPr>
          <p:nvPr>
            <p:ph type="body" idx="1"/>
          </p:nvPr>
        </p:nvSpPr>
        <p:spPr/>
        <p:txBody>
          <a:bodyPr/>
          <a:lstStyle/>
          <a:p>
            <a:r>
              <a:rPr lang="en-GB" dirty="0"/>
              <a:t>The internet is probably one of the most, if not the most, important technologies of our time</a:t>
            </a:r>
          </a:p>
          <a:p>
            <a:r>
              <a:rPr lang="en-GB" dirty="0"/>
              <a:t>It’s the primary way our world stores and shares all kinds of information (personal info, economic info, medical info, scientific info, and much </a:t>
            </a:r>
            <a:r>
              <a:rPr lang="en-GB" dirty="0" err="1"/>
              <a:t>much</a:t>
            </a:r>
            <a:r>
              <a:rPr lang="en-GB" dirty="0"/>
              <a:t> more)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do we “see” or understand the internet.</a:t>
            </a:r>
            <a:endParaRPr lang="en-GB" dirty="0"/>
          </a:p>
        </p:txBody>
      </p:sp>
      <p:sp>
        <p:nvSpPr>
          <p:cNvPr id="5" name="Text Placeholder 4"/>
          <p:cNvSpPr>
            <a:spLocks noGrp="1"/>
          </p:cNvSpPr>
          <p:nvPr>
            <p:ph type="body" idx="1"/>
          </p:nvPr>
        </p:nvSpPr>
        <p:spPr/>
        <p:txBody>
          <a:bodyPr/>
          <a:lstStyle/>
          <a:p>
            <a:r>
              <a:rPr lang="en-GB" dirty="0"/>
              <a:t>What does the Internet look like? Can we see it?</a:t>
            </a:r>
          </a:p>
          <a:p>
            <a:r>
              <a:rPr lang="en-GB" dirty="0"/>
              <a:t>If you had to draw a picture of it, what might that look like?</a:t>
            </a:r>
          </a:p>
          <a:p>
            <a:r>
              <a:rPr lang="en-GB" dirty="0"/>
              <a:t>What are some metaphors for the Internet that you’ve heard (</a:t>
            </a:r>
            <a:r>
              <a:rPr lang="en-GB" dirty="0" err="1"/>
              <a:t>ie</a:t>
            </a:r>
            <a:r>
              <a:rPr lang="en-GB" dirty="0"/>
              <a:t>. surfing, tubes, </a:t>
            </a:r>
            <a:r>
              <a:rPr lang="en-GB" dirty="0" err="1"/>
              <a:t>spiderweb</a:t>
            </a:r>
            <a:r>
              <a:rPr lang="en-GB" dirty="0"/>
              <a:t>, spiders and crawlers)?</a:t>
            </a:r>
          </a:p>
          <a:p>
            <a:r>
              <a:rPr lang="en-GB" dirty="0"/>
              <a:t>Which metaphors work best for you?</a:t>
            </a:r>
          </a:p>
          <a:p>
            <a:r>
              <a:rPr lang="en-GB" dirty="0"/>
              <a:t>Can you propose new ones?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Brainstorm Map Elements</a:t>
            </a:r>
          </a:p>
        </p:txBody>
      </p:sp>
      <p:sp>
        <p:nvSpPr>
          <p:cNvPr id="3" name="Content Placeholder 2"/>
          <p:cNvSpPr>
            <a:spLocks noGrp="1"/>
          </p:cNvSpPr>
          <p:nvPr>
            <p:ph type="body" idx="1"/>
          </p:nvPr>
        </p:nvSpPr>
        <p:spPr/>
        <p:txBody>
          <a:bodyPr/>
          <a:lstStyle/>
          <a:p>
            <a:pPr marL="0" indent="0">
              <a:buNone/>
            </a:pPr>
            <a:r>
              <a:rPr dirty="0"/>
              <a:t>Write down different components of the web, each on one sticky note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Define Web Terms</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Assemble the Map or Model</a:t>
            </a:r>
            <a:endParaRPr lang="en-GB" dirty="0"/>
          </a:p>
        </p:txBody>
      </p:sp>
      <p:sp>
        <p:nvSpPr>
          <p:cNvPr id="9" name="Text Placeholder 8"/>
          <p:cNvSpPr>
            <a:spLocks noGrp="1"/>
          </p:cNvSpPr>
          <p:nvPr>
            <p:ph type="body" idx="1"/>
          </p:nvPr>
        </p:nvSpPr>
        <p:spPr/>
        <p:txBody>
          <a:bodyPr/>
          <a:lstStyle/>
          <a:p>
            <a:r>
              <a:rPr lang="en-GB" dirty="0"/>
              <a:t>By placing sticky notes on a board</a:t>
            </a:r>
          </a:p>
          <a:p>
            <a:r>
              <a:rPr lang="en-GB" dirty="0"/>
              <a:t>Work together to create a diagram of the internet.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Perform the Net</a:t>
            </a:r>
            <a:endParaRPr lang="en-GB" dirty="0"/>
          </a:p>
        </p:txBody>
      </p:sp>
      <p:sp>
        <p:nvSpPr>
          <p:cNvPr id="7" name="Text Placeholder 6"/>
          <p:cNvSpPr>
            <a:spLocks noGrp="1"/>
          </p:cNvSpPr>
          <p:nvPr>
            <p:ph type="body" idx="1"/>
          </p:nvPr>
        </p:nvSpPr>
        <p:spPr/>
        <p:txBody>
          <a:bodyPr/>
          <a:lstStyle/>
          <a:p>
            <a:r>
              <a:rPr lang="en-GB" dirty="0"/>
              <a:t>Show this introductory video to give learners a little more context</a:t>
            </a:r>
          </a:p>
          <a:p>
            <a:r>
              <a:rPr lang="en-GB" dirty="0"/>
              <a:t>The information will travel from a</a:t>
            </a:r>
          </a:p>
          <a:p>
            <a:pPr marL="342900" indent="-342900">
              <a:buFont typeface="Arial" panose="020B0604020202020204" pitchFamily="34" charset="0"/>
              <a:buChar char="•"/>
            </a:pPr>
            <a:r>
              <a:rPr lang="en-GB" dirty="0"/>
              <a:t>local (client) computer to</a:t>
            </a:r>
          </a:p>
          <a:p>
            <a:pPr marL="342900" indent="-342900">
              <a:buFont typeface="Arial" panose="020B0604020202020204" pitchFamily="34" charset="0"/>
              <a:buChar char="•"/>
            </a:pPr>
            <a:r>
              <a:rPr lang="en-GB" dirty="0"/>
              <a:t>a Local Area Network </a:t>
            </a:r>
            <a:r>
              <a:rPr lang="en-GB" dirty="0" smtClean="0"/>
              <a:t>to</a:t>
            </a:r>
            <a:endParaRPr lang="en-GB" dirty="0"/>
          </a:p>
          <a:p>
            <a:pPr marL="342900" indent="-342900">
              <a:buFont typeface="Arial" panose="020B0604020202020204" pitchFamily="34" charset="0"/>
              <a:buChar char="•"/>
            </a:pPr>
            <a:r>
              <a:rPr lang="en-GB" dirty="0"/>
              <a:t>the Internet </a:t>
            </a:r>
            <a:r>
              <a:rPr lang="en-GB" dirty="0" smtClean="0"/>
              <a:t>to</a:t>
            </a:r>
            <a:endParaRPr lang="en-GB" dirty="0"/>
          </a:p>
          <a:p>
            <a:pPr marL="342900" indent="-342900">
              <a:buFont typeface="Arial" panose="020B0604020202020204" pitchFamily="34" charset="0"/>
              <a:buChar char="•"/>
            </a:pPr>
            <a:r>
              <a:rPr lang="en-GB" dirty="0"/>
              <a:t>the website of your choice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A171DE49-DD35-4654-9995-F736486ED2C4}" vid="{603C8D07-0ECF-4A1E-9F01-49FC6DFD15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2740</Words>
  <Application>Microsoft Office PowerPoint</Application>
  <PresentationFormat>Widescreen</PresentationFormat>
  <Paragraphs>237</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vt:lpstr>
      <vt:lpstr>Roboto</vt:lpstr>
      <vt:lpstr>UTC OLP Theme</vt:lpstr>
      <vt:lpstr>Map the Web</vt:lpstr>
      <vt:lpstr>PowerPoint Presentation</vt:lpstr>
      <vt:lpstr>Learning Objectives</vt:lpstr>
      <vt:lpstr>Introduction</vt:lpstr>
      <vt:lpstr>How do we “see” or understand the internet.</vt:lpstr>
      <vt:lpstr>Brainstorm Map Elements</vt:lpstr>
      <vt:lpstr>Define Web Terms</vt:lpstr>
      <vt:lpstr>Assemble the Map or Model</vt:lpstr>
      <vt:lpstr>Perform the Net</vt:lpstr>
      <vt:lpstr>Optional: IP Addresses</vt:lpstr>
      <vt:lpstr>Reflection and Review</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Martyn Eggleton</dc:creator>
  <cp:keywords/>
  <cp:lastModifiedBy>Martyn Eggleton</cp:lastModifiedBy>
  <cp:revision>6</cp:revision>
  <dcterms:created xsi:type="dcterms:W3CDTF">2021-08-29T15:10:00Z</dcterms:created>
  <dcterms:modified xsi:type="dcterms:W3CDTF">2021-08-29T19:27:09Z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_articles/03-make-friends-with-your-browser.md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