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we introduce learners to systems– called website builders or content management systems– that many people (designers, developers, as well as web newcomers who are non-experts) use to create websites with lots of different pages and frequently updated content, such as blogs or shopping sites. Learners do some data collection, and use analog (pen and paper) examples to explore how web builders work.</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Pencil and paper</a:t>
            </a:r>
          </a:p>
          <a:p>
            <a:pPr marL="0" lvl="0" indent="0">
              <a:buNone/>
            </a:pPr>
            <a:endParaRPr/>
          </a:p>
          <a:p>
            <a:pPr lvl="1"/>
            <a:r>
              <a:rPr/>
              <a:t>Print worksheet with the following information:</a:t>
            </a:r>
          </a:p>
          <a:p>
            <a:pPr marL="0" lvl="0" indent="0">
              <a:buNone/>
            </a:pPr>
            <a:endParaRPr/>
          </a:p>
          <a:p>
            <a:pPr lvl="2"/>
            <a:r>
              <a:rPr/>
              <a:t>Worksheet 1: Pet Listing</a:t>
            </a:r>
          </a:p>
          <a:p>
            <a:pPr marL="0" lvl="0" indent="0">
              <a:buNone/>
            </a:pPr>
            <a:endParaRPr/>
          </a:p>
          <a:p>
            <a:pPr lvl="2"/>
            <a:r>
              <a:rPr/>
              <a:t>Pet Name:</a:t>
            </a:r>
          </a:p>
          <a:p>
            <a:pPr marL="0" lvl="0" indent="0">
              <a:buNone/>
            </a:pPr>
            <a:endParaRPr/>
          </a:p>
          <a:p>
            <a:pPr lvl="2"/>
            <a:r>
              <a:rPr/>
              <a:t>Location:</a:t>
            </a:r>
          </a:p>
          <a:p>
            <a:pPr marL="0" lvl="0" indent="0">
              <a:buNone/>
            </a:pPr>
            <a:endParaRPr/>
          </a:p>
          <a:p>
            <a:pPr lvl="2"/>
            <a:r>
              <a:rPr/>
              <a:t>Type (cat, dog, etc):</a:t>
            </a:r>
          </a:p>
          <a:p>
            <a:pPr marL="0" lvl="0" indent="0">
              <a:buNone/>
            </a:pPr>
            <a:endParaRPr/>
          </a:p>
          <a:p>
            <a:pPr lvl="2"/>
            <a:r>
              <a:rPr/>
              <a:t>Age:</a:t>
            </a:r>
          </a:p>
          <a:p>
            <a:pPr marL="0" lvl="0" indent="0">
              <a:buNone/>
            </a:pPr>
            <a:endParaRPr/>
          </a:p>
          <a:p>
            <a:pPr lvl="2"/>
            <a:r>
              <a:rPr/>
              <a:t>Image:</a:t>
            </a:r>
          </a:p>
          <a:p>
            <a:pPr marL="0" lvl="0" indent="0">
              <a:buNone/>
            </a:pPr>
            <a:endParaRPr/>
          </a:p>
          <a:p>
            <a:pPr lvl="2"/>
            <a:r>
              <a:rPr/>
              <a:t>Traits:</a:t>
            </a:r>
          </a:p>
          <a:p>
            <a:pPr marL="0" lvl="0" indent="0">
              <a:buNone/>
            </a:pPr>
            <a:endParaRPr/>
          </a:p>
          <a:p>
            <a:pPr lvl="2"/>
            <a:r>
              <a:rPr/>
              <a:t>Available to Adopt (yes/no):</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Design</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 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[30 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2485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215804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9984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28107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00174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427816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91421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11816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24588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6577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1568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38399351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Builders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adult-1822559_640.jpg"/>
          <p:cNvPicPr>
            <a:picLocks noGrp="1" noChangeAspect="1"/>
          </p:cNvPicPr>
          <p:nvPr/>
        </p:nvPicPr>
        <p:blipFill>
          <a:blip r:embed="rId2"/>
          <a:stretch>
            <a:fillRect/>
          </a:stretch>
        </p:blipFill>
        <p:spPr bwMode="auto">
          <a:xfrm>
            <a:off x="3149600" y="1600200"/>
            <a:ext cx="590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builders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Define a website builder/content management systems.</a:t>
            </a:r>
          </a:p>
          <a:p>
            <a:pPr lvl="1"/>
            <a:r>
              <a:rPr/>
              <a:t>Identify four basic elements of website building tools.</a:t>
            </a:r>
          </a:p>
          <a:p>
            <a:pPr lvl="1"/>
            <a:r>
              <a:rPr/>
              <a:t>Describe how the elements of website builders work to create web pages.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Explain:</a:t>
            </a:r>
          </a:p>
          <a:p>
            <a:pPr lvl="2"/>
            <a:r>
              <a:rPr/>
              <a:t>Today we’re going to talk about some software tools– called website builders or content management systems– that many people (designers, developers, as well as web newcomers who are non-experts) use to create websites.</a:t>
            </a:r>
          </a:p>
          <a:p>
            <a:pPr lvl="2"/>
            <a:r>
              <a:rPr/>
              <a:t>These tools pull together HTML and CSS (Cascading Style Sheets, used to add visual styles to web sites) along with other programming languages to speed the process of website creation.</a:t>
            </a:r>
          </a:p>
          <a:p>
            <a:pPr lvl="2"/>
            <a:r>
              <a:rPr/>
              <a:t>But first, let’s do a quick, fun data collection activity– we’ll use this data to model how web builders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Activity: Data Collection</a:t>
            </a:r>
          </a:p>
        </p:txBody>
      </p:sp>
      <p:sp>
        <p:nvSpPr>
          <p:cNvPr id="3" name="Content Placeholder 2"/>
          <p:cNvSpPr>
            <a:spLocks noGrp="1"/>
          </p:cNvSpPr>
          <p:nvPr>
            <p:ph idx="1"/>
          </p:nvPr>
        </p:nvSpPr>
        <p:spPr/>
        <p:txBody>
          <a:bodyPr/>
          <a:lstStyle/>
          <a:p>
            <a:pPr lvl="1"/>
            <a:r>
              <a:rPr/>
              <a:t>Facilitator hands out mini-worksheets (print 2 per page/cut to save paper). Ask learners to fill them out. Explain:</a:t>
            </a:r>
          </a:p>
          <a:p>
            <a:pPr lvl="2"/>
            <a:r>
              <a:rPr/>
              <a:t>It’s OK to make up the information.</a:t>
            </a:r>
          </a:p>
          <a:p>
            <a:pPr lvl="2"/>
            <a:r>
              <a:rPr/>
              <a:t>On the pet worksheet, you can draw a super simple picture– stick figures are totally fine!</a:t>
            </a:r>
          </a:p>
          <a:p>
            <a:pPr lvl="2"/>
            <a:r>
              <a:rPr/>
              <a:t>Worksheet text is below. Facilitator can remix as needed.</a:t>
            </a:r>
          </a:p>
          <a:p>
            <a:pPr lvl="2"/>
            <a:r>
              <a:rPr/>
              <a:t>Collect worksheets and let learners know we’ll come back to them.</a:t>
            </a:r>
          </a:p>
          <a:p>
            <a:pPr marL="0" indent="0">
              <a:buNone/>
            </a:pPr>
            <a:r>
              <a:rPr/>
              <a:t>Worksheet 1: Pet Listing Pet Name: Location: Type (cat, dog, etc): Age: Image: Traits: Available to Adopt (yes/no):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Discussion: Website Creation</a:t>
            </a:r>
          </a:p>
        </p:txBody>
      </p:sp>
      <p:sp>
        <p:nvSpPr>
          <p:cNvPr id="3" name="Content Placeholder 2"/>
          <p:cNvSpPr>
            <a:spLocks noGrp="1"/>
          </p:cNvSpPr>
          <p:nvPr>
            <p:ph idx="1"/>
          </p:nvPr>
        </p:nvSpPr>
        <p:spPr/>
        <p:txBody>
          <a:bodyPr>
            <a:normAutofit fontScale="25000" lnSpcReduction="20000"/>
          </a:bodyPr>
          <a:lstStyle/>
          <a:p>
            <a:pPr lvl="1"/>
            <a:r>
              <a:rPr/>
              <a:t>Explain: We’ve seen how to build a basic web page—we take content and mark it up in HTML. This works great, especially for sites that won’t change too much or for small sites with just 5 or 6 pages. Ask learners:</a:t>
            </a:r>
          </a:p>
          <a:p>
            <a:pPr lvl="2"/>
            <a:r>
              <a:rPr/>
              <a:t>Can you think of some static sites— sites that don’t have new content often, or ever? Or sites with very few pages? Examples might be a small restaurant, etc.</a:t>
            </a:r>
          </a:p>
          <a:p>
            <a:pPr lvl="1"/>
            <a:r>
              <a:rPr/>
              <a:t>But what if we have information that changes all the time? Or if we have lots and lots of information? What are sites that change a lot? * Examples might be: Weather and news sites, blogs, social media sites like Facebook, instagram, shopping sites.</a:t>
            </a:r>
          </a:p>
          <a:p>
            <a:pPr lvl="1"/>
            <a:r>
              <a:rPr/>
              <a:t>What kinds of sites or pages do we visit most often? What does this say about the internet? (i.e. lots of change, lots of new information)</a:t>
            </a:r>
          </a:p>
          <a:p>
            <a:pPr lvl="1"/>
            <a:r>
              <a:rPr/>
              <a:t>Let’s imagine we’re making a site with lots of pages– a site that lists different pets, where people can browse the listings see if they want to adopt a pet.</a:t>
            </a:r>
          </a:p>
          <a:p>
            <a:pPr lvl="1"/>
            <a:r>
              <a:rPr/>
              <a:t>Ask learners: What pages do we need on our site? (home page, maybe an about page, and maybe a page that talks about each pet)</a:t>
            </a:r>
          </a:p>
          <a:p>
            <a:pPr lvl="1"/>
            <a:r>
              <a:rPr/>
              <a:t>So let’s figure out the steps for doing our web site creation process, and write the steps or, in other words, an algorithm for it. Let’s say we have our “home” and “about” pages already. And we’ll use the pet data we just collected. What’s the algorithm we’d write for this process?</a:t>
            </a:r>
          </a:p>
          <a:p>
            <a:pPr marL="1270000" indent="0">
              <a:buNone/>
            </a:pPr>
            <a:r>
              <a:rPr sz="2000"/>
              <a:t>Tip! Sample algorithm for creating pet pages is here:</a:t>
            </a:r>
          </a:p>
          <a:p>
            <a:pPr lvl="1"/>
            <a:r>
              <a:rPr sz="2000"/>
              <a:t>Open text editor, save new document as .HTML</a:t>
            </a:r>
          </a:p>
          <a:p>
            <a:pPr lvl="1"/>
            <a:r>
              <a:rPr sz="2000"/>
              <a:t>Type or paste in content for first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2"/>
            <a:r>
              <a:rPr sz="2000"/>
              <a:t>Add styles for each type of data using CSS</a:t>
            </a:r>
          </a:p>
          <a:p>
            <a:pPr lvl="2"/>
            <a:r>
              <a:rPr sz="2000"/>
              <a:t>Save, and check to see that it works in browser</a:t>
            </a:r>
          </a:p>
          <a:p>
            <a:pPr lvl="2"/>
            <a:r>
              <a:rPr sz="2000"/>
              <a:t>Open text editor, save new document as .HTML</a:t>
            </a:r>
          </a:p>
          <a:p>
            <a:pPr lvl="1"/>
            <a:r>
              <a:rPr sz="2000"/>
              <a:t>Paste in content for next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1"/>
            <a:r>
              <a:rPr sz="2000"/>
              <a:t>Add styles using CSS</a:t>
            </a:r>
          </a:p>
          <a:p>
            <a:pPr lvl="1"/>
            <a:r>
              <a:rPr sz="2000"/>
              <a:t>Save, and check to see that it works in browser</a:t>
            </a:r>
          </a:p>
          <a:p>
            <a:pPr lvl="1"/>
            <a:r>
              <a:rPr sz="2000"/>
              <a:t>(Repeat x times)</a:t>
            </a:r>
          </a:p>
          <a:p>
            <a:pPr lvl="1"/>
            <a:r>
              <a:rPr/>
              <a:t>Ask learners:</a:t>
            </a:r>
          </a:p>
          <a:p>
            <a:pPr lvl="2"/>
            <a:r>
              <a:rPr/>
              <a:t>How does this algorithm look? What do you notice about it?</a:t>
            </a:r>
          </a:p>
          <a:p>
            <a:pPr lvl="2"/>
            <a:r>
              <a:rPr/>
              <a:t>How are you going to feel about adding all the pets? Possible responses: it’s repetitive, we’re doing the same thing over and over, tedious to get through all the pets, it’s going to take forever.</a:t>
            </a:r>
          </a:p>
          <a:p>
            <a:pPr lvl="2"/>
            <a:r>
              <a:rPr/>
              <a:t>What could we do to improve this process?</a:t>
            </a:r>
          </a:p>
          <a:p>
            <a:pPr lvl="1"/>
            <a:r>
              <a:rPr/>
              <a:t>Explain that this is the challenge for any site– like a blog or a shopping site, a new site– it will take forever to make all those changes and new pages!</a:t>
            </a:r>
          </a:p>
          <a:p>
            <a:pPr lvl="1"/>
            <a:r>
              <a:rPr/>
              <a:t>Explain that developers and designers have created tools– some of which are free and focused on first-time users, like you– that help streamline these processes, so no one has to mark up tens or hundreds or even thousands of similar pages.</a:t>
            </a:r>
          </a:p>
          <a:p>
            <a:pPr lvl="1"/>
            <a:r>
              <a:rPr/>
              <a:t>In a web builder, the computer does the hard part! Anytime we have a repetitive process, it’s GREAT work for a software program– computers do tasks like this much better than humans, with no complaining.</a:t>
            </a:r>
          </a:p>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a:p>
            <a:pPr lvl="1"/>
            <a:r>
              <a:rPr/>
              <a:t>Let’s see how this is done, for our pet site, on paper. First we need our 4 ingredients!</a:t>
            </a:r>
          </a:p>
          <a:p>
            <a:pPr lvl="2"/>
            <a:r>
              <a:rPr/>
              <a:t>Content in the database</a:t>
            </a:r>
          </a:p>
          <a:p>
            <a:pPr lvl="1"/>
            <a:r>
              <a:rPr/>
              <a:t>We’ll cut our sheets up, because we’re going to want to access pieces of data separately.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etprofiles.JPG"/>
          <p:cNvPicPr>
            <a:picLocks noGrp="1" noChangeAspect="1"/>
          </p:cNvPicPr>
          <p:nvPr/>
        </p:nvPicPr>
        <p:blipFill>
          <a:blip r:embed="rId2"/>
          <a:stretch>
            <a:fillRect/>
          </a:stretch>
        </p:blipFill>
        <p:spPr bwMode="auto">
          <a:xfrm>
            <a:off x="3416300" y="1600200"/>
            <a:ext cx="53467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pet profiles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a:t> pet data cut up</a:t>
            </a:r>
          </a:p>
          <a:p>
            <a:pPr lvl="1"/>
            <a:r>
              <a:rPr/>
              <a:t>Create an HTML template for the pet page. We’ll leave some blanks where the content will go.</a:t>
            </a:r>
          </a:p>
          <a:p>
            <a:pPr lvl="1"/>
            <a:r>
              <a:rPr/>
              <a:t>See example: html page</a:t>
            </a:r>
          </a:p>
          <a:p>
            <a:pPr lvl="1"/>
            <a:r>
              <a:rPr/>
              <a:t>Create some very style rules (different for cats, dogs, lizards).</a:t>
            </a:r>
          </a:p>
          <a:p>
            <a:pPr lvl="1"/>
            <a:r>
              <a:rPr/>
              <a:t>Background color of the page</a:t>
            </a:r>
          </a:p>
          <a:p>
            <a:pPr lvl="1"/>
            <a:r>
              <a:rPr/>
              <a:t>Font size and color stylesheet</a:t>
            </a:r>
          </a:p>
          <a:p>
            <a:pPr lvl="1"/>
            <a:r>
              <a:rPr/>
              <a:t>Drop some code instructions into the HTML template to tell the computer how to put it all together. We’ll write these where the blue sticky notes are, where we want our data to go. It’s a bit like fill-in-the blank, or mad libs! html with codeboxes</a:t>
            </a:r>
          </a:p>
          <a:p>
            <a:pPr lvl="1"/>
            <a:r>
              <a:rPr/>
              <a:t>If we were developers working on this web site on a computer, we’d do write this in programming language, but here we’ll just write basic instructions, called “pseudo-code.” It’s not the actual wording we’d need for an actual programming language, but it expresses the intent of the instructions.</a:t>
            </a:r>
          </a:p>
          <a:p>
            <a:pPr lvl="1"/>
            <a:r>
              <a:rPr/>
              <a:t>What are the instructions? Let’s write another algorithm. This can be whatever we want in terms of what content to add where, but here’s an example:</a:t>
            </a:r>
          </a:p>
          <a:p>
            <a:pPr lvl="2"/>
            <a:r>
              <a:rPr/>
              <a:t>Access the desired pet record</a:t>
            </a:r>
          </a:p>
          <a:p>
            <a:pPr lvl="2"/>
            <a:r>
              <a:rPr/>
              <a:t>Put the Pet Name or Pet Number in the title</a:t>
            </a:r>
          </a:p>
          <a:p>
            <a:pPr lvl="2"/>
            <a:r>
              <a:rPr/>
              <a:t>Assign the correct style sheet</a:t>
            </a:r>
          </a:p>
          <a:p>
            <a:pPr lvl="2"/>
            <a:r>
              <a:rPr/>
              <a:t>Put the pet name in the heading</a:t>
            </a:r>
          </a:p>
          <a:p>
            <a:pPr lvl="2"/>
            <a:r>
              <a:rPr/>
              <a:t>Put the image name in the img tag</a:t>
            </a:r>
          </a:p>
          <a:p>
            <a:pPr lvl="2"/>
            <a:r>
              <a:rPr/>
              <a:t>Put the traits in the final paragraph</a:t>
            </a:r>
          </a:p>
          <a:p>
            <a:pPr lvl="1"/>
            <a:r>
              <a:rPr/>
              <a:t>Write the instructions you came up with on the sticky notes add instructions</a:t>
            </a:r>
          </a:p>
          <a:p>
            <a:pPr lvl="1"/>
            <a:r>
              <a:rPr/>
              <a:t>Now, be the code!</a:t>
            </a:r>
          </a:p>
          <a:p>
            <a:pPr lvl="1"/>
            <a:r>
              <a:rPr/>
              <a:t>Have a learner try assembling the page by following the sticky note instructions– this is what the code does! fill in the content</a:t>
            </a:r>
          </a:p>
          <a:p>
            <a:pPr lvl="1"/>
            <a:r>
              <a:rPr/>
              <a:t>When a client’s browser requests this page for a particular pet (say, Pet #2) the server-side code will pull together the info from the database, assign the correct stylesheet, and send it all along to your browser. It makes the page on the fly! So a page for each pet doesn’t exist in a static way, but is made on-demand.</a:t>
            </a:r>
          </a:p>
          <a:p>
            <a:pPr lvl="1"/>
            <a:r>
              <a:rPr/>
              <a:t>This is what happens behind the scenes in any of the content management systems/ web builder platforms, like Wordpress or SquareSpace or Wix.</a:t>
            </a:r>
          </a:p>
          <a:p>
            <a:pPr lvl="1"/>
            <a:r>
              <a:rPr/>
              <a:t>As a user, you’d mostly be typing content into an interface, and selecting a template, and pressing a “publish” button. The code on the server side and in the browser does the rest! And now YOU know how that works!</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1776</Words>
  <Application>Microsoft Office PowerPoint</Application>
  <PresentationFormat>Widescreen</PresentationFormat>
  <Paragraphs>164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UTC OLP Theme</vt:lpstr>
      <vt:lpstr>Web Builders</vt:lpstr>
      <vt:lpstr>PowerPoint Presentation</vt:lpstr>
      <vt:lpstr>Learning Objectives</vt:lpstr>
      <vt:lpstr>Introduction</vt:lpstr>
      <vt:lpstr>Activity: Data Collection</vt:lpstr>
      <vt:lpstr>Discussion: Website Creation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Martyn Eggleton</dc:creator>
  <cp:keywords/>
  <cp:lastModifiedBy>Martyn Eggleton</cp:lastModifiedBy>
  <cp:revision>1</cp:revision>
  <dcterms:created xsi:type="dcterms:W3CDTF">2021-08-23T18:41:18Z</dcterms:created>
  <dcterms:modified xsi:type="dcterms:W3CDTF">2021-08-30T17:52:18Z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