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69" d="100"/>
          <a:sy n="69" d="100"/>
        </p:scale>
        <p:origin x="75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8/30/2021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Description</a:t>
            </a:r>
          </a:p>
          <a:p>
            <a:pPr marL="0" lvl="0" indent="0">
              <a:buNone/>
            </a:pPr>
            <a:endParaRPr b="1"/>
          </a:p>
          <a:p>
            <a:pPr marL="0" lvl="0" indent="0">
              <a:buNone/>
            </a:pPr>
            <a:r>
              <a:rPr/>
              <a:t>In this mix of online and offline activities, Safety First, Part 1 unpacks the ways in which our everyday online activities can be tracked. Learners will first work on a privacy audit, during which they will uncover the ways in which their personal activities can be viewed by external parties. Learners will learn about metadata and what it can reveal about us. Finally, learners will develop an awareness of the mechanisms in place for tracking our activities online.</a:t>
            </a:r>
          </a:p>
          <a:p>
            <a:pPr marL="0" lvl="0" indent="0">
              <a:buNone/>
            </a:pPr>
            <a:endParaRPr/>
          </a:p>
          <a:p>
            <a:pPr marL="0" lvl="0" indent="0">
              <a:buNone/>
            </a:pPr>
            <a:r>
              <a:rPr/>
              <a:t>In Part 2, learners will walk through recommended steps to protect their privacy online. They will learn how to set good passwords, secure their browsers, download privacy-enhancing extensions, practice good wifi hygiene, and protect their personal data.</a:t>
            </a:r>
          </a:p>
          <a:p>
            <a:pPr marL="0" lvl="0" indent="0">
              <a:buNone/>
            </a:pPr>
            <a:endParaRPr/>
          </a:p>
          <a:p>
            <a:pPr marL="0" lvl="0" indent="0">
              <a:spcBef>
                <a:spcPts val="3000"/>
              </a:spcBef>
              <a:buNone/>
            </a:pPr>
            <a:r>
              <a:rPr b="1"/>
              <a:t>Time Required</a:t>
            </a:r>
          </a:p>
          <a:p>
            <a:pPr marL="0" lvl="0" indent="0">
              <a:buNone/>
            </a:pPr>
            <a:endParaRPr b="1"/>
          </a:p>
          <a:p>
            <a:pPr marL="0" lvl="0" indent="0">
              <a:buNone/>
            </a:pPr>
            <a:r>
              <a:rPr/>
              <a:t>1 hour to 2 hours depending on group size</a:t>
            </a:r>
          </a:p>
          <a:p>
            <a:pPr marL="0" lvl="0" indent="0">
              <a:buNone/>
            </a:pPr>
            <a:endParaRPr/>
          </a:p>
          <a:p>
            <a:pPr marL="0" lvl="0" indent="0">
              <a:spcBef>
                <a:spcPts val="3000"/>
              </a:spcBef>
              <a:buNone/>
            </a:pPr>
            <a:r>
              <a:rPr b="1"/>
              <a:t>Audience</a:t>
            </a:r>
          </a:p>
          <a:p>
            <a:pPr marL="0" lvl="0" indent="0">
              <a:buNone/>
            </a:pPr>
            <a:endParaRPr b="1"/>
          </a:p>
          <a:p>
            <a:pPr marL="0" lvl="0" indent="0">
              <a:buNone/>
            </a:pPr>
            <a:r>
              <a:rPr/>
              <a:t>Can be tailored for audiences from 13 up; with varying levels of experience with the web.</a:t>
            </a:r>
          </a:p>
          <a:p>
            <a:pPr marL="0" lvl="0" indent="0">
              <a:buNone/>
            </a:pPr>
            <a:endParaRPr/>
          </a:p>
          <a:p>
            <a:pPr marL="0" lvl="0" indent="0">
              <a:spcBef>
                <a:spcPts val="3000"/>
              </a:spcBef>
              <a:buNone/>
            </a:pPr>
            <a:r>
              <a:rPr b="1"/>
              <a:t>Materials</a:t>
            </a:r>
          </a:p>
          <a:p>
            <a:pPr marL="0" lvl="0" indent="0">
              <a:buNone/>
            </a:pPr>
            <a:endParaRPr b="1"/>
          </a:p>
          <a:p>
            <a:pPr lvl="1"/>
            <a:r>
              <a:rPr/>
              <a:t>A computer/projector set up and internet connection</a:t>
            </a:r>
          </a:p>
          <a:p>
            <a:pPr marL="0" lvl="0" indent="0">
              <a:buNone/>
            </a:pPr>
            <a:endParaRPr/>
          </a:p>
          <a:p>
            <a:pPr lvl="1"/>
            <a:r>
              <a:rPr/>
              <a:t>A whiteboard, chalkboard, or flip chart pad for writing notes that the whole group can see</a:t>
            </a:r>
          </a:p>
          <a:p>
            <a:pPr marL="0" lvl="0" indent="0">
              <a:buNone/>
            </a:pPr>
            <a:endParaRPr/>
          </a:p>
          <a:p>
            <a:pPr lvl="1"/>
            <a:r>
              <a:rPr/>
              <a:t>highlighters, pen or pencil</a:t>
            </a:r>
          </a:p>
          <a:p>
            <a:pPr marL="0" lvl="0" indent="0">
              <a:buNone/>
            </a:pPr>
            <a:endParaRPr/>
          </a:p>
          <a:p>
            <a:pPr lvl="1"/>
            <a:r>
              <a:rPr/>
              <a:t>Create worksheets (content below) as needed</a:t>
            </a:r>
          </a:p>
          <a:p>
            <a:pPr marL="0" lvl="0" indent="0">
              <a:buNone/>
            </a:pPr>
            <a:endParaRPr/>
          </a:p>
          <a:p>
            <a:pPr lvl="1"/>
            <a:r>
              <a:rPr/>
              <a:t>Sticky notes</a:t>
            </a:r>
          </a:p>
          <a:p>
            <a:pPr marL="0" lvl="0" indent="0">
              <a:buNone/>
            </a:pPr>
            <a:endParaRPr/>
          </a:p>
          <a:p>
            <a:pPr marL="0" lvl="0" indent="0">
              <a:spcBef>
                <a:spcPts val="3000"/>
              </a:spcBef>
              <a:buNone/>
            </a:pPr>
            <a:r>
              <a:rPr b="1"/>
              <a:t>Web Literacy Skills</a:t>
            </a:r>
          </a:p>
          <a:p>
            <a:pPr marL="0" lvl="0" indent="0">
              <a:buNone/>
            </a:pPr>
            <a:endParaRPr b="1"/>
          </a:p>
          <a:p>
            <a:pPr lvl="1"/>
            <a:r>
              <a:rPr/>
              <a:t>Protect</a:t>
            </a:r>
          </a:p>
          <a:p>
            <a:pPr marL="0" lvl="0" indent="0">
              <a:buNone/>
            </a:pPr>
            <a:endParaRPr/>
          </a:p>
          <a:p>
            <a:pPr lvl="1"/>
            <a:r>
              <a:rPr/>
              <a:t>Search</a:t>
            </a:r>
          </a:p>
          <a:p>
            <a:pPr marL="0" lvl="0" indent="0">
              <a:buNone/>
            </a:pPr>
            <a:endParaRPr/>
          </a:p>
          <a:p>
            <a:pPr lvl="1"/>
            <a:r>
              <a:rPr/>
              <a:t>Navigate</a:t>
            </a:r>
          </a:p>
          <a:p>
            <a:pPr marL="0" lvl="0" indent="0">
              <a:buNone/>
            </a:pPr>
            <a:endParaRPr/>
          </a:p>
          <a:p>
            <a:pPr lvl="1"/>
            <a:r>
              <a:rPr/>
              <a:t>Evaluate</a:t>
            </a:r>
          </a:p>
          <a:p>
            <a:pPr marL="0" lvl="0" indent="0">
              <a:buNone/>
            </a:pPr>
            <a:endParaRPr/>
          </a:p>
          <a:p>
            <a:pPr lvl="1"/>
            <a:r>
              <a:rPr/>
              <a:t>Open Practice</a:t>
            </a:r>
          </a:p>
          <a:p>
            <a:pPr marL="0" lvl="0" indent="0">
              <a:buNone/>
            </a:pPr>
            <a:endParaRPr/>
          </a:p>
          <a:p>
            <a:pPr marL="0" lvl="0" indent="0">
              <a:spcBef>
                <a:spcPts val="3000"/>
              </a:spcBef>
              <a:buNone/>
            </a:pPr>
            <a:r>
              <a:rPr b="1"/>
              <a:t>21st Century Skills</a:t>
            </a:r>
          </a:p>
          <a:p>
            <a:pPr marL="0" lvl="0" indent="0">
              <a:buNone/>
            </a:pPr>
            <a:endParaRPr b="1"/>
          </a:p>
          <a:p>
            <a:pPr lvl="1"/>
            <a:r>
              <a:rPr/>
              <a:t>Communication</a:t>
            </a:r>
          </a:p>
          <a:p>
            <a:pPr marL="0" lvl="0" indent="0">
              <a:buNone/>
            </a:pPr>
            <a:endParaRPr/>
          </a:p>
          <a:p>
            <a:pPr lvl="1"/>
            <a:r>
              <a:rPr/>
              <a:t>Problem Solving</a:t>
            </a:r>
          </a:p>
          <a:p>
            <a:pPr marL="0" lvl="0" indent="0">
              <a:buNone/>
            </a:pPr>
            <a:endParaRPr/>
          </a:p>
          <a:p>
            <a:pPr marL="0" lvl="0" indent="0">
              <a:spcBef>
                <a:spcPts val="3000"/>
              </a:spcBef>
              <a:buNone/>
            </a:pPr>
            <a:r>
              <a:rPr b="1"/>
              <a:t>Earning Digital Badges</a:t>
            </a:r>
          </a:p>
          <a:p>
            <a:pPr marL="0" lvl="0" indent="0">
              <a:buNone/>
            </a:pPr>
            <a:endParaRPr b="1"/>
          </a:p>
          <a:p>
            <a:pPr marL="0" lvl="0" indent="0">
              <a:buNone/>
            </a:pPr>
            <a:r>
              <a:rPr/>
              <a:t>Digital badges capture the evidence and are the demonstration knowledge and achievement. Each Core Activity encompasses multiple web literacy skills. Completion of all Core Activities will enable anyone to earn all the web literacy and 21C skills badges. Thus, we encourage you to complete all the Core Activities, and earn badges to capture what you’ve learned. Digitalme is offering web literacy badges through the Open Badges Academy.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Discussion: After 15 minutes, bring learners together to discuss.</a:t>
            </a:r>
          </a:p>
          <a:p>
            <a:pPr marL="0" lvl="0" indent="0">
              <a:buNone/>
            </a:pPr>
            <a:endParaRPr/>
          </a:p>
          <a:p>
            <a:pPr lvl="2"/>
            <a:r>
              <a:rPr/>
              <a:t>How did you find the process of adjusting your browser settings?</a:t>
            </a:r>
          </a:p>
          <a:p>
            <a:pPr marL="0" lvl="0" indent="0">
              <a:buNone/>
            </a:pPr>
            <a:endParaRPr/>
          </a:p>
          <a:p>
            <a:pPr lvl="2"/>
            <a:r>
              <a:rPr/>
              <a:t>Were the instructions you saw online easy to follow?</a:t>
            </a:r>
          </a:p>
          <a:p>
            <a:pPr marL="0" lvl="0" indent="0">
              <a:buNone/>
            </a:pPr>
            <a:endParaRPr/>
          </a:p>
          <a:p>
            <a:pPr lvl="2"/>
            <a:r>
              <a:rPr/>
              <a:t>Were the settings easy to find on your browser?</a:t>
            </a:r>
          </a:p>
          <a:p>
            <a:pPr marL="0" lvl="0" indent="0">
              <a:buNone/>
            </a:pPr>
            <a:endParaRPr/>
          </a:p>
          <a:p>
            <a:pPr marL="0" lvl="0" indent="0">
              <a:spcBef>
                <a:spcPts val="3000"/>
              </a:spcBef>
              <a:buNone/>
            </a:pPr>
            <a:r>
              <a:rPr b="1"/>
              <a:t>Online Activity: Clearing Your Browsing History</a:t>
            </a:r>
          </a:p>
          <a:p>
            <a:pPr marL="0" lvl="0" indent="0">
              <a:buNone/>
            </a:pPr>
            <a:endParaRPr b="1"/>
          </a:p>
          <a:p>
            <a:pPr marL="0" lvl="0" indent="0">
              <a:buNone/>
            </a:pPr>
            <a:r>
              <a:rPr/>
              <a:t>[5 minutes]</a:t>
            </a:r>
          </a:p>
          <a:p>
            <a:pPr marL="0" lvl="0" indent="0">
              <a:buNone/>
            </a:pPr>
            <a:endParaRPr/>
          </a:p>
          <a:p>
            <a:pPr lvl="1"/>
            <a:r>
              <a:rPr/>
              <a:t>Demo how to clear your browsing history on Google Chrome</a:t>
            </a:r>
          </a:p>
          <a:p>
            <a:pPr marL="0" lvl="0" indent="0">
              <a:buNone/>
            </a:pPr>
            <a:endParaRPr/>
          </a:p>
          <a:p>
            <a:pPr lvl="2"/>
            <a:r>
              <a:rPr/>
              <a:t>history →</a:t>
            </a:r>
          </a:p>
          <a:p>
            <a:pPr marL="0" lvl="0" indent="0">
              <a:buNone/>
            </a:pPr>
            <a:endParaRPr/>
          </a:p>
          <a:p>
            <a:pPr lvl="2"/>
            <a:r>
              <a:rPr/>
              <a:t>show full history →</a:t>
            </a:r>
          </a:p>
          <a:p>
            <a:pPr marL="0" lvl="0" indent="0">
              <a:buNone/>
            </a:pPr>
            <a:endParaRPr/>
          </a:p>
          <a:p>
            <a:pPr lvl="2"/>
            <a:r>
              <a:rPr/>
              <a:t>clear browsing data →</a:t>
            </a:r>
          </a:p>
          <a:p>
            <a:pPr marL="0" lvl="0" indent="0">
              <a:buNone/>
            </a:pPr>
            <a:endParaRPr/>
          </a:p>
          <a:p>
            <a:pPr lvl="2"/>
            <a:r>
              <a:rPr/>
              <a:t>select the beginning of time and check: all the items you want to be cleared →</a:t>
            </a:r>
          </a:p>
          <a:p>
            <a:pPr marL="0" lvl="0" indent="0">
              <a:buNone/>
            </a:pPr>
            <a:endParaRPr/>
          </a:p>
          <a:p>
            <a:pPr lvl="2"/>
            <a:r>
              <a:rPr/>
              <a:t>clear browsing data</a:t>
            </a:r>
          </a:p>
          <a:p>
            <a:pPr marL="0" lvl="0" indent="0">
              <a:buNone/>
            </a:pPr>
            <a:endParaRPr/>
          </a:p>
          <a:p>
            <a:pPr marL="1270000" lvl="0" indent="0">
              <a:buNone/>
            </a:pPr>
            <a:r>
              <a:rPr sz="2000"/>
              <a:t>Tip! Sub in any browser you’d like. Google Chrome was selected for this activity because it is the most commonly used.</a:t>
            </a:r>
          </a:p>
          <a:p>
            <a:pPr marL="0" lvl="0" indent="0">
              <a:buNone/>
            </a:pPr>
            <a:endParaRPr sz="2000"/>
          </a:p>
          <a:p>
            <a:pPr marL="1270000" lvl="0" indent="0">
              <a:buNone/>
            </a:pPr>
            <a:r>
              <a:rPr sz="2000"/>
              <a:t>Tip! Ask for learners to watch your demo carefully before trying themselves.</a:t>
            </a:r>
          </a:p>
          <a:p>
            <a:pPr marL="0" lvl="0" indent="0">
              <a:buNone/>
            </a:pPr>
            <a:endParaRPr sz="2000"/>
          </a:p>
          <a:p>
            <a:pPr lvl="1"/>
            <a:r>
              <a:rPr/>
              <a:t>Point out that we can check the box for clearing cookies in the course of clearing our browsers.</a:t>
            </a:r>
          </a:p>
          <a:p>
            <a:pPr marL="0" lvl="0" indent="0">
              <a:buNone/>
            </a:pPr>
            <a:endParaRPr/>
          </a:p>
          <a:p>
            <a:pPr lvl="1"/>
            <a:r>
              <a:rPr/>
              <a:t>Tell your learners: Trackers can read your browsing history. To practice good privacy hygiene, it is important to regularly clear your browsing history. Try to make clearing your history a habit before logging off each day.</a:t>
            </a:r>
          </a:p>
          <a:p>
            <a:pPr marL="0" lvl="0" indent="0">
              <a:buNone/>
            </a:pPr>
            <a:endParaRPr/>
          </a:p>
          <a:p>
            <a:pPr lvl="1"/>
            <a:r>
              <a:rPr/>
              <a:t>Share with learners: In the case of Google, even when you’re in Incognito Mode, your history and cookies will not be deleted until you close the browser completely.</a:t>
            </a:r>
          </a:p>
          <a:p>
            <a:pPr marL="0" lvl="0" indent="0">
              <a:buNone/>
            </a:pPr>
            <a:endParaRPr/>
          </a:p>
          <a:p>
            <a:pPr lvl="1"/>
            <a:r>
              <a:rPr/>
              <a:t>Ask learners to give it a shot!</a:t>
            </a:r>
          </a:p>
          <a:p>
            <a:pPr marL="0" lvl="0" indent="0">
              <a:buNone/>
            </a:pPr>
            <a:endParaRPr/>
          </a:p>
          <a:p>
            <a:pPr marL="1270000" lvl="0" indent="0">
              <a:buNone/>
            </a:pPr>
            <a:r>
              <a:rPr sz="2000"/>
              <a:t>Tip! Demo the process a few times while learners are practicing.</a:t>
            </a:r>
          </a:p>
          <a:p>
            <a:pPr marL="0" lvl="0" indent="0">
              <a:buNone/>
            </a:pPr>
            <a:endParaRPr sz="2000"/>
          </a:p>
          <a:p>
            <a:pPr marL="0" lvl="0" indent="0">
              <a:spcBef>
                <a:spcPts val="3000"/>
              </a:spcBef>
              <a:buNone/>
            </a:pPr>
            <a:r>
              <a:rPr b="1"/>
              <a:t>Online Activity: Browser Extensions</a:t>
            </a:r>
          </a:p>
          <a:p>
            <a:pPr marL="0" lvl="0" indent="0">
              <a:buNone/>
            </a:pPr>
            <a:endParaRPr b="1"/>
          </a:p>
          <a:p>
            <a:pPr marL="0" lvl="0" indent="0">
              <a:buNone/>
            </a:pPr>
            <a:r>
              <a:rPr/>
              <a:t>[10 minutes]</a:t>
            </a:r>
          </a:p>
          <a:p>
            <a:pPr marL="0" lvl="0" indent="0">
              <a:buNone/>
            </a:pPr>
            <a:endParaRPr/>
          </a:p>
          <a:p>
            <a:pPr lvl="1"/>
            <a:r>
              <a:rPr/>
              <a:t>Explain to learners that there is a growing world of browser extensions that combat trackers. Today we’re going to explore one of them: Privacy Badger.</a:t>
            </a:r>
          </a:p>
          <a:p>
            <a:pPr marL="0" lvl="0" indent="0">
              <a:buNone/>
            </a:pPr>
            <a:endParaRPr/>
          </a:p>
          <a:p>
            <a:pPr lvl="1"/>
            <a:r>
              <a:rPr/>
              <a:t>Share with learners that Privacy Badger is available only to Google Chrome and Mozilla Firefox. Ask learners to open either of those two browsers.</a:t>
            </a:r>
          </a:p>
          <a:p>
            <a:pPr marL="0" lvl="0" indent="0">
              <a:buNone/>
            </a:pPr>
            <a:endParaRPr/>
          </a:p>
          <a:p>
            <a:pPr lvl="1"/>
            <a:r>
              <a:rPr/>
              <a:t>Go to the webpage for Privacy Badger: https://www.eff.org/privacybadger</a:t>
            </a:r>
          </a:p>
          <a:p>
            <a:pPr marL="0" lvl="0" indent="0">
              <a:buNone/>
            </a:pPr>
            <a:endParaRPr/>
          </a:p>
          <a:p>
            <a:pPr lvl="1"/>
            <a:r>
              <a:rPr/>
              <a:t>Tell your learners: Privacy Badger is a browser add-on that stops advertisers and other third-party trackers from tracking where you go and what pages you look at on the web. If an advertiser seems to be tracking you across multiple websites without your permission, Privacy Badger automatically blocks that advertiser from loading any more content in your browser. To the advertiser, it’s like you suddenly disappeared.</a:t>
            </a:r>
          </a:p>
          <a:p>
            <a:pPr marL="0" lvl="0" indent="0">
              <a:buNone/>
            </a:pPr>
            <a:endParaRPr/>
          </a:p>
          <a:p>
            <a:pPr lvl="1"/>
            <a:r>
              <a:rPr/>
              <a:t>Demonstrate to your users how to click the “install button” to install Privacy Badger.</a:t>
            </a:r>
          </a:p>
          <a:p>
            <a:pPr marL="0" lvl="0" indent="0">
              <a:buNone/>
            </a:pPr>
            <a:endParaRPr/>
          </a:p>
          <a:p>
            <a:pPr marL="1270000" lvl="0" indent="0">
              <a:buNone/>
            </a:pPr>
            <a:r>
              <a:rPr sz="2000"/>
              <a:t>Tip! Make sure your computer does not already have Privacy Badger installed by removing it from Chrome before this activity.</a:t>
            </a:r>
          </a:p>
          <a:p>
            <a:pPr marL="0" lvl="0" indent="0">
              <a:buNone/>
            </a:pPr>
            <a:endParaRPr sz="2000"/>
          </a:p>
          <a:p>
            <a:pPr lvl="1"/>
            <a:r>
              <a:rPr/>
              <a:t>Ask learners to review the Privacy Badger intro slides with you. Review what the different colored sliders mean. Navigate to a few community-appropriate sites to get Privacy Badger going, then check back to see what trackers have been blocked.</a:t>
            </a:r>
          </a:p>
          <a:p>
            <a:pPr marL="0" lvl="0" indent="0">
              <a:buNone/>
            </a:pPr>
            <a:endParaRPr/>
          </a:p>
          <a:p>
            <a:pPr lvl="1"/>
            <a:r>
              <a:rPr/>
              <a:t>Demonstrate how Privacy Badger’s icon changes colors as it works to block trackers.</a:t>
            </a:r>
          </a:p>
          <a:p>
            <a:pPr marL="0" lvl="0" indent="0">
              <a:buNone/>
            </a:pPr>
            <a:endParaRPr/>
          </a:p>
          <a:p>
            <a:pPr lvl="1"/>
            <a:r>
              <a:rPr/>
              <a:t>Ask users to add the Privacy Badger Extension, navigate to a few pages, and try it out for themselves!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[15 minutes]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Share the above xkcd comic strip with your learners. Share that what makes a password easily guessable by machines (and hard to remember for humans!) is the selection of common words, even if you are substituting numbers for letter.</a:t>
            </a:r>
          </a:p>
          <a:p>
            <a:pPr marL="0" lvl="0" indent="0">
              <a:buNone/>
            </a:pPr>
            <a:endParaRPr/>
          </a:p>
          <a:p>
            <a:pPr lvl="1"/>
            <a:r>
              <a:rPr/>
              <a:t>Encourage your learners to try this passphrase generator. Let learners know they can also do this offline by selecting four random common words from the dictionary and putting them together.</a:t>
            </a:r>
          </a:p>
          <a:p>
            <a:pPr marL="0" lvl="0" indent="0">
              <a:buNone/>
            </a:pPr>
            <a:endParaRPr/>
          </a:p>
          <a:p>
            <a:pPr lvl="1"/>
            <a:r>
              <a:rPr/>
              <a:t>Discuss what you can do to make sure the words are really random. For example, one could try noun, verb, adjective, noun.</a:t>
            </a:r>
          </a:p>
          <a:p>
            <a:pPr marL="0" lvl="0" indent="0">
              <a:buNone/>
            </a:pPr>
            <a:endParaRPr/>
          </a:p>
          <a:p>
            <a:pPr marL="1270000" lvl="0" indent="0">
              <a:buNone/>
            </a:pPr>
            <a:r>
              <a:rPr sz="2000"/>
              <a:t>Tip! If you can make a pair of dice hand, give Diceware a try. Their word list includes 8,000 English words, preceded by 5 digit numbers. How it works: roll a pair of dice 5 times and add the corresponding word to your passphrase. Repeat several more times to add more words and make your password less crackable.</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[10 minutes]</a:t>
            </a:r>
          </a:p>
          <a:p>
            <a:pPr marL="0" lvl="0" indent="0">
              <a:buNone/>
            </a:pPr>
            <a:endParaRPr/>
          </a:p>
          <a:p>
            <a:pPr lvl="1"/>
            <a:r>
              <a:rPr/>
              <a:t>Now let’s put our knowledge to the test!</a:t>
            </a:r>
          </a:p>
          <a:p>
            <a:pPr marL="0" lvl="0" indent="0">
              <a:buNone/>
            </a:pPr>
            <a:endParaRPr/>
          </a:p>
          <a:p>
            <a:pPr lvl="1"/>
            <a:r>
              <a:rPr/>
              <a:t>Give this Privacy Card Game: https://thimbleprojects.org/mozillalearning/308795/</a:t>
            </a:r>
          </a:p>
          <a:p>
            <a:pPr marL="0" lvl="0" indent="0">
              <a:buNone/>
            </a:pPr>
            <a:endParaRPr/>
          </a:p>
          <a:p>
            <a:pPr lvl="1"/>
            <a:r>
              <a:rPr/>
              <a:t>Tell your learners they may encounter a concept we haven’t covered in class. If they come across a card they’d like to discuss, ask them to raise their hand.</a:t>
            </a:r>
          </a:p>
          <a:p>
            <a:pPr marL="0" lvl="0" indent="0">
              <a:buNone/>
            </a:pPr>
            <a:endParaRPr/>
          </a:p>
          <a:p>
            <a:pPr marL="1270000" lvl="0" indent="0">
              <a:buNone/>
            </a:pPr>
            <a:r>
              <a:rPr sz="2000"/>
              <a:t>Tip! If you’d prefer to accumulate questions for group discussion at the end of this activity, ask your users to jot their questions down.</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mins]</a:t>
            </a:r>
          </a:p>
          <a:p>
            <a:pPr marL="0" lvl="0" indent="0">
              <a:buNone/>
            </a:pPr>
            <a:endParaRPr/>
          </a:p>
          <a:p>
            <a:pPr lvl="1"/>
            <a:r>
              <a:rPr/>
              <a:t>Ask learners:</a:t>
            </a:r>
          </a:p>
          <a:p>
            <a:pPr marL="0" lvl="0" indent="0">
              <a:buNone/>
            </a:pPr>
            <a:endParaRPr/>
          </a:p>
          <a:p>
            <a:pPr marL="0" lvl="0" indent="0">
              <a:spcBef>
                <a:spcPts val="3000"/>
              </a:spcBef>
              <a:buNone/>
            </a:pPr>
            <a:r>
              <a:rPr b="1"/>
              <a:t>Learning Experience Reflection</a:t>
            </a:r>
          </a:p>
          <a:p>
            <a:pPr marL="0" lvl="0" indent="0">
              <a:buNone/>
            </a:pPr>
            <a:endParaRPr b="1"/>
          </a:p>
          <a:p>
            <a:pPr marL="0" lvl="0" indent="0">
              <a:buNone/>
            </a:pPr>
            <a:r>
              <a:rPr/>
              <a:t>[5 mins]</a:t>
            </a:r>
          </a:p>
          <a:p>
            <a:pPr marL="0" lvl="0" indent="0">
              <a:buNone/>
            </a:pPr>
            <a:endParaRPr/>
          </a:p>
          <a:p>
            <a:pPr lvl="1"/>
            <a:r>
              <a:rPr/>
              <a:t>What did you like about this activity?</a:t>
            </a:r>
          </a:p>
          <a:p>
            <a:pPr marL="0" lvl="0" indent="0">
              <a:buNone/>
            </a:pPr>
            <a:endParaRPr/>
          </a:p>
          <a:p>
            <a:pPr lvl="1"/>
            <a:r>
              <a:rPr/>
              <a:t>If you might teach this activity to a particular audience, what might you change about the process, structure, or content to better meet the needs of that audience?</a:t>
            </a:r>
          </a:p>
          <a:p>
            <a:pPr marL="0" lvl="0" indent="0">
              <a:buNone/>
            </a:pPr>
            <a:endParaRPr/>
          </a:p>
          <a:p>
            <a:pPr marL="0" lvl="0" indent="0">
              <a:spcBef>
                <a:spcPts val="3000"/>
              </a:spcBef>
              <a:buNone/>
            </a:pPr>
            <a:r>
              <a:rPr b="1"/>
              <a:t>Feedback on Core Curriculum</a:t>
            </a:r>
          </a:p>
          <a:p>
            <a:pPr marL="0" lvl="0" indent="0">
              <a:buNone/>
            </a:pPr>
            <a:endParaRPr b="1"/>
          </a:p>
          <a:p>
            <a:pPr lvl="1"/>
            <a:r>
              <a:rPr/>
              <a:t>Tell us how and where you’re using the curriculum and what you’ve learned and what you might change.</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[10 mins]</a:t>
            </a:r>
          </a:p>
          <a:p>
            <a:pPr marL="0" lvl="0" indent="0">
              <a:buNone/>
            </a:pPr>
            <a:endParaRPr/>
          </a:p>
          <a:p>
            <a:pPr lvl="1"/>
            <a:r>
              <a:rPr/>
              <a:t>Start a discussion with learners about their experiences with online privacy. &gt; Tip! Depending on group size, these questions can be used for small group discussion or with the group as a whole.</a:t>
            </a:r>
          </a:p>
          <a:p>
            <a:pPr marL="0" lvl="0" indent="0">
              <a:buNone/>
            </a:pPr>
            <a:endParaRPr/>
          </a:p>
          <a:p>
            <a:pPr lvl="1"/>
            <a:r>
              <a:rPr/>
              <a:t>When you hear the word “privacy,” what do you think about? How does the concept of privacy apply to your everyday life?</a:t>
            </a:r>
          </a:p>
          <a:p>
            <a:pPr marL="0" lvl="0" indent="0">
              <a:buNone/>
            </a:pPr>
            <a:endParaRPr/>
          </a:p>
          <a:p>
            <a:pPr lvl="1"/>
            <a:r>
              <a:rPr/>
              <a:t>How do the notions of privacy we just discussed work in the context of what we do on the web?</a:t>
            </a:r>
          </a:p>
          <a:p>
            <a:pPr marL="0" lvl="0" indent="0">
              <a:buNone/>
            </a:pPr>
            <a:endParaRPr/>
          </a:p>
          <a:p>
            <a:pPr lvl="1"/>
            <a:r>
              <a:rPr/>
              <a:t>Does privacy apply equally to your offline life and your time on the web? Why / why not?</a:t>
            </a:r>
          </a:p>
          <a:p>
            <a:pPr marL="0" lvl="0" indent="0">
              <a:buNone/>
            </a:pPr>
            <a:endParaRPr/>
          </a:p>
          <a:p>
            <a:pPr lvl="1"/>
            <a:r>
              <a:rPr/>
              <a:t>Remind learners that, as with any large-scale issue, we can take action with many small steps that accumulate into a protective effect.</a:t>
            </a:r>
          </a:p>
          <a:p>
            <a:pPr marL="0" lvl="0" indent="0">
              <a:buNone/>
            </a:pPr>
            <a:endParaRPr/>
          </a:p>
          <a:p>
            <a:pPr lvl="1"/>
            <a:r>
              <a:rPr/>
              <a:t>Ask learners: what are you doing already to protect your privacy?</a:t>
            </a:r>
          </a:p>
          <a:p>
            <a:pPr marL="0" lvl="0" indent="0">
              <a:buNone/>
            </a:pPr>
            <a:endParaRPr/>
          </a:p>
          <a:p>
            <a:pPr marL="1270000" lvl="0" indent="0">
              <a:buNone/>
            </a:pPr>
            <a:r>
              <a:rPr sz="2000"/>
              <a:t>Tip! Make sure to touch base on the following topics, as they will come up later in this lesson:</a:t>
            </a:r>
          </a:p>
          <a:p>
            <a:pPr marL="0" lvl="0" indent="0">
              <a:buNone/>
            </a:pPr>
            <a:endParaRPr sz="2000"/>
          </a:p>
          <a:p>
            <a:pPr lvl="1"/>
            <a:r>
              <a:rPr sz="2000"/>
              <a:t>Changing your privacy settings</a:t>
            </a:r>
          </a:p>
          <a:p>
            <a:pPr marL="0" lvl="0" indent="0">
              <a:buNone/>
            </a:pPr>
            <a:endParaRPr sz="2000"/>
          </a:p>
          <a:p>
            <a:pPr lvl="1"/>
            <a:r>
              <a:rPr sz="2000"/>
              <a:t>Clearing browsing history</a:t>
            </a:r>
          </a:p>
          <a:p>
            <a:pPr marL="0" lvl="0" indent="0">
              <a:buNone/>
            </a:pPr>
            <a:endParaRPr sz="2000"/>
          </a:p>
          <a:p>
            <a:pPr lvl="1"/>
            <a:r>
              <a:rPr sz="2000"/>
              <a:t>Creating strong passwords</a:t>
            </a:r>
          </a:p>
          <a:p>
            <a:pPr marL="0" lvl="0" indent="0">
              <a:buNone/>
            </a:pPr>
            <a:endParaRPr sz="2000"/>
          </a:p>
          <a:p>
            <a:pPr lvl="1"/>
            <a:r>
              <a:rPr sz="2000"/>
              <a:t>Enabling 2-factor identification</a:t>
            </a:r>
          </a:p>
          <a:p>
            <a:pPr marL="0" lvl="0" indent="0">
              <a:buNone/>
            </a:pPr>
            <a:endParaRPr sz="2000"/>
          </a:p>
          <a:p>
            <a:pPr lvl="1"/>
            <a:r>
              <a:rPr sz="2000"/>
              <a:t>Using password managers</a:t>
            </a:r>
          </a:p>
          <a:p>
            <a:pPr marL="0" lvl="0" indent="0">
              <a:buNone/>
            </a:pPr>
            <a:endParaRPr sz="2000"/>
          </a:p>
          <a:p>
            <a:pPr lvl="1"/>
            <a:r>
              <a:rPr sz="2000"/>
              <a:t>Practicing wifi hygiene * Enabling WPA or WPA2 on our wifi routers * Avoiding public wifi * Protecting personal information * Being able to spot phishing schemes * Keeping up with security updates on our devices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[45 min - 1 hour]</a:t>
            </a:r>
          </a:p>
          <a:p>
            <a:pPr marL="0" lvl="0" indent="0">
              <a:buNone/>
            </a:pPr>
            <a:endParaRPr/>
          </a:p>
          <a:p>
            <a:pPr marL="0" lvl="0" indent="0">
              <a:buNone/>
            </a:pPr>
            <a:r>
              <a:rPr/>
              <a:t>[20 minutes]</a:t>
            </a:r>
          </a:p>
          <a:p>
            <a:pPr marL="0" lvl="0" indent="0">
              <a:buNone/>
            </a:pPr>
            <a:endParaRPr/>
          </a:p>
          <a:p>
            <a:pPr lvl="1"/>
            <a:r>
              <a:rPr/>
              <a:t>Share with your learners that, in our next activity, we’re going to do a quick recap of their day so far today.</a:t>
            </a:r>
          </a:p>
          <a:p>
            <a:pPr marL="0" lvl="0" indent="0">
              <a:buNone/>
            </a:pPr>
            <a:endParaRPr/>
          </a:p>
          <a:p>
            <a:pPr lvl="1"/>
            <a:r>
              <a:rPr/>
              <a:t>Ask learners to think through all the things they did, from waking up to making it here to this session.</a:t>
            </a:r>
          </a:p>
          <a:p>
            <a:pPr marL="0" lvl="0" indent="0">
              <a:buNone/>
            </a:pPr>
            <a:endParaRPr/>
          </a:p>
          <a:p>
            <a:pPr marL="1270000" lvl="0" indent="0">
              <a:buNone/>
            </a:pPr>
            <a:r>
              <a:rPr sz="2000"/>
              <a:t>Tip! If this activity is taking place in the morning, it may be more fruitful to ask learners to reflect on the previous day.</a:t>
            </a:r>
          </a:p>
          <a:p>
            <a:pPr marL="0" lvl="0" indent="0">
              <a:buNone/>
            </a:pPr>
            <a:endParaRPr sz="2000"/>
          </a:p>
          <a:p>
            <a:pPr lvl="1"/>
            <a:r>
              <a:rPr/>
              <a:t>A sample worksheet for this activity:</a:t>
            </a:r>
          </a:p>
          <a:p>
            <a:pPr marL="0" lvl="0" indent="0">
              <a:buNone/>
            </a:pPr>
            <a:endParaRPr/>
          </a:p>
          <a:p>
            <a:pPr lvl="2"/>
            <a:r>
              <a:rPr/>
              <a:t>My Day (So Far)</a:t>
            </a:r>
          </a:p>
          <a:p>
            <a:pPr marL="0" lvl="0" indent="0">
              <a:buNone/>
            </a:pPr>
            <a:endParaRPr/>
          </a:p>
          <a:p>
            <a:pPr lvl="2"/>
            <a:r>
              <a:rPr/>
              <a:t>Use this worksheet to make a list of what your activities so far today. For each item on your, answer the following questions:</a:t>
            </a:r>
          </a:p>
          <a:p>
            <a:pPr marL="0" lvl="0" indent="0">
              <a:buNone/>
            </a:pPr>
            <a:endParaRPr/>
          </a:p>
          <a:p>
            <a:pPr marL="0" lvl="0" indent="0">
              <a:buNone/>
            </a:pPr>
            <a:r>
              <a:rPr/>
              <a:t>worksheet</a:t>
            </a:r>
          </a:p>
          <a:p>
            <a:pPr marL="0" lvl="0" indent="0">
              <a:buNone/>
            </a:pPr>
            <a:endParaRPr/>
          </a:p>
          <a:p>
            <a:pPr lvl="1"/>
            <a:r>
              <a:rPr/>
              <a:t>After five minutes of silent reflection, ask your learners to share some of what they did today. Remind your learners that it’s okay to keep personal details private – this worksheet is for their eyes only!</a:t>
            </a:r>
          </a:p>
          <a:p>
            <a:pPr marL="0" lvl="0" indent="0">
              <a:buNone/>
            </a:pPr>
            <a:endParaRPr/>
          </a:p>
          <a:p>
            <a:pPr lvl="1"/>
            <a:r>
              <a:rPr/>
              <a:t>Ask your learners to take a look back at their sheets, keeping the following questions in mind.</a:t>
            </a:r>
          </a:p>
          <a:p>
            <a:pPr marL="0" lvl="0" indent="0">
              <a:buNone/>
            </a:pPr>
            <a:endParaRPr/>
          </a:p>
          <a:p>
            <a:pPr marL="1270000" lvl="0" indent="0">
              <a:buNone/>
            </a:pPr>
            <a:r>
              <a:rPr sz="2000"/>
              <a:t>Tip! If available, hand out a highlighter or a color pencil to each of your learners. Ask them to highlight or circle the tasks in which technology was used.</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270000" lvl="0" indent="0">
              <a:buNone/>
            </a:pPr>
            <a:r>
              <a:rPr sz="2000"/>
              <a:t>Tip! As your learners share their stories of daily web use, discuss the ways in which these websites are tracking their activities.</a:t>
            </a:r>
          </a:p>
          <a:p>
            <a:pPr marL="0" lvl="0" indent="0">
              <a:buNone/>
            </a:pPr>
            <a:endParaRPr sz="2000"/>
          </a:p>
          <a:p>
            <a:pPr lvl="1"/>
            <a:r>
              <a:rPr sz="2000"/>
              <a:t>From https://www.internetsociety.org/:</a:t>
            </a:r>
          </a:p>
          <a:p>
            <a:pPr marL="0" lvl="0" indent="0">
              <a:buNone/>
            </a:pPr>
            <a:endParaRPr sz="2000"/>
          </a:p>
          <a:p>
            <a:pPr lvl="1"/>
            <a:r>
              <a:rPr sz="2000"/>
              <a:t>Websites And Online Shopping.</a:t>
            </a:r>
          </a:p>
          <a:p>
            <a:pPr marL="0" lvl="0" indent="0">
              <a:buNone/>
            </a:pPr>
            <a:endParaRPr sz="2000"/>
          </a:p>
          <a:p>
            <a:pPr lvl="2"/>
            <a:r>
              <a:rPr sz="2000"/>
              <a:t>Retailers and product review sites often leave cookies on your system which can track your movement from site-to-site, allowing targeted advertisements that can show you products you’ve been recently reading about or looking at online.</a:t>
            </a:r>
          </a:p>
          <a:p>
            <a:pPr marL="0" lvl="0" indent="0">
              <a:buNone/>
            </a:pPr>
            <a:endParaRPr sz="2000"/>
          </a:p>
          <a:p>
            <a:pPr lvl="1"/>
            <a:r>
              <a:rPr sz="2000"/>
              <a:t>Social Media.</a:t>
            </a:r>
          </a:p>
          <a:p>
            <a:pPr marL="0" lvl="0" indent="0">
              <a:buNone/>
            </a:pPr>
            <a:endParaRPr sz="2000"/>
          </a:p>
          <a:p>
            <a:pPr lvl="2"/>
            <a:r>
              <a:rPr sz="2000"/>
              <a:t>All those +1s, Retweets, and Facebook comments (even private ones) leave a record. Make sure you know what the default privacy settings are for your social media accounts, and keep an eye on them. Sites often introduce new policies and settings that increase the visibility of your data. They may rely on you just clicking “OK” to whatever terms they are introducing, without reading them.</a:t>
            </a:r>
          </a:p>
          <a:p>
            <a:pPr marL="0" lvl="0" indent="0">
              <a:buNone/>
            </a:pPr>
            <a:endParaRPr sz="2000"/>
          </a:p>
          <a:p>
            <a:pPr lvl="1"/>
            <a:r>
              <a:rPr sz="2000"/>
              <a:t>Mobile Phones, Tablets, or Laptops.</a:t>
            </a:r>
          </a:p>
          <a:p>
            <a:pPr marL="0" lvl="0" indent="0">
              <a:buNone/>
            </a:pPr>
            <a:endParaRPr sz="2000"/>
          </a:p>
          <a:p>
            <a:pPr lvl="2"/>
            <a:r>
              <a:rPr sz="2000"/>
              <a:t>Some websites will build a list of different devices you have used to visit those sites. While this can often be used as a way to help secure your account, it is important to understand the information being collected about your habits.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Discussion: Ask learners:</a:t>
            </a:r>
          </a:p>
          <a:p>
            <a:pPr marL="0" lvl="0" indent="0">
              <a:buNone/>
            </a:pPr>
            <a:endParaRPr/>
          </a:p>
          <a:p>
            <a:pPr lvl="1"/>
            <a:r>
              <a:rPr/>
              <a:t>Tell your learners: the information we leave behind as we travel through the web is what is known as a “digital footprint” or a “digital shadow.” Your digital footprint includes websites you visit, emails you send, and information you provide to online services.</a:t>
            </a:r>
          </a:p>
          <a:p>
            <a:pPr marL="0" lvl="0" indent="0">
              <a:buNone/>
            </a:pPr>
            <a:endParaRPr/>
          </a:p>
          <a:p>
            <a:pPr lvl="1"/>
            <a:r>
              <a:rPr/>
              <a:t>Let’s take a look at the kind of information you may be leaving behind in your digital footprint.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[10 minutes]</a:t>
            </a:r>
          </a:p>
          <a:p>
            <a:pPr marL="0" lvl="0" indent="0">
              <a:buNone/>
            </a:pPr>
            <a:endParaRPr/>
          </a:p>
          <a:p>
            <a:pPr lvl="1"/>
            <a:r>
              <a:rPr/>
              <a:t>Share with your learners that while it is not likely that their digital shadow contains the content of their online activities, their metadata is being left behind and tracked by all sorts of entities.</a:t>
            </a:r>
          </a:p>
          <a:p>
            <a:pPr marL="0" lvl="0" indent="0">
              <a:buNone/>
            </a:pPr>
            <a:endParaRPr/>
          </a:p>
          <a:p>
            <a:pPr lvl="1"/>
            <a:r>
              <a:rPr/>
              <a:t>Explain that metadata is, simply put, data about data. Here is an example: an image may include metadata that describes how large the picture is, the color depth, the image resolution, when the image was created, and other data. Another example can be found in a text files. Without viewing the contents, we can see how large the file is, what type of file it is, who the author is, and when the document was written.</a:t>
            </a:r>
          </a:p>
          <a:p>
            <a:pPr marL="0" lvl="0" indent="0">
              <a:buNone/>
            </a:pPr>
            <a:endParaRPr/>
          </a:p>
          <a:p>
            <a:pPr lvl="1"/>
            <a:r>
              <a:rPr/>
              <a:t>Ask your learners: now that we know more about metadata, let’s think about what metadata an email might include. Let’s say you’re sending your friend an email. Third parties may not be able to see what’s inside your email. What do you think they can see?</a:t>
            </a:r>
          </a:p>
          <a:p>
            <a:pPr marL="0" lvl="0" indent="0">
              <a:buNone/>
            </a:pPr>
            <a:endParaRPr/>
          </a:p>
          <a:p>
            <a:pPr lvl="2"/>
            <a:r>
              <a:rPr/>
              <a:t>Senders</a:t>
            </a:r>
          </a:p>
          <a:p>
            <a:pPr marL="0" lvl="0" indent="0">
              <a:buNone/>
            </a:pPr>
            <a:endParaRPr/>
          </a:p>
          <a:p>
            <a:pPr lvl="2"/>
            <a:r>
              <a:rPr/>
              <a:t>Recipients</a:t>
            </a:r>
          </a:p>
          <a:p>
            <a:pPr marL="0" lvl="0" indent="0">
              <a:buNone/>
            </a:pPr>
            <a:endParaRPr/>
          </a:p>
          <a:p>
            <a:pPr lvl="2"/>
            <a:r>
              <a:rPr/>
              <a:t>Date &amp; time the email was sent</a:t>
            </a:r>
          </a:p>
          <a:p>
            <a:pPr marL="0" lvl="0" indent="0">
              <a:buNone/>
            </a:pPr>
            <a:endParaRPr/>
          </a:p>
          <a:p>
            <a:pPr lvl="2"/>
            <a:r>
              <a:rPr/>
              <a:t>Whether or not there were any attachments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Ask learners: what do you think could be learned from collecting and analyzing these points of data about your communications?</a:t>
            </a:r>
          </a:p>
          <a:p>
            <a:pPr marL="0" lvl="0" indent="0">
              <a:buNone/>
            </a:pPr>
            <a:endParaRPr/>
          </a:p>
          <a:p>
            <a:pPr lvl="2"/>
            <a:r>
              <a:rPr/>
              <a:t>Who your friends and family are.</a:t>
            </a:r>
          </a:p>
          <a:p>
            <a:pPr marL="0" lvl="0" indent="0">
              <a:buNone/>
            </a:pPr>
            <a:endParaRPr/>
          </a:p>
          <a:p>
            <a:pPr lvl="2"/>
            <a:r>
              <a:rPr/>
              <a:t>Which of your friends you keep in contact with the most.</a:t>
            </a:r>
          </a:p>
          <a:p>
            <a:pPr marL="0" lvl="0" indent="0">
              <a:buNone/>
            </a:pPr>
            <a:endParaRPr/>
          </a:p>
          <a:p>
            <a:pPr lvl="2"/>
            <a:r>
              <a:rPr/>
              <a:t>How your friends and family are connected together.</a:t>
            </a:r>
          </a:p>
          <a:p>
            <a:pPr marL="0" lvl="0" indent="0">
              <a:buNone/>
            </a:pPr>
            <a:endParaRPr/>
          </a:p>
          <a:p>
            <a:pPr lvl="1"/>
            <a:r>
              <a:rPr/>
              <a:t>We can see this metadata in action with a tool MIT developed called Immersion. Let’s look at this demo of Tony Stark’s contacts: https://immersion.media.mit.edu/demo</a:t>
            </a:r>
          </a:p>
          <a:p>
            <a:pPr marL="0" lvl="0" indent="0">
              <a:buNone/>
            </a:pPr>
            <a:endParaRPr/>
          </a:p>
          <a:p>
            <a:pPr lvl="1"/>
            <a:r>
              <a:rPr/>
              <a:t>Notice that we can see who Tony’s “top collaborators” are</a:t>
            </a:r>
          </a:p>
          <a:p>
            <a:pPr marL="0" lvl="0" indent="0">
              <a:buNone/>
            </a:pPr>
            <a:endParaRPr/>
          </a:p>
          <a:p>
            <a:pPr lvl="1"/>
            <a:r>
              <a:rPr/>
              <a:t>We can see which individuals received group emails together. They form cluster representing our contact groups.</a:t>
            </a:r>
          </a:p>
          <a:p>
            <a:pPr marL="0" lvl="0" indent="0">
              <a:buNone/>
            </a:pPr>
            <a:endParaRPr/>
          </a:p>
          <a:p>
            <a:pPr lvl="1"/>
            <a:r>
              <a:rPr/>
              <a:t>We can also use the slider at the bottom of the page to view how our contacts have changed over time.</a:t>
            </a:r>
          </a:p>
          <a:p>
            <a:pPr marL="0" lvl="0" indent="0">
              <a:buNone/>
            </a:pPr>
            <a:endParaRPr/>
          </a:p>
          <a:p>
            <a:pPr lvl="1"/>
            <a:r>
              <a:rPr/>
              <a:t>Ask your learners: What else do you notice about Tony Stark’s profile?</a:t>
            </a:r>
          </a:p>
          <a:p>
            <a:pPr marL="0" lvl="0" indent="0">
              <a:buNone/>
            </a:pPr>
            <a:endParaRPr/>
          </a:p>
          <a:p>
            <a:pPr lvl="1"/>
            <a:r>
              <a:rPr/>
              <a:t>Feel free to try this at home. MIT provides a secure login for most email applications: https://immersion.media.mit.edu/</a:t>
            </a:r>
          </a:p>
          <a:p>
            <a:pPr marL="0" lvl="0" indent="0">
              <a:buNone/>
            </a:pPr>
            <a:endParaRPr/>
          </a:p>
          <a:p>
            <a:pPr marL="0" lvl="0" indent="0">
              <a:spcBef>
                <a:spcPts val="3000"/>
              </a:spcBef>
              <a:buNone/>
            </a:pPr>
            <a:r>
              <a:rPr b="1"/>
              <a:t>Online Activity: Using Lightbeam</a:t>
            </a:r>
          </a:p>
          <a:p>
            <a:pPr marL="0" lvl="0" indent="0">
              <a:buNone/>
            </a:pPr>
            <a:endParaRPr b="1"/>
          </a:p>
          <a:p>
            <a:pPr marL="0" lvl="0" indent="0">
              <a:buNone/>
            </a:pPr>
            <a:r>
              <a:rPr/>
              <a:t>[15 mins]</a:t>
            </a:r>
          </a:p>
          <a:p>
            <a:pPr marL="0" lvl="0" indent="0">
              <a:buNone/>
            </a:pPr>
            <a:endParaRPr/>
          </a:p>
          <a:p>
            <a:pPr lvl="1"/>
            <a:r>
              <a:rPr/>
              <a:t>Share with your learners that we’re going to take a look at who might be tracking us online.</a:t>
            </a:r>
            <a:r>
              <a:t/>
            </a:r>
            <a:br/>
            <a:endParaRPr/>
          </a:p>
          <a:p>
            <a:pPr marL="0" lvl="0" indent="0">
              <a:buNone/>
            </a:pPr>
            <a:endParaRPr/>
          </a:p>
          <a:p>
            <a:pPr lvl="1"/>
            <a:r>
              <a:rPr/>
              <a:t>Explain to learners that we will be using Mozilla’s Lightbeam to see how companies use “cookies” - or special files saved by your web browser - to follow you around online.</a:t>
            </a:r>
          </a:p>
          <a:p>
            <a:pPr marL="0" lvl="0" indent="0">
              <a:buNone/>
            </a:pPr>
            <a:endParaRPr/>
          </a:p>
          <a:p>
            <a:pPr lvl="1"/>
            <a:r>
              <a:rPr/>
              <a:t>Provide an overview of cookies.</a:t>
            </a:r>
          </a:p>
          <a:p>
            <a:pPr marL="0" lvl="0" indent="0">
              <a:buNone/>
            </a:pPr>
            <a:endParaRPr/>
          </a:p>
          <a:p>
            <a:pPr lvl="1"/>
            <a:r>
              <a:rPr/>
              <a:t>A cookie is small piece of data sent from a website and stored on the user’s computer by the user’s web browser while the user is browsing.</a:t>
            </a:r>
          </a:p>
          <a:p>
            <a:pPr marL="0" lvl="0" indent="0">
              <a:buNone/>
            </a:pPr>
            <a:endParaRPr/>
          </a:p>
          <a:p>
            <a:pPr lvl="1"/>
            <a:r>
              <a:rPr/>
              <a:t>They were designed to help a website remember information like what’s in your shopping cart, whether or not a user is logged in, and remembering answers users entered in forms.</a:t>
            </a:r>
          </a:p>
          <a:p>
            <a:pPr marL="0" lvl="0" indent="0">
              <a:buNone/>
            </a:pPr>
            <a:endParaRPr/>
          </a:p>
          <a:p>
            <a:pPr lvl="1"/>
            <a:r>
              <a:rPr/>
              <a:t>There are many types of cookies, which we shall see in our Privacy Speed Dating activity.</a:t>
            </a:r>
          </a:p>
          <a:p>
            <a:pPr marL="0" lvl="0" indent="0">
              <a:buNone/>
            </a:pPr>
            <a:endParaRPr/>
          </a:p>
          <a:p>
            <a:pPr lvl="1"/>
            <a:r>
              <a:rPr/>
              <a:t>Make sure you and your learners are using Firefox.</a:t>
            </a:r>
          </a:p>
          <a:p>
            <a:pPr marL="0" lvl="0" indent="0">
              <a:buNone/>
            </a:pPr>
            <a:endParaRPr/>
          </a:p>
          <a:p>
            <a:pPr lvl="1"/>
            <a:r>
              <a:rPr/>
              <a:t>Demonstrate how to navigate to Firefox Add-ons, search for Lightbeam, and click to Add to Firefox. (https://addons.mozilla.org/en-US/firefox/addon/lightbeam/)</a:t>
            </a:r>
          </a:p>
          <a:p>
            <a:pPr marL="0" lvl="0" indent="0">
              <a:buNone/>
            </a:pPr>
            <a:endParaRPr/>
          </a:p>
          <a:p>
            <a:pPr lvl="1"/>
            <a:r>
              <a:rPr/>
              <a:t>Go around the room to answer any individual questions about this process.</a:t>
            </a:r>
          </a:p>
          <a:p>
            <a:pPr marL="0" lvl="0" indent="0">
              <a:buNone/>
            </a:pPr>
            <a:endParaRPr/>
          </a:p>
          <a:p>
            <a:pPr marL="1270000" lvl="0" indent="0">
              <a:buNone/>
            </a:pPr>
            <a:r>
              <a:rPr sz="2000"/>
              <a:t>Tip! If you’re working with a co-facilitator, this is a great way for them to help out.</a:t>
            </a:r>
          </a:p>
          <a:p>
            <a:pPr marL="0" lvl="0" indent="0">
              <a:buNone/>
            </a:pPr>
            <a:endParaRPr sz="2000"/>
          </a:p>
          <a:p>
            <a:pPr lvl="1"/>
            <a:r>
              <a:rPr sz="2000"/>
              <a:t>Explain that learners will need to click on the Lightbeam icon next to the navigation bar to see data.</a:t>
            </a:r>
          </a:p>
          <a:p>
            <a:pPr marL="0" lvl="0" indent="0">
              <a:buNone/>
            </a:pPr>
            <a:endParaRPr sz="2000"/>
          </a:p>
          <a:p>
            <a:pPr lvl="1"/>
            <a:r>
              <a:rPr sz="2000"/>
              <a:t>Demo Lightbeam for your learners by visiting two or three community-appropriate sites you like in a new tab (for example, amazon.com, youtube.com, wikipedia.com). Then go back to your Lightbeam tab and show students how many trackers have followed you.</a:t>
            </a:r>
          </a:p>
          <a:p>
            <a:pPr marL="0" lvl="0" indent="0">
              <a:buNone/>
            </a:pPr>
            <a:endParaRPr sz="2000"/>
          </a:p>
          <a:p>
            <a:pPr lvl="1"/>
            <a:r>
              <a:rPr sz="2000"/>
              <a:t>Share with your learners: As you visit more and more sites, Lightbeam will display other companies and organizations that are following you and tracking your cookies. Sites can follow you around the web by looking at your Cookies and seeing where you got them.”</a:t>
            </a:r>
          </a:p>
          <a:p>
            <a:pPr marL="0" lvl="0" indent="0">
              <a:buNone/>
            </a:pPr>
            <a:endParaRPr sz="2000"/>
          </a:p>
          <a:p>
            <a:pPr lvl="1"/>
            <a:r>
              <a:rPr sz="2000"/>
              <a:t>Ask learners to explore the internet a little bit to let Lightbeam collect third-party tracking info.</a:t>
            </a:r>
          </a:p>
          <a:p>
            <a:pPr marL="0" lvl="0" indent="0">
              <a:buNone/>
            </a:pPr>
            <a:endParaRPr sz="2000"/>
          </a:p>
          <a:p>
            <a:pPr lvl="1"/>
            <a:r>
              <a:rPr sz="2000"/>
              <a:t>Then share with your learners: Now you try it! Open a new tab next to your Lightbeam tab. Visit four or five community-appropriate sites you like and go back to your Lightbeam tab each time you go to a new page. See how Lightbeam keeps track of how many sites are tracking you.</a:t>
            </a:r>
          </a:p>
          <a:p>
            <a:pPr marL="0" lvl="0" indent="0">
              <a:buNone/>
            </a:pPr>
            <a:endParaRPr sz="2000"/>
          </a:p>
          <a:p>
            <a:pPr lvl="1"/>
            <a:r>
              <a:rPr sz="2000"/>
              <a:t>Give your learners time to explore.</a:t>
            </a:r>
          </a:p>
          <a:p>
            <a:pPr marL="0" lvl="0" indent="0">
              <a:buNone/>
            </a:pPr>
            <a:endParaRPr sz="2000"/>
          </a:p>
          <a:p>
            <a:pPr lvl="1"/>
            <a:r>
              <a:rPr sz="2000"/>
              <a:t>Ask learners:</a:t>
            </a:r>
          </a:p>
          <a:p>
            <a:pPr marL="0" lvl="0" indent="0">
              <a:buNone/>
            </a:pPr>
            <a:endParaRPr sz="2000"/>
          </a:p>
          <a:p>
            <a:pPr lvl="1"/>
            <a:r>
              <a:rPr sz="2000"/>
              <a:t>What did you see in Lightbeam that surprised you about online tracking?</a:t>
            </a:r>
          </a:p>
          <a:p>
            <a:pPr marL="0" lvl="0" indent="0">
              <a:buNone/>
            </a:pPr>
            <a:endParaRPr sz="2000"/>
          </a:p>
          <a:p>
            <a:pPr lvl="1"/>
            <a:r>
              <a:rPr sz="2000"/>
              <a:t>Did any of the sites you visited use common tracking software?</a:t>
            </a:r>
          </a:p>
          <a:p>
            <a:pPr marL="0" lvl="0" indent="0">
              <a:buNone/>
            </a:pPr>
            <a:endParaRPr sz="2000"/>
          </a:p>
          <a:p>
            <a:pPr lvl="1"/>
            <a:r>
              <a:rPr sz="2000"/>
              <a:t>Are there important, “good” reasons to track people online that are worth losing some privacy over?</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[20 mins]</a:t>
            </a:r>
          </a:p>
          <a:p>
            <a:pPr marL="0" lvl="0" indent="0">
              <a:buNone/>
            </a:pPr>
            <a:endParaRPr/>
          </a:p>
          <a:p>
            <a:pPr lvl="1"/>
            <a:r>
              <a:rPr/>
              <a:t>Break your learners into groups of 6 or so.</a:t>
            </a:r>
          </a:p>
          <a:p>
            <a:pPr marL="0" lvl="0" indent="0">
              <a:buNone/>
            </a:pPr>
            <a:endParaRPr/>
          </a:p>
          <a:p>
            <a:pPr lvl="1"/>
            <a:r>
              <a:rPr/>
              <a:t>Provide your learners with “biographies” (see below) of various third party tracking devices.</a:t>
            </a:r>
          </a:p>
          <a:p>
            <a:pPr marL="0" lvl="0" indent="0">
              <a:buNone/>
            </a:pPr>
            <a:endParaRPr/>
          </a:p>
          <a:p>
            <a:pPr lvl="2"/>
            <a:r>
              <a:rPr i="1"/>
              <a:t>Analytics Tracking: I work for the website owner to see how many people are visiting the site (visits and unique visitors; new and returning), or where they’re coming from. I help a website owner understand a customer’s website experience. I’m a persistent, usually first party, cookie that is set the first time when you visit the website, and I remain there for the duration that the website determines, often 18 months.</a:t>
            </a:r>
          </a:p>
          <a:p>
            <a:pPr marL="0" lvl="0" indent="0">
              <a:buNone/>
            </a:pPr>
            <a:endParaRPr i="1"/>
          </a:p>
          <a:p>
            <a:pPr lvl="2"/>
            <a:r>
              <a:rPr i="1"/>
              <a:t>Session Management Tracking: I’m a cookie that is needed to make the website function technically. I’m set when you visit the site and I disappear when you leave. I’m a transient cookie, stored on the client side in temporary memory and not on your hard drive. I’m happy to date, but am not looking for a long-term relationship and I won’t invade your privacy.</a:t>
            </a:r>
          </a:p>
          <a:p>
            <a:pPr marL="0" lvl="0" indent="0">
              <a:buNone/>
            </a:pPr>
            <a:endParaRPr i="1"/>
          </a:p>
          <a:p>
            <a:pPr lvl="2"/>
            <a:r>
              <a:rPr i="1"/>
              <a:t>Ecommerce Tracking: I’m used for shopping cart management and “quick checkout” options when you buy something on your favorite website. My cookies store ID values that help the website keep track of you as you add different things to your cart. Everything you add to your cart gets stored with your ID value, so that when you check out, the website knows what is in your cart. I can be a session cookie that disappears when you leave, or a persistent cookie that keeps your shopping cart items for you when you return later. Without me, online shopping would be far less convenient.</a:t>
            </a:r>
          </a:p>
          <a:p>
            <a:pPr marL="0" lvl="0" indent="0">
              <a:buNone/>
            </a:pPr>
            <a:endParaRPr i="1"/>
          </a:p>
          <a:p>
            <a:pPr lvl="2"/>
            <a:r>
              <a:rPr i="1"/>
              <a:t>Location Tracking: I’m the spy in your pocket. I’m on your computers, mobile phones, and tablets. Since I often go with you, I can record your location all the time, even when you’re not connected to the Internet. I can can reveal not just where you live and work, but also where you visit. I can make your daily routine and any deviations from it clear. I can also be used to infer your relationships to other people.</a:t>
            </a:r>
          </a:p>
          <a:p>
            <a:pPr marL="0" lvl="0" indent="0">
              <a:buNone/>
            </a:pPr>
            <a:endParaRPr i="1"/>
          </a:p>
          <a:p>
            <a:pPr lvl="2"/>
            <a:r>
              <a:rPr i="1"/>
              <a:t>Third Party Tracking: I get stored on your device when you visit a website. You often won’t know I’m there. The website decides how many of my friends are invited. I often have a lot of friends. There may be 60 of us or more on one page. But I’m sometimes seen alone or not seen at all. I like to track your browsing habits and tell others. I guess you could say I’m a bit of a gossip. One of my jobs is to work for companies who want to build up a profile of who you are: how old you are, where you live, what you read, and what you’re interested in. The companies I work for can package and sell this information to thers: advertisers, other companies, or governments. I’m often hidden, but when I work for well known companies, you can see me as a brightly colored button.</a:t>
            </a:r>
          </a:p>
          <a:p>
            <a:pPr marL="0" lvl="0" indent="0">
              <a:buNone/>
            </a:pPr>
            <a:endParaRPr i="1"/>
          </a:p>
          <a:p>
            <a:pPr lvl="2"/>
            <a:r>
              <a:rPr i="1"/>
              <a:t>Browser Fingerprinting: I started out in banking to help prevent fraud, but now I work in lots of areas. My friends tell me things about you, like your IP address, browser history, screen size, time-zone, plug-ins, and operating system. I pull together information that alone doesn’t seem identifying, but because I put all these things together, I can identify you across the Internet and can be used as an alternative to cookies. The more uniquely your system is configured, the easier it for me to identify you. Don’t believe me? Try Panopticlick. EFF has been measuring me since 2010.</a:t>
            </a:r>
          </a:p>
          <a:p>
            <a:pPr marL="0" lvl="0" indent="0">
              <a:buNone/>
            </a:pPr>
            <a:endParaRPr i="1"/>
          </a:p>
          <a:p>
            <a:pPr lvl="1"/>
            <a:r>
              <a:rPr/>
              <a:t>Set a timer to 2 minute intervals. Start the timer and ask everyone to find a partner.</a:t>
            </a:r>
          </a:p>
          <a:p>
            <a:pPr marL="0" lvl="0" indent="0">
              <a:buNone/>
            </a:pPr>
            <a:endParaRPr/>
          </a:p>
          <a:p>
            <a:pPr marL="1270000" lvl="0" indent="0">
              <a:buNone/>
            </a:pPr>
            <a:r>
              <a:rPr sz="2000"/>
              <a:t>Tip! If there are an odd number of participants, let learners know that one group of three at a time is perfectly acceptable.</a:t>
            </a:r>
          </a:p>
          <a:p>
            <a:pPr marL="0" lvl="0" indent="0">
              <a:buNone/>
            </a:pPr>
            <a:endParaRPr sz="2000"/>
          </a:p>
          <a:p>
            <a:pPr lvl="1"/>
            <a:r>
              <a:rPr/>
              <a:t>Tell your learners that they have two minutes to introduce themselves to each other and ask each other any of the short questions below. After the two minutes is up ask them to find another person and do the same thing. Keep going until everyone has had a chance to meet each other.</a:t>
            </a:r>
          </a:p>
          <a:p>
            <a:pPr marL="0" lvl="0" indent="0">
              <a:buNone/>
            </a:pPr>
            <a:endParaRPr/>
          </a:p>
          <a:p>
            <a:pPr lvl="2"/>
            <a:r>
              <a:rPr/>
              <a:t>What do you do?</a:t>
            </a:r>
          </a:p>
          <a:p>
            <a:pPr marL="0" lvl="0" indent="0">
              <a:buNone/>
            </a:pPr>
            <a:endParaRPr/>
          </a:p>
          <a:p>
            <a:pPr lvl="2"/>
            <a:r>
              <a:rPr/>
              <a:t>What are your friends like?</a:t>
            </a:r>
          </a:p>
          <a:p>
            <a:pPr marL="0" lvl="0" indent="0">
              <a:buNone/>
            </a:pPr>
            <a:endParaRPr/>
          </a:p>
          <a:p>
            <a:pPr lvl="2"/>
            <a:r>
              <a:rPr/>
              <a:t>How do we connect?</a:t>
            </a:r>
          </a:p>
          <a:p>
            <a:pPr marL="0" lvl="0" indent="0">
              <a:buNone/>
            </a:pPr>
            <a:endParaRPr/>
          </a:p>
          <a:p>
            <a:pPr lvl="2"/>
            <a:r>
              <a:rPr/>
              <a:t>How old are you?</a:t>
            </a:r>
          </a:p>
          <a:p>
            <a:pPr marL="0" lvl="0" indent="0">
              <a:buNone/>
            </a:pPr>
            <a:endParaRPr/>
          </a:p>
          <a:p>
            <a:pPr lvl="2"/>
            <a:r>
              <a:rPr/>
              <a:t>Where are you from?</a:t>
            </a:r>
          </a:p>
          <a:p>
            <a:pPr marL="0" lvl="0" indent="0">
              <a:buNone/>
            </a:pPr>
            <a:endParaRPr/>
          </a:p>
          <a:p>
            <a:pPr lvl="1"/>
            <a:r>
              <a:rPr/>
              <a:t>After ten minutes, call your learners back to the big group.</a:t>
            </a:r>
          </a:p>
          <a:p>
            <a:pPr marL="0" lvl="0" indent="0">
              <a:buNone/>
            </a:pPr>
            <a:endParaRPr/>
          </a:p>
          <a:p>
            <a:pPr lvl="1"/>
            <a:r>
              <a:rPr/>
              <a:t>Have a discussion with your learners:</a:t>
            </a:r>
          </a:p>
          <a:p>
            <a:pPr marL="0" lvl="0" indent="0">
              <a:buNone/>
            </a:pPr>
            <a:endParaRPr/>
          </a:p>
          <a:p>
            <a:pPr lvl="2"/>
            <a:r>
              <a:rPr/>
              <a:t>What surprised you the most when it comes to these online trackers?</a:t>
            </a:r>
          </a:p>
          <a:p>
            <a:pPr marL="0" lvl="0" indent="0">
              <a:buNone/>
            </a:pPr>
            <a:endParaRPr/>
          </a:p>
          <a:p>
            <a:pPr lvl="2"/>
            <a:r>
              <a:rPr/>
              <a:t>When learning about a new type of tracker, could you see who might be benefitting from the information that is being picked up about your browsing habits?</a:t>
            </a:r>
          </a:p>
          <a:p>
            <a:pPr marL="0" lvl="0" indent="0">
              <a:buNone/>
            </a:pPr>
            <a:endParaRPr/>
          </a:p>
          <a:p>
            <a:pPr lvl="2"/>
            <a:r>
              <a:rPr/>
              <a:t>Are you concerned about the type of information that is being shared about you? Why or why not?</a:t>
            </a:r>
          </a:p>
          <a:p>
            <a:pPr marL="0" lvl="0" indent="0">
              <a:buNone/>
            </a:pPr>
            <a:endParaRPr/>
          </a:p>
          <a:p>
            <a:pPr lvl="2"/>
            <a:r>
              <a:rPr/>
              <a:t>Now that we’ve identified the problems, let’s talk solutions!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[45 min-1 hour]</a:t>
            </a:r>
          </a:p>
          <a:p>
            <a:pPr marL="0" lvl="0" indent="0">
              <a:buNone/>
            </a:pPr>
            <a:endParaRPr/>
          </a:p>
          <a:p>
            <a:pPr marL="0" lvl="0" indent="0">
              <a:buNone/>
            </a:pPr>
            <a:r>
              <a:rPr/>
              <a:t>[20 minutes]</a:t>
            </a:r>
          </a:p>
          <a:p>
            <a:pPr marL="0" lvl="0" indent="0">
              <a:buNone/>
            </a:pPr>
            <a:endParaRPr/>
          </a:p>
          <a:p>
            <a:pPr lvl="1"/>
            <a:r>
              <a:rPr/>
              <a:t>Tell learners: your browser is your portal to the internet. It’s where your steps to address your personal privacy begin. We’re going to take some steps today to clear up our browser settings.</a:t>
            </a:r>
          </a:p>
          <a:p>
            <a:pPr marL="0" lvl="0" indent="0">
              <a:buNone/>
            </a:pPr>
            <a:endParaRPr/>
          </a:p>
          <a:p>
            <a:pPr lvl="1"/>
            <a:r>
              <a:rPr/>
              <a:t>Say to learners: By show of hands, please share which browser you use. We will be getting into groups according to the browsers we commonly use to see what we can do today to make them more secure.</a:t>
            </a:r>
          </a:p>
          <a:p>
            <a:pPr marL="0" lvl="0" indent="0">
              <a:buNone/>
            </a:pPr>
            <a:endParaRPr/>
          </a:p>
          <a:p>
            <a:pPr marL="1270000" lvl="0" indent="0">
              <a:buNone/>
            </a:pPr>
            <a:r>
              <a:rPr sz="2000"/>
              <a:t>Tip! This list assumes learners are able to bring their own device. This activity can be remixed for settings in which all participants are using a common browser.</a:t>
            </a:r>
          </a:p>
          <a:p>
            <a:pPr marL="0" lvl="0" indent="0">
              <a:buNone/>
            </a:pPr>
            <a:endParaRPr sz="2000"/>
          </a:p>
          <a:p>
            <a:pPr lvl="1"/>
            <a:r>
              <a:rPr sz="2000"/>
              <a:t>Google Chrome</a:t>
            </a:r>
          </a:p>
          <a:p>
            <a:pPr marL="0" lvl="0" indent="0">
              <a:buNone/>
            </a:pPr>
            <a:endParaRPr sz="2000"/>
          </a:p>
          <a:p>
            <a:pPr lvl="1"/>
            <a:r>
              <a:rPr sz="2000"/>
              <a:t>Mozilla Firefox</a:t>
            </a:r>
          </a:p>
          <a:p>
            <a:pPr marL="0" lvl="0" indent="0">
              <a:buNone/>
            </a:pPr>
            <a:endParaRPr sz="2000"/>
          </a:p>
          <a:p>
            <a:pPr lvl="1"/>
            <a:r>
              <a:rPr sz="2000"/>
              <a:t>Microsoft Internet Explorer</a:t>
            </a:r>
          </a:p>
          <a:p>
            <a:pPr marL="0" lvl="0" indent="0">
              <a:buNone/>
            </a:pPr>
            <a:endParaRPr sz="2000"/>
          </a:p>
          <a:p>
            <a:pPr lvl="1"/>
            <a:r>
              <a:rPr sz="2000"/>
              <a:t>Apple Safari</a:t>
            </a:r>
          </a:p>
          <a:p>
            <a:pPr marL="0" lvl="0" indent="0">
              <a:buNone/>
            </a:pPr>
            <a:endParaRPr sz="2000"/>
          </a:p>
          <a:p>
            <a:pPr lvl="1"/>
            <a:r>
              <a:rPr sz="2000"/>
              <a:t>Now let’s break into groups to work on our browser settings. Tip! Point to areas of the room where your groups should sit.</a:t>
            </a:r>
          </a:p>
          <a:p>
            <a:pPr marL="0" lvl="0" indent="0">
              <a:buNone/>
            </a:pPr>
            <a:endParaRPr sz="2000"/>
          </a:p>
          <a:p>
            <a:pPr lvl="1"/>
            <a:r>
              <a:rPr/>
              <a:t>Direct learners to online resources based on their groups:</a:t>
            </a:r>
          </a:p>
          <a:p>
            <a:pPr marL="0" lvl="0" indent="0">
              <a:buNone/>
            </a:pPr>
            <a:endParaRPr/>
          </a:p>
          <a:p>
            <a:pPr lvl="2"/>
            <a:r>
              <a:rPr/>
              <a:t>Google Chrome: https://myshadow.org/how-to-increase-your-privacy-on-chrome</a:t>
            </a:r>
          </a:p>
          <a:p>
            <a:pPr marL="0" lvl="0" indent="0">
              <a:buNone/>
            </a:pPr>
            <a:endParaRPr/>
          </a:p>
          <a:p>
            <a:pPr lvl="2"/>
            <a:r>
              <a:rPr/>
              <a:t>Mozilla Firefox: https://myshadow.org/how-to-increase-your-privacy-on-firefox</a:t>
            </a:r>
          </a:p>
          <a:p>
            <a:pPr marL="0" lvl="0" indent="0">
              <a:buNone/>
            </a:pPr>
            <a:endParaRPr/>
          </a:p>
          <a:p>
            <a:pPr lvl="2"/>
            <a:r>
              <a:rPr/>
              <a:t>Microsoft Internet Explorer: https://support.microsoft.com/en-us/help/17479/windows-internet-explorer-11-change-security-privacy-settings</a:t>
            </a:r>
          </a:p>
          <a:p>
            <a:pPr marL="0" lvl="0" indent="0">
              <a:buNone/>
            </a:pPr>
            <a:endParaRPr/>
          </a:p>
          <a:p>
            <a:pPr lvl="2"/>
            <a:r>
              <a:rPr/>
              <a:t>Apple Safari: https://support.apple.com/guide/safari/privacy-preferences-sfri35610/mac</a:t>
            </a:r>
          </a:p>
          <a:p>
            <a:pPr marL="0" lvl="0" indent="0">
              <a:buNone/>
            </a:pPr>
            <a:endParaRPr/>
          </a:p>
          <a:p>
            <a:pPr lvl="1"/>
            <a:r>
              <a:rPr/>
              <a:t>Provide each group with the below Browser Privacy Checklist. Reminder users that, while they may see additional security tips on the web pages they have been assigned, they should plan to working on the worksheet only at this time, as we will be going through other steps as a group.</a:t>
            </a:r>
          </a:p>
          <a:p>
            <a:pPr marL="0" lvl="0" indent="0">
              <a:buNone/>
            </a:pPr>
            <a:endParaRPr/>
          </a:p>
          <a:p>
            <a:pPr marL="1270000" lvl="0" indent="0">
              <a:buNone/>
            </a:pPr>
            <a:r>
              <a:rPr sz="2000"/>
              <a:t>Tip! Review and remix this worksheet, as settings are apt to change. Tip! Remix this worksheet to reflect settings in which everyone is using the same browser by removing the second column and adjusting tasks so that they suit the browser in question.</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EF7D00">
            <a:alpha val="60000"/>
          </a:srgbClr>
        </a:solidFill>
        <a:effectLst/>
      </p:bgPr>
    </p:bg>
    <p:spTree>
      <p:nvGrpSpPr>
        <p:cNvPr id="1" name="Shape 10"/>
        <p:cNvGrpSpPr/>
        <p:nvPr/>
      </p:nvGrpSpPr>
      <p:grpSpPr>
        <a:xfrm>
          <a:off x="0" y="0"/>
          <a:ext cx="0" cy="0"/>
          <a:chOff x="0" y="0"/>
          <a:chExt cx="0" cy="0"/>
        </a:xfrm>
      </p:grpSpPr>
      <p:sp>
        <p:nvSpPr>
          <p:cNvPr id="17" name="Shape 17"/>
          <p:cNvSpPr txBox="1">
            <a:spLocks noGrp="1"/>
          </p:cNvSpPr>
          <p:nvPr>
            <p:ph type="ctrTitle"/>
          </p:nvPr>
        </p:nvSpPr>
        <p:spPr>
          <a:xfrm>
            <a:off x="797467" y="2366963"/>
            <a:ext cx="10962800" cy="1118400"/>
          </a:xfrm>
          <a:prstGeom prst="rect">
            <a:avLst/>
          </a:prstGeom>
        </p:spPr>
        <p:txBody>
          <a:bodyPr lIns="91425" tIns="91425" rIns="91425" bIns="91425" anchor="b" anchorCtr="0"/>
          <a:lstStyle>
            <a:lvl1pPr lvl="0">
              <a:spcBef>
                <a:spcPts val="0"/>
              </a:spcBef>
              <a:buClr>
                <a:schemeClr val="lt1"/>
              </a:buClr>
              <a:buSzPct val="100000"/>
              <a:defRPr sz="5599">
                <a:solidFill>
                  <a:schemeClr val="lt1"/>
                </a:solidFill>
              </a:defRPr>
            </a:lvl1pPr>
            <a:lvl2pPr lvl="1">
              <a:spcBef>
                <a:spcPts val="0"/>
              </a:spcBef>
              <a:buClr>
                <a:schemeClr val="lt1"/>
              </a:buClr>
              <a:buSzPct val="100000"/>
              <a:defRPr sz="5599">
                <a:solidFill>
                  <a:schemeClr val="lt1"/>
                </a:solidFill>
              </a:defRPr>
            </a:lvl2pPr>
            <a:lvl3pPr lvl="2">
              <a:spcBef>
                <a:spcPts val="0"/>
              </a:spcBef>
              <a:buClr>
                <a:schemeClr val="lt1"/>
              </a:buClr>
              <a:buSzPct val="100000"/>
              <a:defRPr sz="5599">
                <a:solidFill>
                  <a:schemeClr val="lt1"/>
                </a:solidFill>
              </a:defRPr>
            </a:lvl3pPr>
            <a:lvl4pPr lvl="3">
              <a:spcBef>
                <a:spcPts val="0"/>
              </a:spcBef>
              <a:buClr>
                <a:schemeClr val="lt1"/>
              </a:buClr>
              <a:buSzPct val="100000"/>
              <a:defRPr sz="5599">
                <a:solidFill>
                  <a:schemeClr val="lt1"/>
                </a:solidFill>
              </a:defRPr>
            </a:lvl4pPr>
            <a:lvl5pPr lvl="4">
              <a:spcBef>
                <a:spcPts val="0"/>
              </a:spcBef>
              <a:buClr>
                <a:schemeClr val="lt1"/>
              </a:buClr>
              <a:buSzPct val="100000"/>
              <a:defRPr sz="5599">
                <a:solidFill>
                  <a:schemeClr val="lt1"/>
                </a:solidFill>
              </a:defRPr>
            </a:lvl5pPr>
            <a:lvl6pPr lvl="5">
              <a:spcBef>
                <a:spcPts val="0"/>
              </a:spcBef>
              <a:buClr>
                <a:schemeClr val="lt1"/>
              </a:buClr>
              <a:buSzPct val="100000"/>
              <a:defRPr sz="5599">
                <a:solidFill>
                  <a:schemeClr val="lt1"/>
                </a:solidFill>
              </a:defRPr>
            </a:lvl6pPr>
            <a:lvl7pPr lvl="6">
              <a:spcBef>
                <a:spcPts val="0"/>
              </a:spcBef>
              <a:buClr>
                <a:schemeClr val="lt1"/>
              </a:buClr>
              <a:buSzPct val="100000"/>
              <a:defRPr sz="5599">
                <a:solidFill>
                  <a:schemeClr val="lt1"/>
                </a:solidFill>
              </a:defRPr>
            </a:lvl7pPr>
            <a:lvl8pPr lvl="7">
              <a:spcBef>
                <a:spcPts val="0"/>
              </a:spcBef>
              <a:buClr>
                <a:schemeClr val="lt1"/>
              </a:buClr>
              <a:buSzPct val="100000"/>
              <a:defRPr sz="5599">
                <a:solidFill>
                  <a:schemeClr val="lt1"/>
                </a:solidFill>
              </a:defRPr>
            </a:lvl8pPr>
            <a:lvl9pPr lvl="8">
              <a:spcBef>
                <a:spcPts val="0"/>
              </a:spcBef>
              <a:buClr>
                <a:schemeClr val="lt1"/>
              </a:buClr>
              <a:buSzPct val="100000"/>
              <a:defRPr sz="5599">
                <a:solidFill>
                  <a:schemeClr val="lt1"/>
                </a:solidFill>
              </a:defRPr>
            </a:lvl9pPr>
          </a:lstStyle>
          <a:p>
            <a:r>
              <a:rPr lang="en-US" smtClean="0"/>
              <a:t>Click to edit Master title style</a:t>
            </a:r>
            <a:endParaRPr/>
          </a:p>
        </p:txBody>
      </p:sp>
      <p:sp>
        <p:nvSpPr>
          <p:cNvPr id="18" name="Shape 18"/>
          <p:cNvSpPr txBox="1">
            <a:spLocks noGrp="1"/>
          </p:cNvSpPr>
          <p:nvPr>
            <p:ph type="subTitle" idx="1"/>
          </p:nvPr>
        </p:nvSpPr>
        <p:spPr>
          <a:xfrm>
            <a:off x="797451" y="3621216"/>
            <a:ext cx="10962800" cy="5772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799">
                <a:solidFill>
                  <a:schemeClr val="lt1"/>
                </a:solidFill>
              </a:defRPr>
            </a:lvl1pPr>
            <a:lvl2pPr lvl="1">
              <a:lnSpc>
                <a:spcPct val="100000"/>
              </a:lnSpc>
              <a:spcBef>
                <a:spcPts val="0"/>
              </a:spcBef>
              <a:spcAft>
                <a:spcPts val="0"/>
              </a:spcAft>
              <a:buClr>
                <a:schemeClr val="lt1"/>
              </a:buClr>
              <a:buSzPct val="100000"/>
              <a:buNone/>
              <a:defRPr sz="2799">
                <a:solidFill>
                  <a:schemeClr val="lt1"/>
                </a:solidFill>
              </a:defRPr>
            </a:lvl2pPr>
            <a:lvl3pPr lvl="2">
              <a:lnSpc>
                <a:spcPct val="100000"/>
              </a:lnSpc>
              <a:spcBef>
                <a:spcPts val="0"/>
              </a:spcBef>
              <a:spcAft>
                <a:spcPts val="0"/>
              </a:spcAft>
              <a:buClr>
                <a:schemeClr val="lt1"/>
              </a:buClr>
              <a:buSzPct val="100000"/>
              <a:buNone/>
              <a:defRPr sz="2799">
                <a:solidFill>
                  <a:schemeClr val="lt1"/>
                </a:solidFill>
              </a:defRPr>
            </a:lvl3pPr>
            <a:lvl4pPr lvl="3">
              <a:lnSpc>
                <a:spcPct val="100000"/>
              </a:lnSpc>
              <a:spcBef>
                <a:spcPts val="0"/>
              </a:spcBef>
              <a:spcAft>
                <a:spcPts val="0"/>
              </a:spcAft>
              <a:buClr>
                <a:schemeClr val="lt1"/>
              </a:buClr>
              <a:buSzPct val="100000"/>
              <a:buNone/>
              <a:defRPr sz="2799">
                <a:solidFill>
                  <a:schemeClr val="lt1"/>
                </a:solidFill>
              </a:defRPr>
            </a:lvl4pPr>
            <a:lvl5pPr lvl="4">
              <a:lnSpc>
                <a:spcPct val="100000"/>
              </a:lnSpc>
              <a:spcBef>
                <a:spcPts val="0"/>
              </a:spcBef>
              <a:spcAft>
                <a:spcPts val="0"/>
              </a:spcAft>
              <a:buClr>
                <a:schemeClr val="lt1"/>
              </a:buClr>
              <a:buSzPct val="100000"/>
              <a:buNone/>
              <a:defRPr sz="2799">
                <a:solidFill>
                  <a:schemeClr val="lt1"/>
                </a:solidFill>
              </a:defRPr>
            </a:lvl5pPr>
            <a:lvl6pPr lvl="5">
              <a:lnSpc>
                <a:spcPct val="100000"/>
              </a:lnSpc>
              <a:spcBef>
                <a:spcPts val="0"/>
              </a:spcBef>
              <a:spcAft>
                <a:spcPts val="0"/>
              </a:spcAft>
              <a:buClr>
                <a:schemeClr val="lt1"/>
              </a:buClr>
              <a:buSzPct val="100000"/>
              <a:buNone/>
              <a:defRPr sz="2799">
                <a:solidFill>
                  <a:schemeClr val="lt1"/>
                </a:solidFill>
              </a:defRPr>
            </a:lvl6pPr>
            <a:lvl7pPr lvl="6">
              <a:lnSpc>
                <a:spcPct val="100000"/>
              </a:lnSpc>
              <a:spcBef>
                <a:spcPts val="0"/>
              </a:spcBef>
              <a:spcAft>
                <a:spcPts val="0"/>
              </a:spcAft>
              <a:buClr>
                <a:schemeClr val="lt1"/>
              </a:buClr>
              <a:buSzPct val="100000"/>
              <a:buNone/>
              <a:defRPr sz="2799">
                <a:solidFill>
                  <a:schemeClr val="lt1"/>
                </a:solidFill>
              </a:defRPr>
            </a:lvl7pPr>
            <a:lvl8pPr lvl="7">
              <a:lnSpc>
                <a:spcPct val="100000"/>
              </a:lnSpc>
              <a:spcBef>
                <a:spcPts val="0"/>
              </a:spcBef>
              <a:spcAft>
                <a:spcPts val="0"/>
              </a:spcAft>
              <a:buClr>
                <a:schemeClr val="lt1"/>
              </a:buClr>
              <a:buSzPct val="100000"/>
              <a:buNone/>
              <a:defRPr sz="2799">
                <a:solidFill>
                  <a:schemeClr val="lt1"/>
                </a:solidFill>
              </a:defRPr>
            </a:lvl8pPr>
            <a:lvl9pPr lvl="8">
              <a:lnSpc>
                <a:spcPct val="100000"/>
              </a:lnSpc>
              <a:spcBef>
                <a:spcPts val="0"/>
              </a:spcBef>
              <a:spcAft>
                <a:spcPts val="0"/>
              </a:spcAft>
              <a:buClr>
                <a:schemeClr val="lt1"/>
              </a:buClr>
              <a:buSzPct val="100000"/>
              <a:buNone/>
              <a:defRPr sz="2799">
                <a:solidFill>
                  <a:schemeClr val="lt1"/>
                </a:solidFill>
              </a:defRPr>
            </a:lvl9pPr>
          </a:lstStyle>
          <a:p>
            <a:r>
              <a:rPr lang="en-US" smtClean="0"/>
              <a:t>Click to edit Master subtitle style</a:t>
            </a:r>
            <a:endParaRPr dirty="0"/>
          </a:p>
        </p:txBody>
      </p:sp>
      <p:pic>
        <p:nvPicPr>
          <p:cNvPr id="20" name="Shape 20"/>
          <p:cNvPicPr preferRelativeResize="0"/>
          <p:nvPr/>
        </p:nvPicPr>
        <p:blipFill>
          <a:blip r:embed="rId2">
            <a:alphaModFix/>
          </a:blip>
          <a:stretch>
            <a:fillRect/>
          </a:stretch>
        </p:blipFill>
        <p:spPr>
          <a:xfrm>
            <a:off x="9017001" y="-71049"/>
            <a:ext cx="3175000" cy="1587500"/>
          </a:xfrm>
          <a:prstGeom prst="rect">
            <a:avLst/>
          </a:prstGeom>
          <a:noFill/>
          <a:ln>
            <a:noFill/>
          </a:ln>
        </p:spPr>
      </p:pic>
    </p:spTree>
    <p:extLst>
      <p:ext uri="{BB962C8B-B14F-4D97-AF65-F5344CB8AC3E}">
        <p14:creationId xmlns:p14="http://schemas.microsoft.com/office/powerpoint/2010/main" val="1721971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2"/>
        <p:cNvGrpSpPr/>
        <p:nvPr/>
      </p:nvGrpSpPr>
      <p:grpSpPr>
        <a:xfrm>
          <a:off x="0" y="0"/>
          <a:ext cx="0" cy="0"/>
          <a:chOff x="0" y="0"/>
          <a:chExt cx="0" cy="0"/>
        </a:xfrm>
      </p:grpSpPr>
    </p:spTree>
    <p:extLst>
      <p:ext uri="{BB962C8B-B14F-4D97-AF65-F5344CB8AC3E}">
        <p14:creationId xmlns:p14="http://schemas.microsoft.com/office/powerpoint/2010/main" val="448772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098429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1"/>
        <p:cNvGrpSpPr/>
        <p:nvPr/>
      </p:nvGrpSpPr>
      <p:grpSpPr>
        <a:xfrm>
          <a:off x="0" y="0"/>
          <a:ext cx="0" cy="0"/>
          <a:chOff x="0" y="0"/>
          <a:chExt cx="0" cy="0"/>
        </a:xfrm>
      </p:grpSpPr>
      <p:sp>
        <p:nvSpPr>
          <p:cNvPr id="38" name="Shape 38"/>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39" name="Shape 39"/>
          <p:cNvSpPr txBox="1">
            <a:spLocks noGrp="1"/>
          </p:cNvSpPr>
          <p:nvPr>
            <p:ph type="body" idx="1"/>
          </p:nvPr>
        </p:nvSpPr>
        <p:spPr>
          <a:xfrm>
            <a:off x="415601" y="1639833"/>
            <a:ext cx="113608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5pPr>
            <a:lvl6pPr lvl="5">
              <a:spcBef>
                <a:spcPts val="0"/>
              </a:spcBef>
              <a:defRPr/>
            </a:lvl6pPr>
            <a:lvl7pPr lvl="6">
              <a:spcBef>
                <a:spcPts val="0"/>
              </a:spcBef>
              <a:defRPr/>
            </a:lvl7pPr>
            <a:lvl8pPr lvl="7">
              <a:spcBef>
                <a:spcPts val="0"/>
              </a:spcBef>
              <a:defRPr/>
            </a:lvl8pPr>
            <a:lvl9pPr lvl="8">
              <a:spcBef>
                <a:spcPts val="0"/>
              </a:spcBef>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0" cap="none" spc="0" normalizeH="0" baseline="0" noProof="0" smtClean="0">
                <a:ln>
                  <a:noFill/>
                </a:ln>
                <a:solidFill>
                  <a:srgbClr val="000000"/>
                </a:solidFill>
                <a:effectLst/>
                <a:uLnTx/>
                <a:uFillTx/>
                <a:latin typeface="Arial"/>
                <a:cs typeface="Arial"/>
                <a:sym typeface="Arial"/>
              </a:rPr>
              <a:t>Edit Master text styles</a:t>
            </a:r>
          </a:p>
        </p:txBody>
      </p:sp>
      <p:sp>
        <p:nvSpPr>
          <p:cNvPr id="40" name="Shape 40"/>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962956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3" name="Shape 43"/>
          <p:cNvSpPr txBox="1">
            <a:spLocks noGrp="1"/>
          </p:cNvSpPr>
          <p:nvPr>
            <p:ph type="body" idx="1"/>
          </p:nvPr>
        </p:nvSpPr>
        <p:spPr>
          <a:xfrm>
            <a:off x="415601"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4" name="Shape 44"/>
          <p:cNvSpPr txBox="1">
            <a:spLocks noGrp="1"/>
          </p:cNvSpPr>
          <p:nvPr>
            <p:ph type="body" idx="2"/>
          </p:nvPr>
        </p:nvSpPr>
        <p:spPr>
          <a:xfrm>
            <a:off x="6443200"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Tree>
    <p:extLst>
      <p:ext uri="{BB962C8B-B14F-4D97-AF65-F5344CB8AC3E}">
        <p14:creationId xmlns:p14="http://schemas.microsoft.com/office/powerpoint/2010/main" val="1369854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Tree>
    <p:extLst>
      <p:ext uri="{BB962C8B-B14F-4D97-AF65-F5344CB8AC3E}">
        <p14:creationId xmlns:p14="http://schemas.microsoft.com/office/powerpoint/2010/main" val="361625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1" y="740800"/>
            <a:ext cx="3744000" cy="1007600"/>
          </a:xfrm>
          <a:prstGeom prst="rect">
            <a:avLst/>
          </a:prstGeom>
        </p:spPr>
        <p:txBody>
          <a:bodyPr lIns="91425" tIns="91425" rIns="91425" bIns="91425" anchor="b" anchorCtr="0"/>
          <a:lstStyle>
            <a:lvl1pPr lvl="0">
              <a:spcBef>
                <a:spcPts val="0"/>
              </a:spcBef>
              <a:buSzPct val="100000"/>
              <a:defRPr sz="3000">
                <a:latin typeface="Arial" panose="020B0604020202020204" pitchFamily="34" charset="0"/>
                <a:cs typeface="Arial" panose="020B0604020202020204" pitchFamily="34" charset="0"/>
              </a:defRPr>
            </a:lvl1pPr>
            <a:lvl2pPr lvl="1">
              <a:spcBef>
                <a:spcPts val="0"/>
              </a:spcBef>
              <a:buSzPct val="100000"/>
              <a:defRPr sz="3199"/>
            </a:lvl2pPr>
            <a:lvl3pPr lvl="2">
              <a:spcBef>
                <a:spcPts val="0"/>
              </a:spcBef>
              <a:buSzPct val="100000"/>
              <a:defRPr sz="3199"/>
            </a:lvl3pPr>
            <a:lvl4pPr lvl="3">
              <a:spcBef>
                <a:spcPts val="0"/>
              </a:spcBef>
              <a:buSzPct val="100000"/>
              <a:defRPr sz="3199"/>
            </a:lvl4pPr>
            <a:lvl5pPr lvl="4">
              <a:spcBef>
                <a:spcPts val="0"/>
              </a:spcBef>
              <a:buSzPct val="100000"/>
              <a:defRPr sz="3199"/>
            </a:lvl5pPr>
            <a:lvl6pPr lvl="5">
              <a:spcBef>
                <a:spcPts val="0"/>
              </a:spcBef>
              <a:buSzPct val="100000"/>
              <a:defRPr sz="3199"/>
            </a:lvl6pPr>
            <a:lvl7pPr lvl="6">
              <a:spcBef>
                <a:spcPts val="0"/>
              </a:spcBef>
              <a:buSzPct val="100000"/>
              <a:defRPr sz="3199"/>
            </a:lvl7pPr>
            <a:lvl8pPr lvl="7">
              <a:spcBef>
                <a:spcPts val="0"/>
              </a:spcBef>
              <a:buSzPct val="100000"/>
              <a:defRPr sz="3199"/>
            </a:lvl8pPr>
            <a:lvl9pPr lvl="8">
              <a:spcBef>
                <a:spcPts val="0"/>
              </a:spcBef>
              <a:buSzPct val="100000"/>
              <a:defRPr sz="3199"/>
            </a:lvl9pPr>
          </a:lstStyle>
          <a:p>
            <a:r>
              <a:rPr lang="en-US" smtClean="0"/>
              <a:t>Click to edit Master title style</a:t>
            </a:r>
            <a:endParaRPr dirty="0"/>
          </a:p>
        </p:txBody>
      </p:sp>
      <p:sp>
        <p:nvSpPr>
          <p:cNvPr id="51" name="Shape 51"/>
          <p:cNvSpPr txBox="1">
            <a:spLocks noGrp="1"/>
          </p:cNvSpPr>
          <p:nvPr>
            <p:ph type="body" idx="1"/>
          </p:nvPr>
        </p:nvSpPr>
        <p:spPr>
          <a:xfrm>
            <a:off x="415601" y="1954405"/>
            <a:ext cx="3744000" cy="41376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Tree>
    <p:extLst>
      <p:ext uri="{BB962C8B-B14F-4D97-AF65-F5344CB8AC3E}">
        <p14:creationId xmlns:p14="http://schemas.microsoft.com/office/powerpoint/2010/main" val="2701562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rgbClr val="EF7D00">
            <a:alpha val="70000"/>
          </a:srgbClr>
        </a:solidFill>
        <a:effectLst/>
      </p:bgPr>
    </p:bg>
    <p:spTree>
      <p:nvGrpSpPr>
        <p:cNvPr id="1" name="Shape 53"/>
        <p:cNvGrpSpPr/>
        <p:nvPr/>
      </p:nvGrpSpPr>
      <p:grpSpPr>
        <a:xfrm>
          <a:off x="0" y="0"/>
          <a:ext cx="0" cy="0"/>
          <a:chOff x="0" y="0"/>
          <a:chExt cx="0" cy="0"/>
        </a:xfrm>
      </p:grpSpPr>
      <p:sp>
        <p:nvSpPr>
          <p:cNvPr id="60" name="Shape 60"/>
          <p:cNvSpPr txBox="1">
            <a:spLocks noGrp="1"/>
          </p:cNvSpPr>
          <p:nvPr>
            <p:ph type="title"/>
          </p:nvPr>
        </p:nvSpPr>
        <p:spPr>
          <a:xfrm>
            <a:off x="653667" y="701800"/>
            <a:ext cx="7491600" cy="5454400"/>
          </a:xfrm>
          <a:prstGeom prst="rect">
            <a:avLst/>
          </a:prstGeom>
        </p:spPr>
        <p:txBody>
          <a:bodyPr lIns="91425" tIns="91425" rIns="91425" bIns="91425" anchor="ctr" anchorCtr="0"/>
          <a:lstStyle>
            <a:lvl1pPr lvl="0">
              <a:spcBef>
                <a:spcPts val="0"/>
              </a:spcBef>
              <a:buClr>
                <a:schemeClr val="lt1"/>
              </a:buClr>
              <a:buSzPct val="100000"/>
              <a:defRPr sz="6398">
                <a:solidFill>
                  <a:schemeClr val="lt1"/>
                </a:solidFill>
                <a:latin typeface="Arial" panose="020B0604020202020204" pitchFamily="34" charset="0"/>
                <a:cs typeface="Arial" panose="020B0604020202020204" pitchFamily="34" charset="0"/>
              </a:defRPr>
            </a:lvl1pPr>
            <a:lvl2pPr lvl="1">
              <a:spcBef>
                <a:spcPts val="0"/>
              </a:spcBef>
              <a:buClr>
                <a:schemeClr val="lt1"/>
              </a:buClr>
              <a:buSzPct val="100000"/>
              <a:defRPr sz="6398">
                <a:solidFill>
                  <a:schemeClr val="lt1"/>
                </a:solidFill>
              </a:defRPr>
            </a:lvl2pPr>
            <a:lvl3pPr lvl="2">
              <a:spcBef>
                <a:spcPts val="0"/>
              </a:spcBef>
              <a:buClr>
                <a:schemeClr val="lt1"/>
              </a:buClr>
              <a:buSzPct val="100000"/>
              <a:defRPr sz="6398">
                <a:solidFill>
                  <a:schemeClr val="lt1"/>
                </a:solidFill>
              </a:defRPr>
            </a:lvl3pPr>
            <a:lvl4pPr lvl="3">
              <a:spcBef>
                <a:spcPts val="0"/>
              </a:spcBef>
              <a:buClr>
                <a:schemeClr val="lt1"/>
              </a:buClr>
              <a:buSzPct val="100000"/>
              <a:defRPr sz="6398">
                <a:solidFill>
                  <a:schemeClr val="lt1"/>
                </a:solidFill>
              </a:defRPr>
            </a:lvl4pPr>
            <a:lvl5pPr lvl="4">
              <a:spcBef>
                <a:spcPts val="0"/>
              </a:spcBef>
              <a:buClr>
                <a:schemeClr val="lt1"/>
              </a:buClr>
              <a:buSzPct val="100000"/>
              <a:defRPr sz="6398">
                <a:solidFill>
                  <a:schemeClr val="lt1"/>
                </a:solidFill>
              </a:defRPr>
            </a:lvl5pPr>
            <a:lvl6pPr lvl="5">
              <a:spcBef>
                <a:spcPts val="0"/>
              </a:spcBef>
              <a:buClr>
                <a:schemeClr val="lt1"/>
              </a:buClr>
              <a:buSzPct val="100000"/>
              <a:defRPr sz="6398">
                <a:solidFill>
                  <a:schemeClr val="lt1"/>
                </a:solidFill>
              </a:defRPr>
            </a:lvl6pPr>
            <a:lvl7pPr lvl="6">
              <a:spcBef>
                <a:spcPts val="0"/>
              </a:spcBef>
              <a:buClr>
                <a:schemeClr val="lt1"/>
              </a:buClr>
              <a:buSzPct val="100000"/>
              <a:defRPr sz="6398">
                <a:solidFill>
                  <a:schemeClr val="lt1"/>
                </a:solidFill>
              </a:defRPr>
            </a:lvl7pPr>
            <a:lvl8pPr lvl="7">
              <a:spcBef>
                <a:spcPts val="0"/>
              </a:spcBef>
              <a:buClr>
                <a:schemeClr val="lt1"/>
              </a:buClr>
              <a:buSzPct val="100000"/>
              <a:defRPr sz="6398">
                <a:solidFill>
                  <a:schemeClr val="lt1"/>
                </a:solidFill>
              </a:defRPr>
            </a:lvl8pPr>
            <a:lvl9pPr lvl="8">
              <a:spcBef>
                <a:spcPts val="0"/>
              </a:spcBef>
              <a:buClr>
                <a:schemeClr val="lt1"/>
              </a:buClr>
              <a:buSzPct val="100000"/>
              <a:defRPr sz="6398">
                <a:solidFill>
                  <a:schemeClr val="lt1"/>
                </a:solidFill>
              </a:defRPr>
            </a:lvl9pPr>
          </a:lstStyle>
          <a:p>
            <a:r>
              <a:rPr lang="en-US" smtClean="0"/>
              <a:t>Click to edit Master title style</a:t>
            </a:r>
            <a:endParaRPr dirty="0"/>
          </a:p>
        </p:txBody>
      </p:sp>
      <p:sp>
        <p:nvSpPr>
          <p:cNvPr id="61" name="Shape 6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0" name="Shape 54"/>
          <p:cNvGrpSpPr/>
          <p:nvPr/>
        </p:nvGrpSpPr>
        <p:grpSpPr>
          <a:xfrm flipV="1">
            <a:off x="8131171"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034677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2"/>
        <p:cNvGrpSpPr/>
        <p:nvPr/>
      </p:nvGrpSpPr>
      <p:grpSpPr>
        <a:xfrm>
          <a:off x="0" y="0"/>
          <a:ext cx="0" cy="0"/>
          <a:chOff x="0" y="0"/>
          <a:chExt cx="0" cy="0"/>
        </a:xfrm>
      </p:grpSpPr>
      <p:sp>
        <p:nvSpPr>
          <p:cNvPr id="63" name="Shape 63"/>
          <p:cNvSpPr/>
          <p:nvPr/>
        </p:nvSpPr>
        <p:spPr>
          <a:xfrm>
            <a:off x="6096000" y="-233"/>
            <a:ext cx="6096001" cy="6858000"/>
          </a:xfrm>
          <a:prstGeom prst="rect">
            <a:avLst/>
          </a:prstGeom>
          <a:solidFill>
            <a:srgbClr val="0093AA"/>
          </a:solidFill>
          <a:ln>
            <a:noFill/>
          </a:ln>
        </p:spPr>
        <p:txBody>
          <a:bodyPr lIns="121868" tIns="121868" rIns="121868" bIns="121868" anchor="ctr" anchorCtr="0">
            <a:noAutofit/>
          </a:bodyPr>
          <a:lstStyle/>
          <a:p>
            <a:pPr lvl="0">
              <a:spcBef>
                <a:spcPts val="0"/>
              </a:spcBef>
              <a:buNone/>
            </a:pPr>
            <a:endParaRPr sz="2399"/>
          </a:p>
        </p:txBody>
      </p:sp>
      <p:cxnSp>
        <p:nvCxnSpPr>
          <p:cNvPr id="64" name="Shape 64"/>
          <p:cNvCxnSpPr/>
          <p:nvPr/>
        </p:nvCxnSpPr>
        <p:spPr>
          <a:xfrm>
            <a:off x="6706234" y="5994000"/>
            <a:ext cx="624400" cy="0"/>
          </a:xfrm>
          <a:prstGeom prst="straightConnector1">
            <a:avLst/>
          </a:prstGeom>
          <a:noFill/>
          <a:ln w="19050" cap="flat" cmpd="sng">
            <a:solidFill>
              <a:schemeClr val="lt1"/>
            </a:solidFill>
            <a:prstDash val="solid"/>
            <a:round/>
            <a:headEnd type="none" w="med" len="med"/>
            <a:tailEnd type="none" w="med" len="med"/>
          </a:ln>
        </p:spPr>
      </p:cxnSp>
      <p:sp>
        <p:nvSpPr>
          <p:cNvPr id="65" name="Shape 65"/>
          <p:cNvSpPr txBox="1">
            <a:spLocks noGrp="1"/>
          </p:cNvSpPr>
          <p:nvPr>
            <p:ph type="title"/>
          </p:nvPr>
        </p:nvSpPr>
        <p:spPr>
          <a:xfrm>
            <a:off x="354000" y="1534800"/>
            <a:ext cx="5393600" cy="2086000"/>
          </a:xfrm>
          <a:prstGeom prst="rect">
            <a:avLst/>
          </a:prstGeom>
        </p:spPr>
        <p:txBody>
          <a:bodyPr lIns="91425" tIns="91425" rIns="91425" bIns="91425" anchor="b" anchorCtr="0"/>
          <a:lstStyle>
            <a:lvl1pPr lvl="0" algn="ctr">
              <a:spcBef>
                <a:spcPts val="0"/>
              </a:spcBef>
              <a:buSzPct val="100000"/>
              <a:defRPr sz="5599">
                <a:latin typeface="Arial" panose="020B0604020202020204" pitchFamily="34" charset="0"/>
                <a:cs typeface="Arial" panose="020B0604020202020204" pitchFamily="34" charset="0"/>
              </a:defRPr>
            </a:lvl1pPr>
            <a:lvl2pPr lvl="1" algn="ctr">
              <a:spcBef>
                <a:spcPts val="0"/>
              </a:spcBef>
              <a:buSzPct val="100000"/>
              <a:defRPr sz="5599"/>
            </a:lvl2pPr>
            <a:lvl3pPr lvl="2" algn="ctr">
              <a:spcBef>
                <a:spcPts val="0"/>
              </a:spcBef>
              <a:buSzPct val="100000"/>
              <a:defRPr sz="5599"/>
            </a:lvl3pPr>
            <a:lvl4pPr lvl="3" algn="ctr">
              <a:spcBef>
                <a:spcPts val="0"/>
              </a:spcBef>
              <a:buSzPct val="100000"/>
              <a:defRPr sz="5599"/>
            </a:lvl4pPr>
            <a:lvl5pPr lvl="4" algn="ctr">
              <a:spcBef>
                <a:spcPts val="0"/>
              </a:spcBef>
              <a:buSzPct val="100000"/>
              <a:defRPr sz="5599"/>
            </a:lvl5pPr>
            <a:lvl6pPr lvl="5" algn="ctr">
              <a:spcBef>
                <a:spcPts val="0"/>
              </a:spcBef>
              <a:buSzPct val="100000"/>
              <a:defRPr sz="5599"/>
            </a:lvl6pPr>
            <a:lvl7pPr lvl="6" algn="ctr">
              <a:spcBef>
                <a:spcPts val="0"/>
              </a:spcBef>
              <a:buSzPct val="100000"/>
              <a:defRPr sz="5599"/>
            </a:lvl7pPr>
            <a:lvl8pPr lvl="7" algn="ctr">
              <a:spcBef>
                <a:spcPts val="0"/>
              </a:spcBef>
              <a:buSzPct val="100000"/>
              <a:defRPr sz="5599"/>
            </a:lvl8pPr>
            <a:lvl9pPr lvl="8" algn="ctr">
              <a:spcBef>
                <a:spcPts val="0"/>
              </a:spcBef>
              <a:buSzPct val="100000"/>
              <a:defRPr sz="5599"/>
            </a:lvl9pPr>
          </a:lstStyle>
          <a:p>
            <a:r>
              <a:rPr lang="en-US" smtClean="0"/>
              <a:t>Click to edit Master title style</a:t>
            </a:r>
            <a:endParaRPr dirty="0"/>
          </a:p>
        </p:txBody>
      </p:sp>
      <p:sp>
        <p:nvSpPr>
          <p:cNvPr id="66" name="Shape 66"/>
          <p:cNvSpPr txBox="1">
            <a:spLocks noGrp="1"/>
          </p:cNvSpPr>
          <p:nvPr>
            <p:ph type="subTitle" idx="1"/>
          </p:nvPr>
        </p:nvSpPr>
        <p:spPr>
          <a:xfrm>
            <a:off x="354000" y="3692001"/>
            <a:ext cx="5393600" cy="16924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799">
                <a:latin typeface="Arial" panose="020B0604020202020204" pitchFamily="34" charset="0"/>
                <a:cs typeface="Arial" panose="020B0604020202020204" pitchFamily="34" charset="0"/>
              </a:defRPr>
            </a:lvl1pPr>
            <a:lvl2pPr lvl="1" algn="ctr">
              <a:lnSpc>
                <a:spcPct val="100000"/>
              </a:lnSpc>
              <a:spcBef>
                <a:spcPts val="0"/>
              </a:spcBef>
              <a:spcAft>
                <a:spcPts val="0"/>
              </a:spcAft>
              <a:buSzPct val="100000"/>
              <a:buNone/>
              <a:defRPr sz="2799"/>
            </a:lvl2pPr>
            <a:lvl3pPr lvl="2" algn="ctr">
              <a:lnSpc>
                <a:spcPct val="100000"/>
              </a:lnSpc>
              <a:spcBef>
                <a:spcPts val="0"/>
              </a:spcBef>
              <a:spcAft>
                <a:spcPts val="0"/>
              </a:spcAft>
              <a:buSzPct val="100000"/>
              <a:buNone/>
              <a:defRPr sz="2799"/>
            </a:lvl3pPr>
            <a:lvl4pPr lvl="3" algn="ctr">
              <a:lnSpc>
                <a:spcPct val="100000"/>
              </a:lnSpc>
              <a:spcBef>
                <a:spcPts val="0"/>
              </a:spcBef>
              <a:spcAft>
                <a:spcPts val="0"/>
              </a:spcAft>
              <a:buSzPct val="100000"/>
              <a:buNone/>
              <a:defRPr sz="2799"/>
            </a:lvl4pPr>
            <a:lvl5pPr lvl="4" algn="ctr">
              <a:lnSpc>
                <a:spcPct val="100000"/>
              </a:lnSpc>
              <a:spcBef>
                <a:spcPts val="0"/>
              </a:spcBef>
              <a:spcAft>
                <a:spcPts val="0"/>
              </a:spcAft>
              <a:buSzPct val="100000"/>
              <a:buNone/>
              <a:defRPr sz="2799"/>
            </a:lvl5pPr>
            <a:lvl6pPr lvl="5" algn="ctr">
              <a:lnSpc>
                <a:spcPct val="100000"/>
              </a:lnSpc>
              <a:spcBef>
                <a:spcPts val="0"/>
              </a:spcBef>
              <a:spcAft>
                <a:spcPts val="0"/>
              </a:spcAft>
              <a:buSzPct val="100000"/>
              <a:buNone/>
              <a:defRPr sz="2799"/>
            </a:lvl6pPr>
            <a:lvl7pPr lvl="6" algn="ctr">
              <a:lnSpc>
                <a:spcPct val="100000"/>
              </a:lnSpc>
              <a:spcBef>
                <a:spcPts val="0"/>
              </a:spcBef>
              <a:spcAft>
                <a:spcPts val="0"/>
              </a:spcAft>
              <a:buSzPct val="100000"/>
              <a:buNone/>
              <a:defRPr sz="2799"/>
            </a:lvl7pPr>
            <a:lvl8pPr lvl="7" algn="ctr">
              <a:lnSpc>
                <a:spcPct val="100000"/>
              </a:lnSpc>
              <a:spcBef>
                <a:spcPts val="0"/>
              </a:spcBef>
              <a:spcAft>
                <a:spcPts val="0"/>
              </a:spcAft>
              <a:buSzPct val="100000"/>
              <a:buNone/>
              <a:defRPr sz="2799"/>
            </a:lvl8pPr>
            <a:lvl9pPr lvl="8" algn="ctr">
              <a:lnSpc>
                <a:spcPct val="100000"/>
              </a:lnSpc>
              <a:spcBef>
                <a:spcPts val="0"/>
              </a:spcBef>
              <a:spcAft>
                <a:spcPts val="0"/>
              </a:spcAft>
              <a:buSzPct val="100000"/>
              <a:buNone/>
              <a:defRPr sz="2799"/>
            </a:lvl9pPr>
          </a:lstStyle>
          <a:p>
            <a:r>
              <a:rPr lang="en-US" smtClean="0"/>
              <a:t>Click to edit Master subtitle style</a:t>
            </a:r>
            <a:endParaRPr dirty="0"/>
          </a:p>
        </p:txBody>
      </p:sp>
      <p:sp>
        <p:nvSpPr>
          <p:cNvPr id="67" name="Shape 67"/>
          <p:cNvSpPr txBox="1">
            <a:spLocks noGrp="1"/>
          </p:cNvSpPr>
          <p:nvPr>
            <p:ph type="body" idx="2"/>
          </p:nvPr>
        </p:nvSpPr>
        <p:spPr>
          <a:xfrm>
            <a:off x="6586000" y="965600"/>
            <a:ext cx="4300897" cy="4538431"/>
          </a:xfrm>
          <a:prstGeom prst="rect">
            <a:avLst/>
          </a:prstGeom>
        </p:spPr>
        <p:txBody>
          <a:bodyPr lIns="91425" tIns="91425" rIns="91425" bIns="91425" anchor="ctr" anchorCtr="0"/>
          <a:lstStyle>
            <a:lvl1pPr lvl="0">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en-US" smtClean="0"/>
              <a:t>Edit Master text styles</a:t>
            </a:r>
          </a:p>
        </p:txBody>
      </p:sp>
      <p:grpSp>
        <p:nvGrpSpPr>
          <p:cNvPr id="8" name="Shape 54"/>
          <p:cNvGrpSpPr/>
          <p:nvPr/>
        </p:nvGrpSpPr>
        <p:grpSpPr>
          <a:xfrm flipV="1">
            <a:off x="8179850" y="4177958"/>
            <a:ext cx="4060834" cy="2707427"/>
            <a:chOff x="6098378" y="4"/>
            <a:chExt cx="3045625" cy="2030570"/>
          </a:xfrm>
        </p:grpSpPr>
        <p:sp>
          <p:nvSpPr>
            <p:cNvPr id="9"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0"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1"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411708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26000" y="5640767"/>
            <a:ext cx="7998400" cy="798400"/>
          </a:xfrm>
          <a:prstGeom prst="rect">
            <a:avLst/>
          </a:prstGeom>
        </p:spPr>
        <p:txBody>
          <a:bodyPr lIns="91425" tIns="91425" rIns="91425" bIns="91425" anchor="ctr" anchorCtr="0"/>
          <a:lstStyle>
            <a:lvl1pPr lvl="0">
              <a:lnSpc>
                <a:spcPct val="100000"/>
              </a:lnSpc>
              <a:spcBef>
                <a:spcPts val="0"/>
              </a:spcBef>
              <a:spcAft>
                <a:spcPts val="0"/>
              </a:spcAft>
              <a:buNone/>
              <a:defRPr sz="2000">
                <a:latin typeface="Arial" panose="020B0604020202020204" pitchFamily="34" charset="0"/>
                <a:cs typeface="Arial" panose="020B0604020202020204" pitchFamily="34" charset="0"/>
              </a:defRPr>
            </a:lvl1pPr>
          </a:lstStyle>
          <a:p>
            <a:pPr lvl="0"/>
            <a:r>
              <a:rPr lang="en-US" smtClean="0"/>
              <a:t>Edit Master text styles</a:t>
            </a:r>
          </a:p>
        </p:txBody>
      </p:sp>
    </p:spTree>
    <p:extLst>
      <p:ext uri="{BB962C8B-B14F-4D97-AF65-F5344CB8AC3E}">
        <p14:creationId xmlns:p14="http://schemas.microsoft.com/office/powerpoint/2010/main" val="2432215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rgbClr val="0093AA"/>
        </a:solidFill>
        <a:effectLst/>
      </p:bgPr>
    </p:bg>
    <p:spTree>
      <p:nvGrpSpPr>
        <p:cNvPr id="1" name="Shape 72"/>
        <p:cNvGrpSpPr/>
        <p:nvPr/>
      </p:nvGrpSpPr>
      <p:grpSpPr>
        <a:xfrm>
          <a:off x="0" y="0"/>
          <a:ext cx="0" cy="0"/>
          <a:chOff x="0" y="0"/>
          <a:chExt cx="0" cy="0"/>
        </a:xfrm>
      </p:grpSpPr>
      <p:sp>
        <p:nvSpPr>
          <p:cNvPr id="79" name="Shape 79"/>
          <p:cNvSpPr txBox="1">
            <a:spLocks noGrp="1"/>
          </p:cNvSpPr>
          <p:nvPr>
            <p:ph type="title"/>
          </p:nvPr>
        </p:nvSpPr>
        <p:spPr>
          <a:xfrm>
            <a:off x="415601" y="1674733"/>
            <a:ext cx="11360800" cy="2707600"/>
          </a:xfrm>
          <a:prstGeom prst="rect">
            <a:avLst/>
          </a:prstGeom>
        </p:spPr>
        <p:txBody>
          <a:bodyPr lIns="91425" tIns="91425" rIns="91425" bIns="91425" anchor="b" anchorCtr="0"/>
          <a:lstStyle>
            <a:lvl1pPr lvl="0" algn="ctr">
              <a:spcBef>
                <a:spcPts val="0"/>
              </a:spcBef>
              <a:buClr>
                <a:schemeClr val="lt1"/>
              </a:buClr>
              <a:buSzPct val="100000"/>
              <a:defRPr sz="8798">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buSzPct val="100000"/>
              <a:defRPr sz="15996">
                <a:solidFill>
                  <a:schemeClr val="lt1"/>
                </a:solidFill>
              </a:defRPr>
            </a:lvl2pPr>
            <a:lvl3pPr lvl="2" algn="ctr">
              <a:spcBef>
                <a:spcPts val="0"/>
              </a:spcBef>
              <a:buClr>
                <a:schemeClr val="lt1"/>
              </a:buClr>
              <a:buSzPct val="100000"/>
              <a:defRPr sz="15996">
                <a:solidFill>
                  <a:schemeClr val="lt1"/>
                </a:solidFill>
              </a:defRPr>
            </a:lvl3pPr>
            <a:lvl4pPr lvl="3" algn="ctr">
              <a:spcBef>
                <a:spcPts val="0"/>
              </a:spcBef>
              <a:buClr>
                <a:schemeClr val="lt1"/>
              </a:buClr>
              <a:buSzPct val="100000"/>
              <a:defRPr sz="15996">
                <a:solidFill>
                  <a:schemeClr val="lt1"/>
                </a:solidFill>
              </a:defRPr>
            </a:lvl4pPr>
            <a:lvl5pPr lvl="4" algn="ctr">
              <a:spcBef>
                <a:spcPts val="0"/>
              </a:spcBef>
              <a:buClr>
                <a:schemeClr val="lt1"/>
              </a:buClr>
              <a:buSzPct val="100000"/>
              <a:defRPr sz="15996">
                <a:solidFill>
                  <a:schemeClr val="lt1"/>
                </a:solidFill>
              </a:defRPr>
            </a:lvl5pPr>
            <a:lvl6pPr lvl="5" algn="ctr">
              <a:spcBef>
                <a:spcPts val="0"/>
              </a:spcBef>
              <a:buClr>
                <a:schemeClr val="lt1"/>
              </a:buClr>
              <a:buSzPct val="100000"/>
              <a:defRPr sz="15996">
                <a:solidFill>
                  <a:schemeClr val="lt1"/>
                </a:solidFill>
              </a:defRPr>
            </a:lvl6pPr>
            <a:lvl7pPr lvl="6" algn="ctr">
              <a:spcBef>
                <a:spcPts val="0"/>
              </a:spcBef>
              <a:buClr>
                <a:schemeClr val="lt1"/>
              </a:buClr>
              <a:buSzPct val="100000"/>
              <a:defRPr sz="15996">
                <a:solidFill>
                  <a:schemeClr val="lt1"/>
                </a:solidFill>
              </a:defRPr>
            </a:lvl7pPr>
            <a:lvl8pPr lvl="7" algn="ctr">
              <a:spcBef>
                <a:spcPts val="0"/>
              </a:spcBef>
              <a:buClr>
                <a:schemeClr val="lt1"/>
              </a:buClr>
              <a:buSzPct val="100000"/>
              <a:defRPr sz="15996">
                <a:solidFill>
                  <a:schemeClr val="lt1"/>
                </a:solidFill>
              </a:defRPr>
            </a:lvl8pPr>
            <a:lvl9pPr lvl="8" algn="ctr">
              <a:spcBef>
                <a:spcPts val="0"/>
              </a:spcBef>
              <a:buClr>
                <a:schemeClr val="lt1"/>
              </a:buClr>
              <a:buSzPct val="100000"/>
              <a:defRPr sz="15996">
                <a:solidFill>
                  <a:schemeClr val="lt1"/>
                </a:solidFill>
              </a:defRPr>
            </a:lvl9pPr>
          </a:lstStyle>
          <a:p>
            <a:r>
              <a:rPr lang="en-US" smtClean="0"/>
              <a:t>Click to edit Master title style</a:t>
            </a:r>
            <a:endParaRPr dirty="0"/>
          </a:p>
        </p:txBody>
      </p:sp>
      <p:sp>
        <p:nvSpPr>
          <p:cNvPr id="80" name="Shape 80"/>
          <p:cNvSpPr txBox="1">
            <a:spLocks noGrp="1"/>
          </p:cNvSpPr>
          <p:nvPr>
            <p:ph type="body" idx="1"/>
          </p:nvPr>
        </p:nvSpPr>
        <p:spPr>
          <a:xfrm>
            <a:off x="415601" y="4492300"/>
            <a:ext cx="11360800" cy="1709200"/>
          </a:xfrm>
          <a:prstGeom prst="rect">
            <a:avLst/>
          </a:prstGeom>
        </p:spPr>
        <p:txBody>
          <a:bodyPr lIns="91425" tIns="91425" rIns="91425" bIns="91425" anchor="t" anchorCtr="0"/>
          <a:lstStyle>
            <a:lvl1pPr lvl="0" algn="ctr">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pPr lvl="0"/>
            <a:r>
              <a:rPr lang="en-US" smtClean="0"/>
              <a:t>Edit Master text styles</a:t>
            </a:r>
          </a:p>
        </p:txBody>
      </p:sp>
      <p:sp>
        <p:nvSpPr>
          <p:cNvPr id="81" name="Shape 8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4199034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1" y="546667"/>
            <a:ext cx="11360800" cy="8104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dirty="0"/>
          </a:p>
        </p:txBody>
      </p:sp>
      <p:sp>
        <p:nvSpPr>
          <p:cNvPr id="7" name="Shape 7"/>
          <p:cNvSpPr txBox="1">
            <a:spLocks noGrp="1"/>
          </p:cNvSpPr>
          <p:nvPr>
            <p:ph type="body" idx="1"/>
          </p:nvPr>
        </p:nvSpPr>
        <p:spPr>
          <a:xfrm>
            <a:off x="415601" y="1639833"/>
            <a:ext cx="11360800" cy="4452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a:p>
            <a:endParaRPr dirty="0"/>
          </a:p>
        </p:txBody>
      </p:sp>
      <p:pic>
        <p:nvPicPr>
          <p:cNvPr id="9" name="Shape 9"/>
          <p:cNvPicPr preferRelativeResize="0"/>
          <p:nvPr/>
        </p:nvPicPr>
        <p:blipFill>
          <a:blip r:embed="rId13">
            <a:alphaModFix/>
          </a:blip>
          <a:stretch>
            <a:fillRect/>
          </a:stretch>
        </p:blipFill>
        <p:spPr>
          <a:xfrm>
            <a:off x="9017001" y="-101615"/>
            <a:ext cx="3175000" cy="1587500"/>
          </a:xfrm>
          <a:prstGeom prst="rect">
            <a:avLst/>
          </a:prstGeom>
          <a:noFill/>
          <a:ln>
            <a:noFill/>
          </a:ln>
        </p:spPr>
      </p:pic>
      <p:grpSp>
        <p:nvGrpSpPr>
          <p:cNvPr id="10" name="Shape 54"/>
          <p:cNvGrpSpPr/>
          <p:nvPr/>
        </p:nvGrpSpPr>
        <p:grpSpPr>
          <a:xfrm flipV="1">
            <a:off x="8179850"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60613833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u="none" strike="noStrike" cap="none">
          <a:solidFill>
            <a:srgbClr val="000000"/>
          </a:solidFill>
          <a:latin typeface="Arial"/>
          <a:ea typeface="Arial"/>
          <a:cs typeface="Arial"/>
          <a:sym typeface="Arial"/>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2" pos="3839">
          <p15:clr>
            <a:srgbClr val="F26B43"/>
          </p15:clr>
        </p15:guide>
        <p15:guide id="3" orient="horz" pos="2160">
          <p15:clr>
            <a:srgbClr val="F26B43"/>
          </p15:clr>
        </p15:guide>
        <p15:guide id="4" pos="511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hyperlink" Target="http://preshing.com/20110811/xkcd-password-generator/" TargetMode="Externa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hyperlink" Target="https://thimbleprojects.org/mozillalearning/308795/" TargetMode="External"/><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hyperlink" Target="https://mozilla.org"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130426"/>
            <a:ext cx="7772400" cy="1470025"/>
          </a:xfrm>
        </p:spPr>
        <p:txBody>
          <a:bodyPr/>
          <a:lstStyle/>
          <a:p>
            <a:r>
              <a:rPr/>
              <a:t>Safety First</a:t>
            </a:r>
          </a:p>
        </p:txBody>
      </p:sp>
      <p:sp>
        <p:nvSpPr>
          <p:cNvPr id="3" name="Subtitle 2"/>
          <p:cNvSpPr>
            <a:spLocks noGrp="1"/>
          </p:cNvSpPr>
          <p:nvPr>
            <p:ph type="subTitle" idx="1"/>
          </p:nvPr>
        </p:nvSpPr>
        <p:spPr>
          <a:xfrm>
            <a:off x="2895600" y="3886200"/>
            <a:ext cx="6400800" cy="1752600"/>
          </a:xfrm>
        </p:spPr>
        <p:txBody>
          <a:bodyPr/>
          <a:lstStyle/>
          <a:p>
            <a:r>
              <a:t/>
            </a:r>
            <a:br/>
            <a:r>
              <a:t/>
            </a:r>
            <a:b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Offline Activity: Privacy Speed Dating</a:t>
            </a:r>
          </a:p>
        </p:txBody>
      </p:sp>
      <p:sp>
        <p:nvSpPr>
          <p:cNvPr id="3" name="Content Placeholder 2"/>
          <p:cNvSpPr>
            <a:spLocks noGrp="1"/>
          </p:cNvSpPr>
          <p:nvPr>
            <p:ph idx="1"/>
          </p:nvPr>
        </p:nvSpPr>
        <p:spPr/>
        <p:txBody>
          <a:bodyPr/>
          <a:lstStyle/>
          <a:p>
            <a:pPr lvl="1"/>
            <a:r>
              <a:rPr/>
              <a:t>Ask your learners to take a little time to read the biography they were given. Share with your learners that they should adopt the “personality” of the tracker listed on their card. Once the activity begins, they will have two minutes to learn meet and get to know the others in the room.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Part 2: Your Privacy Checklist</a:t>
            </a:r>
          </a:p>
        </p:txBody>
      </p:sp>
      <p:sp>
        <p:nvSpPr>
          <p:cNvPr id="3" name="Content Placeholder 2"/>
          <p:cNvSpPr>
            <a:spLocks noGrp="1"/>
          </p:cNvSpPr>
          <p:nvPr>
            <p:ph idx="1"/>
          </p:nvPr>
        </p:nvSpPr>
        <p:spPr/>
        <p:txBody>
          <a:bodyPr/>
          <a:lstStyle/>
          <a:p>
            <a:pPr marL="0" indent="0">
              <a:spcBef>
                <a:spcPts val="3000"/>
              </a:spcBef>
              <a:buNone/>
            </a:pPr>
            <a:r>
              <a:rPr b="1"/>
              <a:t>Online Activity: Changing Your Privacy Settings</a:t>
            </a:r>
          </a:p>
          <a:p>
            <a:pPr lvl="1"/>
            <a:r>
              <a:rPr/>
              <a:t>Browser Privacy Checklist</a:t>
            </a:r>
          </a:p>
          <a:p>
            <a:pPr lvl="1"/>
            <a:r>
              <a:rPr/>
              <a:t>Use this checklist to guide you through the process of updating the privacy settings in your browser!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worksheet2.png"/>
          <p:cNvPicPr>
            <a:picLocks noGrp="1" noChangeAspect="1"/>
          </p:cNvPicPr>
          <p:nvPr/>
        </p:nvPicPr>
        <p:blipFill>
          <a:blip r:embed="rId3"/>
          <a:stretch>
            <a:fillRect/>
          </a:stretch>
        </p:blipFill>
        <p:spPr bwMode="auto">
          <a:xfrm>
            <a:off x="3873500" y="1600200"/>
            <a:ext cx="44577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checklist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spcBef>
                <a:spcPts val="3000"/>
              </a:spcBef>
              <a:buNone/>
            </a:pPr>
            <a:r>
              <a:rPr b="1"/>
              <a:t>Offline Activity: Creating Strong Passwords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xkcd.png"/>
          <p:cNvPicPr>
            <a:picLocks noGrp="1" noChangeAspect="1"/>
          </p:cNvPicPr>
          <p:nvPr/>
        </p:nvPicPr>
        <p:blipFill>
          <a:blip r:embed="rId3"/>
          <a:stretch>
            <a:fillRect/>
          </a:stretch>
        </p:blipFill>
        <p:spPr bwMode="auto">
          <a:xfrm>
            <a:off x="3619500" y="1600200"/>
            <a:ext cx="49403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xkcd comic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7500" lnSpcReduction="20000"/>
          </a:bodyPr>
          <a:lstStyle/>
          <a:p>
            <a:pPr marL="0" indent="0">
              <a:buNone/>
            </a:pPr>
            <a:r>
              <a:rPr/>
              <a:t>try this </a:t>
            </a:r>
            <a:r>
              <a:rPr>
                <a:hlinkClick r:id="rId2"/>
              </a:rPr>
              <a:t>passphrase generator</a:t>
            </a:r>
            <a:r>
              <a:rPr/>
              <a:t>.</a:t>
            </a:r>
          </a:p>
          <a:p>
            <a:pPr marL="0" indent="0">
              <a:buNone/>
            </a:pPr>
            <a:r>
              <a:rPr/>
              <a:t>::: notes</a:t>
            </a:r>
          </a:p>
          <a:p>
            <a:pPr lvl="1"/>
            <a:r>
              <a:rPr/>
              <a:t>Have a discussion with your learners.</a:t>
            </a:r>
          </a:p>
          <a:p>
            <a:pPr lvl="2"/>
            <a:r>
              <a:rPr/>
              <a:t>Which passphrases are easier to remember? Why?</a:t>
            </a:r>
          </a:p>
          <a:p>
            <a:pPr lvl="2"/>
            <a:r>
              <a:rPr/>
              <a:t>Which might be easier to guess? Why?</a:t>
            </a:r>
          </a:p>
          <a:p>
            <a:pPr lvl="2"/>
            <a:r>
              <a:rPr/>
              <a:t>What other tips might you have about protecting your online accounts?</a:t>
            </a:r>
          </a:p>
          <a:p>
            <a:pPr lvl="3"/>
            <a:r>
              <a:rPr/>
              <a:t>Enabling 2-factor identification</a:t>
            </a:r>
          </a:p>
          <a:p>
            <a:pPr lvl="3"/>
            <a:r>
              <a:rPr/>
              <a:t>Using password managers</a:t>
            </a:r>
          </a:p>
          <a:p>
            <a:pPr lvl="1"/>
            <a:r>
              <a:rPr/>
              <a:t>Be sure to use different passcodes for each and every account.</a:t>
            </a:r>
          </a:p>
          <a:p>
            <a:pPr marL="1270000" indent="0">
              <a:buNone/>
            </a:pPr>
            <a:r>
              <a:rPr sz="2000"/>
              <a:t>Tip! There are lots of privacy tips to share. Create a handout with helpful resources, or tips and tricks. Here are a few sources you might look to: * Data Privacy Project: https://dataprivacyproject.org/curriculum/ * Glassroom: https://theglassroom.org/ * Me and My Shadow 8-Day Detox https://myshadow.org/ * Security in a Box https://tacticaltech.org/projects/security-in-a-box-key-project/ * Security Education Companion https://www.eff.org/deeplinks/2017/11/announcing-security-education-companion * Street Level Surveillance https://www.eff.org/issues/street-level-surveillance * Providence Public Library, Privacy Training Workshop for Library Patrons https://docs.google.com/presentation/d/1mkGJCHTYKyg2r2yQclRBvp23IfewRHZTMu8j2P0xDdg/edit?usp=sharing * Internet Society Your Digital Footprint Matters https://www.internetsociety.org/tutorials/your-digital-footprint-matters/ * Our Data Bodies https://www.odbproject.org/ * Library Freedom Project: https://libraryfreedomproject.org/ * San Jose Public Library Virtual Privacy Lab https://www.sjpl.org/privacy * Lebanon Public Library https://www.leblibrary.com/online-self-defense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Hacker Cards</a:t>
            </a:r>
          </a:p>
        </p:txBody>
      </p:sp>
      <p:sp>
        <p:nvSpPr>
          <p:cNvPr id="3" name="Content Placeholder 2"/>
          <p:cNvSpPr>
            <a:spLocks noGrp="1"/>
          </p:cNvSpPr>
          <p:nvPr>
            <p:ph idx="1"/>
          </p:nvPr>
        </p:nvSpPr>
        <p:spPr/>
        <p:txBody>
          <a:bodyPr/>
          <a:lstStyle/>
          <a:p>
            <a:pPr marL="0" indent="0">
              <a:buNone/>
            </a:pPr>
            <a:r>
              <a:rPr>
                <a:hlinkClick r:id="rId3"/>
              </a:rPr>
              <a:t>https://thimbleprojects.org/mozillalearning/308795/</a:t>
            </a:r>
          </a:p>
          <a:p>
            <a:pPr marL="0" indent="0">
              <a:buNone/>
            </a:pPr>
            <a:r>
              <a:rPr/>
              <a:t>If they come across a card they’d like to discuss, ask them to raise their hand.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Wrap-Up and Reflection</a:t>
            </a:r>
          </a:p>
        </p:txBody>
      </p:sp>
      <p:sp>
        <p:nvSpPr>
          <p:cNvPr id="3" name="Content Placeholder 2"/>
          <p:cNvSpPr>
            <a:spLocks noGrp="1"/>
          </p:cNvSpPr>
          <p:nvPr>
            <p:ph idx="1"/>
          </p:nvPr>
        </p:nvSpPr>
        <p:spPr/>
        <p:txBody>
          <a:bodyPr/>
          <a:lstStyle/>
          <a:p>
            <a:pPr lvl="1"/>
            <a:r>
              <a:rPr/>
              <a:t>What do you learn did you did not know before?</a:t>
            </a:r>
          </a:p>
          <a:p>
            <a:pPr lvl="1"/>
            <a:r>
              <a:rPr/>
              <a:t>What surprised you?</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mozilla</a:t>
            </a:r>
          </a:p>
        </p:txBody>
      </p:sp>
      <p:sp>
        <p:nvSpPr>
          <p:cNvPr id="3" name="Content Placeholder 2"/>
          <p:cNvSpPr>
            <a:spLocks noGrp="1"/>
          </p:cNvSpPr>
          <p:nvPr>
            <p:ph idx="1"/>
          </p:nvPr>
        </p:nvSpPr>
        <p:spPr/>
        <p:txBody>
          <a:bodyPr/>
          <a:lstStyle/>
          <a:p>
            <a:pPr marL="0" indent="0">
              <a:buNone/>
            </a:pPr>
            <a:r>
              <a:rPr/>
              <a:t>Mozilla is a global non-profit dedicated to putting you in control of your online experience and shaping the future of the web for the public good. Visit us at </a:t>
            </a:r>
            <a:r>
              <a:rPr>
                <a:hlinkClick r:id="rId2"/>
              </a:rPr>
              <a:t>mozilla.org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security-2168233_640.jpg"/>
          <p:cNvPicPr>
            <a:picLocks noGrp="1" noChangeAspect="1"/>
          </p:cNvPicPr>
          <p:nvPr/>
        </p:nvPicPr>
        <p:blipFill>
          <a:blip r:embed="rId2"/>
          <a:stretch>
            <a:fillRect/>
          </a:stretch>
        </p:blipFill>
        <p:spPr bwMode="auto">
          <a:xfrm>
            <a:off x="2921000" y="1600200"/>
            <a:ext cx="63373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Safety First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Learning Objectives</a:t>
            </a:r>
          </a:p>
        </p:txBody>
      </p:sp>
      <p:sp>
        <p:nvSpPr>
          <p:cNvPr id="3" name="Content Placeholder 2"/>
          <p:cNvSpPr>
            <a:spLocks noGrp="1"/>
          </p:cNvSpPr>
          <p:nvPr>
            <p:ph idx="1"/>
          </p:nvPr>
        </p:nvSpPr>
        <p:spPr/>
        <p:txBody>
          <a:bodyPr/>
          <a:lstStyle/>
          <a:p>
            <a:pPr lvl="1"/>
            <a:r>
              <a:rPr/>
              <a:t>Identify privacy choices you make everyday.</a:t>
            </a:r>
          </a:p>
          <a:p>
            <a:pPr lvl="1"/>
            <a:r>
              <a:rPr/>
              <a:t>Explain how cookies and third parties can track you online.</a:t>
            </a:r>
          </a:p>
          <a:p>
            <a:pPr lvl="1"/>
            <a:r>
              <a:rPr/>
              <a:t>Identify three ways you can limit online tracking in your browser and build better passwords.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Introduction</a:t>
            </a:r>
          </a:p>
        </p:txBody>
      </p:sp>
      <p:sp>
        <p:nvSpPr>
          <p:cNvPr id="3" name="Content Placeholder 2"/>
          <p:cNvSpPr>
            <a:spLocks noGrp="1"/>
          </p:cNvSpPr>
          <p:nvPr>
            <p:ph idx="1"/>
          </p:nvPr>
        </p:nvSpPr>
        <p:spPr/>
        <p:txBody>
          <a:bodyPr/>
          <a:lstStyle/>
          <a:p>
            <a:pPr lvl="1"/>
            <a:r>
              <a:rPr/>
              <a:t>When you hear the word “privacy,” what do you think about?</a:t>
            </a:r>
          </a:p>
          <a:p>
            <a:pPr lvl="1"/>
            <a:r>
              <a:rPr/>
              <a:t>How does the concept of privacy apply to your everyday life?</a:t>
            </a:r>
          </a:p>
          <a:p>
            <a:pPr lvl="1"/>
            <a:r>
              <a:rPr/>
              <a:t>How do the notions of privacy we just discussed work in the context of what we do on the web?</a:t>
            </a:r>
          </a:p>
          <a:p>
            <a:pPr lvl="1"/>
            <a:r>
              <a:rPr/>
              <a:t>Does privacy apply equally to your offline life and your time on the web? Why / why not?</a:t>
            </a:r>
          </a:p>
          <a:p>
            <a:pPr lvl="1"/>
            <a:r>
              <a:rPr/>
              <a:t>What are you doing already to protect your privacy?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Part 1: Defining Privacy</a:t>
            </a:r>
          </a:p>
        </p:txBody>
      </p:sp>
      <p:sp>
        <p:nvSpPr>
          <p:cNvPr id="3" name="Content Placeholder 2"/>
          <p:cNvSpPr>
            <a:spLocks noGrp="1"/>
          </p:cNvSpPr>
          <p:nvPr>
            <p:ph idx="1"/>
          </p:nvPr>
        </p:nvSpPr>
        <p:spPr/>
        <p:txBody>
          <a:bodyPr/>
          <a:lstStyle/>
          <a:p>
            <a:pPr marL="0" indent="0">
              <a:spcBef>
                <a:spcPts val="3000"/>
              </a:spcBef>
              <a:buNone/>
            </a:pPr>
            <a:r>
              <a:rPr b="1"/>
              <a:t>Offline Activity: Data Trails Timeline</a:t>
            </a:r>
          </a:p>
          <a:p>
            <a:pPr lvl="1"/>
            <a:r>
              <a:rPr/>
              <a:t>We’re going to do a quick recap of their day so far today.</a:t>
            </a:r>
          </a:p>
          <a:p>
            <a:pPr lvl="1"/>
            <a:r>
              <a:rPr/>
              <a:t>Think through all the things you did, from waking up to making it here to this session.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Your Day</a:t>
            </a:r>
          </a:p>
        </p:txBody>
      </p:sp>
      <p:sp>
        <p:nvSpPr>
          <p:cNvPr id="3" name="Content Placeholder 2"/>
          <p:cNvSpPr>
            <a:spLocks noGrp="1"/>
          </p:cNvSpPr>
          <p:nvPr>
            <p:ph idx="1"/>
          </p:nvPr>
        </p:nvSpPr>
        <p:spPr/>
        <p:txBody>
          <a:bodyPr/>
          <a:lstStyle/>
          <a:p>
            <a:pPr lvl="1"/>
            <a:r>
              <a:rPr/>
              <a:t>How many of my actions today included technology?</a:t>
            </a:r>
          </a:p>
          <a:p>
            <a:pPr lvl="1"/>
            <a:r>
              <a:rPr/>
              <a:t>How many of my actions today required the use of a website?</a:t>
            </a:r>
          </a:p>
          <a:p>
            <a:pPr lvl="1"/>
            <a:r>
              <a:rPr/>
              <a:t>Who might notice how often I’m using my technology to do day-to-day tasks?</a:t>
            </a:r>
          </a:p>
          <a:p>
            <a:pPr lvl="1"/>
            <a:r>
              <a:rPr/>
              <a:t>What could they find out about my online habits?</a:t>
            </a:r>
          </a:p>
          <a:p>
            <a:pPr lvl="1"/>
            <a:r>
              <a:rPr/>
              <a:t>What could they find out about where I am in the real world?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Reflection</a:t>
            </a:r>
          </a:p>
        </p:txBody>
      </p:sp>
      <p:sp>
        <p:nvSpPr>
          <p:cNvPr id="3" name="Content Placeholder 2"/>
          <p:cNvSpPr>
            <a:spLocks noGrp="1"/>
          </p:cNvSpPr>
          <p:nvPr>
            <p:ph idx="1"/>
          </p:nvPr>
        </p:nvSpPr>
        <p:spPr/>
        <p:txBody>
          <a:bodyPr/>
          <a:lstStyle/>
          <a:p>
            <a:pPr lvl="1"/>
            <a:r>
              <a:rPr/>
              <a:t>Did the number of tasks for which you relied on technology surprise you?</a:t>
            </a:r>
          </a:p>
          <a:p>
            <a:pPr lvl="1"/>
            <a:r>
              <a:rPr/>
              <a:t>Who do you think might be noticing your online habits?</a:t>
            </a:r>
          </a:p>
          <a:p>
            <a:pPr lvl="1"/>
            <a:r>
              <a:rPr/>
              <a:t>What do you think these entities might be able to learn about you?</a:t>
            </a:r>
          </a:p>
          <a:p>
            <a:pPr lvl="1"/>
            <a:r>
              <a:rPr/>
              <a:t>Which of this information would you like to protect?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metadata</a:t>
            </a:r>
          </a:p>
        </p:txBody>
      </p:sp>
      <p:sp>
        <p:nvSpPr>
          <p:cNvPr id="3" name="Content Placeholder 2"/>
          <p:cNvSpPr>
            <a:spLocks noGrp="1"/>
          </p:cNvSpPr>
          <p:nvPr>
            <p:ph idx="1"/>
          </p:nvPr>
        </p:nvSpPr>
        <p:spPr/>
        <p:txBody>
          <a:bodyPr/>
          <a:lstStyle/>
          <a:p>
            <a:pPr marL="0" indent="0">
              <a:spcBef>
                <a:spcPts val="3000"/>
              </a:spcBef>
              <a:buNone/>
            </a:pPr>
            <a:r>
              <a:rPr b="1"/>
              <a:t>Discussion &amp; Online Activity: What Information Can Be Collected?</a:t>
            </a:r>
          </a:p>
          <a:p>
            <a:pPr marL="0" indent="0">
              <a:buNone/>
            </a:pPr>
            <a:r>
              <a:rPr/>
              <a:t>Metadata is data about data.</a:t>
            </a:r>
          </a:p>
          <a:p>
            <a:pPr lvl="1"/>
            <a:r>
              <a:rPr/>
              <a:t>An image file may include metadata :</a:t>
            </a:r>
          </a:p>
          <a:p>
            <a:pPr lvl="2"/>
            <a:r>
              <a:rPr/>
              <a:t>large the picture is,</a:t>
            </a:r>
          </a:p>
          <a:p>
            <a:pPr lvl="2"/>
            <a:r>
              <a:rPr/>
              <a:t>the color depth,</a:t>
            </a:r>
          </a:p>
          <a:p>
            <a:pPr lvl="2"/>
            <a:r>
              <a:rPr/>
              <a:t>the image resolution,</a:t>
            </a:r>
          </a:p>
          <a:p>
            <a:pPr lvl="2"/>
            <a:r>
              <a:rPr/>
              <a:t>when the image was created,</a:t>
            </a:r>
          </a:p>
          <a:p>
            <a:pPr lvl="2"/>
            <a:r>
              <a:rPr/>
              <a:t>location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Communications Metadata</a:t>
            </a:r>
          </a:p>
        </p:txBody>
      </p:sp>
      <p:sp>
        <p:nvSpPr>
          <p:cNvPr id="3" name="Content Placeholder 2"/>
          <p:cNvSpPr>
            <a:spLocks noGrp="1"/>
          </p:cNvSpPr>
          <p:nvPr>
            <p:ph idx="1"/>
          </p:nvPr>
        </p:nvSpPr>
        <p:spPr/>
        <p:txBody>
          <a:bodyPr/>
          <a:lstStyle/>
          <a:p>
            <a:pPr marL="0" indent="0">
              <a:buNone/>
            </a:pPr>
            <a:r>
              <a:rPr/>
              <a:t>What do you think could be learned from collecting and analyzing these points of data about your communications?</a:t>
            </a:r>
          </a:p>
        </p:txBody>
      </p:sp>
    </p:spTree>
  </p:cSld>
  <p:clrMapOvr>
    <a:masterClrMapping/>
  </p:clrMapOvr>
</p:sld>
</file>

<file path=ppt/theme/theme1.xml><?xml version="1.0" encoding="utf-8"?>
<a:theme xmlns:a="http://schemas.openxmlformats.org/drawingml/2006/main" name="UTC OLP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TC OLP Theme" id="{C0C126D0-4F54-4769-9F75-5B4DCF4C873F}" vid="{48618548-1CAA-4A8F-A36E-70E567843D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UTC OLP Theme</Template>
  <TotalTime>0</TotalTime>
  <Words>4612</Words>
  <Application>Microsoft Office PowerPoint</Application>
  <PresentationFormat>Widescreen</PresentationFormat>
  <Paragraphs>444</Paragraphs>
  <Slides>18</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Roboto</vt:lpstr>
      <vt:lpstr>UTC OLP Theme</vt:lpstr>
      <vt:lpstr>Safety First</vt:lpstr>
      <vt:lpstr>PowerPoint Presentation</vt:lpstr>
      <vt:lpstr>Learning Objectives</vt:lpstr>
      <vt:lpstr>Introduction</vt:lpstr>
      <vt:lpstr>Part 1: Defining Privacy</vt:lpstr>
      <vt:lpstr>Your Day</vt:lpstr>
      <vt:lpstr>Reflection</vt:lpstr>
      <vt:lpstr>metadata</vt:lpstr>
      <vt:lpstr>Communications Metadata</vt:lpstr>
      <vt:lpstr>Offline Activity: Privacy Speed Dating</vt:lpstr>
      <vt:lpstr>Part 2: Your Privacy Checklist</vt:lpstr>
      <vt:lpstr>PowerPoint Presentation</vt:lpstr>
      <vt:lpstr>PowerPoint Presentation</vt:lpstr>
      <vt:lpstr>PowerPoint Presentation</vt:lpstr>
      <vt:lpstr>PowerPoint Presentation</vt:lpstr>
      <vt:lpstr>Hacker Cards</vt:lpstr>
      <vt:lpstr>Wrap-Up and Reflection</vt:lpstr>
      <vt:lpstr>mozilla</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Safety First</dc:title>
  <dc:creator>Martyn Eggleton</dc:creator>
  <cp:keywords/>
  <cp:lastModifiedBy>Martyn Eggleton</cp:lastModifiedBy>
  <cp:revision>1</cp:revision>
  <dcterms:created xsi:type="dcterms:W3CDTF">2021-08-30T17:46:42Z</dcterms:created>
  <dcterms:modified xsi:type="dcterms:W3CDTF">2021-08-30T17:51:44Z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_articles/12-all-the-stickerz.md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