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 selective sharing or “curation” of existing online assets– images, video, sounds, text– is part of everyday web use, and how the web is designed to encourage this kind of sharing. In groups or individually, learners curate their own set of songs or sounds from the music sharing site Soundcloud, and embed the media files on them on their own web pages as a playlist. They include commentary and descriptions that explain their selections– how and why they curated this particular playlist– to anyone visiting the page.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Paper and pencil</a:t>
            </a:r>
          </a:p>
          <a:p>
            <a:pPr marL="0" lvl="0" indent="0">
              <a:buNone/>
            </a:pPr>
            <a:endParaRPr/>
          </a:p>
          <a:p>
            <a:pPr marL="0" lvl="0" indent="0">
              <a:spcBef>
                <a:spcPts val="3000"/>
              </a:spcBef>
              <a:buNone/>
            </a:pPr>
            <a:r>
              <a:rPr b="1"/>
              <a:t>Web Literacy Skills</a:t>
            </a:r>
          </a:p>
          <a:p>
            <a:pPr marL="0" lvl="0" indent="0">
              <a:buNone/>
            </a:pPr>
            <a:endParaRPr b="1"/>
          </a:p>
          <a:p>
            <a:pPr lvl="1"/>
            <a:r>
              <a:rPr/>
              <a:t>Search</a:t>
            </a:r>
          </a:p>
          <a:p>
            <a:pPr marL="0" lvl="0" indent="0">
              <a:buNone/>
            </a:pPr>
            <a:endParaRPr/>
          </a:p>
          <a:p>
            <a:pPr lvl="1"/>
            <a:r>
              <a:rPr/>
              <a:t>Share</a:t>
            </a:r>
          </a:p>
          <a:p>
            <a:pPr marL="0" lvl="0" indent="0">
              <a:buNone/>
            </a:pPr>
            <a:endParaRPr/>
          </a:p>
          <a:p>
            <a:pPr lvl="1"/>
            <a:r>
              <a:rPr/>
              <a:t>Remix</a:t>
            </a:r>
          </a:p>
          <a:p>
            <a:pPr marL="0" lvl="0" indent="0">
              <a:buNone/>
            </a:pPr>
            <a:endParaRPr/>
          </a:p>
          <a:p>
            <a:pPr lvl="1"/>
            <a:r>
              <a:rPr/>
              <a:t>Code</a:t>
            </a:r>
          </a:p>
          <a:p>
            <a:pPr marL="0" lvl="0" indent="0">
              <a:buNone/>
            </a:pPr>
            <a:endParaRPr/>
          </a:p>
          <a:p>
            <a:pPr lvl="1"/>
            <a:r>
              <a:rPr/>
              <a:t>Protect</a:t>
            </a:r>
          </a:p>
          <a:p>
            <a:pPr marL="0" lvl="0" indent="0">
              <a:buNone/>
            </a:pPr>
            <a:endParaRPr/>
          </a:p>
          <a:p>
            <a:pPr lvl="1"/>
            <a:r>
              <a:rPr/>
              <a:t>Connect</a:t>
            </a:r>
          </a:p>
          <a:p>
            <a:pPr marL="0" lvl="0" indent="0">
              <a:buNone/>
            </a:pPr>
            <a:endParaRPr/>
          </a:p>
          <a:p>
            <a:pPr lvl="1"/>
            <a:r>
              <a:rPr/>
              <a:t>Synthesize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Creativity</a:t>
            </a:r>
          </a:p>
          <a:p>
            <a:pPr marL="0" lvl="0" indent="0">
              <a:buNone/>
            </a:pPr>
            <a:endParaRPr/>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with offline activity and discussion</a:t>
            </a:r>
          </a:p>
          <a:p>
            <a:pPr marL="0" lvl="0" indent="0">
              <a:buNone/>
            </a:pPr>
            <a:endParaRPr/>
          </a:p>
          <a:p>
            <a:pPr lvl="1"/>
            <a:r>
              <a:rPr/>
              <a:t>Ask learners: What’s the last thing you found on the web that you were really excited about? What made you laugh, or think differently, what inspired you?</a:t>
            </a:r>
          </a:p>
          <a:p>
            <a:pPr marL="0" lvl="0" indent="0">
              <a:buNone/>
            </a:pPr>
            <a:endParaRPr/>
          </a:p>
          <a:p>
            <a:pPr lvl="1"/>
            <a:r>
              <a:rPr/>
              <a:t>Where did you find these things? What sites did you use?</a:t>
            </a:r>
          </a:p>
          <a:p>
            <a:pPr marL="0" lvl="0" indent="0">
              <a:buNone/>
            </a:pPr>
            <a:endParaRPr/>
          </a:p>
          <a:p>
            <a:pPr lvl="1"/>
            <a:r>
              <a:rPr/>
              <a:t>What’s the last thing you shared with others online? Where did you find it? What’s the last thing you shared offline? (i.e. cut out an article, shared a comic strip or recipe) Where did you find it?</a:t>
            </a:r>
          </a:p>
          <a:p>
            <a:pPr marL="0" lvl="0" indent="0">
              <a:buNone/>
            </a:pPr>
            <a:endParaRPr/>
          </a:p>
          <a:p>
            <a:pPr lvl="1"/>
            <a:r>
              <a:rPr/>
              <a:t>How did you share it - what did you do in order to share it?</a:t>
            </a:r>
          </a:p>
          <a:p>
            <a:pPr marL="0" lvl="0" indent="0">
              <a:buNone/>
            </a:pPr>
            <a:endParaRPr/>
          </a:p>
          <a:p>
            <a:pPr lvl="1"/>
            <a:r>
              <a:rPr/>
              <a:t>When you shared this thing, how did you decide to share it? What did you consider when making that decision?</a:t>
            </a:r>
          </a:p>
          <a:p>
            <a:pPr marL="0" lvl="0" indent="0">
              <a:buNone/>
            </a:pPr>
            <a:endParaRPr/>
          </a:p>
          <a:p>
            <a:pPr lvl="1"/>
            <a:r>
              <a:rPr/>
              <a:t>Explain that, as discussed, the web is an amazing tool and space space for information sharing and discovery!</a:t>
            </a:r>
          </a:p>
          <a:p>
            <a:pPr marL="0" lvl="0" indent="0">
              <a:buNone/>
            </a:pPr>
            <a:endParaRPr/>
          </a:p>
          <a:p>
            <a:pPr lvl="1"/>
            <a:r>
              <a:rPr/>
              <a:t>The way web pages can link to other pages allows content like songs, photos, videos or text uploaded and hosted on the web in one pace to re-appear over and over in lots of other places.</a:t>
            </a:r>
          </a:p>
          <a:p>
            <a:pPr marL="0" lvl="0" indent="0">
              <a:buNone/>
            </a:pPr>
            <a:endParaRPr/>
          </a:p>
          <a:p>
            <a:pPr lvl="1"/>
            <a:r>
              <a:rPr/>
              <a:t>You can add a link on a new page that points to the original content, or you can pull the content directly into the page using some special tags called “embed” tags.</a:t>
            </a:r>
          </a:p>
          <a:p>
            <a:pPr marL="0" lvl="0" indent="0">
              <a:buNone/>
            </a:pPr>
            <a:endParaRPr/>
          </a:p>
          <a:p>
            <a:pPr lvl="1"/>
            <a:r>
              <a:rPr/>
              <a:t>Photos, videos, songs, and text can also be saved and downloaded on client computers by any user. A client computer is an individual computer that accesses the information and programs stored on a server.</a:t>
            </a:r>
          </a:p>
          <a:p>
            <a:pPr marL="0" lvl="0" indent="0">
              <a:buNone/>
            </a:pPr>
            <a:endParaRPr/>
          </a:p>
          <a:p>
            <a:pPr lvl="1"/>
            <a:r>
              <a:rPr/>
              <a:t>Lots of popular sites or web apps have a curation element to them:</a:t>
            </a:r>
          </a:p>
          <a:p>
            <a:pPr marL="0" lvl="0" indent="0">
              <a:buNone/>
            </a:pPr>
            <a:endParaRPr/>
          </a:p>
          <a:p>
            <a:pPr lvl="2"/>
            <a:r>
              <a:rPr/>
              <a:t>Sites like Facebook, YouTube, Instagram,Twitter, and especially Pinterest allow users to curate their own content.</a:t>
            </a:r>
          </a:p>
          <a:p>
            <a:pPr marL="0" lvl="0" indent="0">
              <a:buNone/>
            </a:pPr>
            <a:endParaRPr/>
          </a:p>
          <a:p>
            <a:pPr lvl="2"/>
            <a:r>
              <a:rPr/>
              <a:t>Sites like BoingBoing, Laughing Squid, Brain Pickings have full-time editors who curate content from other parts of the web. Lots of blogs work this way, too.</a:t>
            </a:r>
          </a:p>
          <a:p>
            <a:pPr marL="0" lvl="0" indent="0">
              <a:buNone/>
            </a:pPr>
            <a:endParaRP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marL="0" lvl="0" indent="0">
              <a:buNone/>
            </a:pPr>
            <a:endParaRPr/>
          </a:p>
          <a:p>
            <a:pPr lvl="1"/>
            <a:r>
              <a:rPr/>
              <a:t>Whether you know it or not, if you use sites like Instagram, Twitter, or facebook, you are curating content! You may be using your own content, or it could be content (like videos, memes, gifs, articles) that you found somewhere else on the web.</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a:t>
            </a:r>
          </a:p>
          <a:p>
            <a:pPr marL="0" lvl="0" indent="0">
              <a:buNone/>
            </a:pPr>
            <a:endParaRPr/>
          </a:p>
          <a:p>
            <a:pPr lvl="1"/>
            <a:r>
              <a:rPr/>
              <a:t>Facilitator explains that whenever we share something on the web, we are “publishing” that content– releasing it out into the world.</a:t>
            </a:r>
          </a:p>
          <a:p>
            <a:pPr marL="0" lvl="0" indent="0">
              <a:buNone/>
            </a:pPr>
            <a:endParaRPr/>
          </a:p>
          <a:p>
            <a:pPr lvl="1"/>
            <a:r>
              <a:rPr/>
              <a:t>On social media sites, we might be able to use settings to limit who sees this content (for example, groups of “friends” only)</a:t>
            </a:r>
          </a:p>
          <a:p>
            <a:pPr marL="0" lvl="0" indent="0">
              <a:buNone/>
            </a:pPr>
            <a:endParaRPr/>
          </a:p>
          <a:p>
            <a:pPr lvl="1"/>
            <a:r>
              <a:rPr/>
              <a:t>If we don’t have restrictions on sharing, or if we’re publishing to a web page that everyone has access to, anyone can see our content.</a:t>
            </a:r>
          </a:p>
          <a:p>
            <a:pPr marL="0" lvl="0" indent="0">
              <a:buNone/>
            </a:pPr>
            <a:endParaRPr/>
          </a:p>
          <a:p>
            <a:pPr marL="1270000" lvl="0" indent="0">
              <a:buNone/>
            </a:pPr>
            <a:r>
              <a:rPr sz="2000"/>
              <a:t>Tip! Understanding what can happen to your own info, photos, etc when it’s on the web.</a:t>
            </a:r>
          </a:p>
          <a:p>
            <a:pPr marL="0" lvl="0" indent="0">
              <a:buNone/>
            </a:pPr>
            <a:endParaRPr sz="2000"/>
          </a:p>
          <a:p>
            <a:pPr lvl="1"/>
            <a:r>
              <a:rPr sz="2000"/>
              <a:t>What is default permissions on your materials?</a:t>
            </a:r>
          </a:p>
          <a:p>
            <a:pPr marL="0" lvl="0" indent="0">
              <a:buNone/>
            </a:pPr>
            <a:endParaRPr sz="2000"/>
          </a:p>
          <a:p>
            <a:pPr lvl="1"/>
            <a:r>
              <a:rPr sz="2000"/>
              <a:t>What do you agree to when you share on some sites?</a:t>
            </a:r>
          </a:p>
          <a:p>
            <a:pPr marL="0" lvl="0" indent="0">
              <a:buNone/>
            </a:pPr>
            <a:endParaRPr sz="2000"/>
          </a:p>
          <a:p>
            <a:pPr marL="0" lvl="0" indent="0">
              <a:spcBef>
                <a:spcPts val="3000"/>
              </a:spcBef>
              <a:buNone/>
            </a:pPr>
            <a:r>
              <a:rPr b="1"/>
              <a:t>Sharing on the web</a:t>
            </a:r>
          </a:p>
          <a:p>
            <a:pPr marL="0" lvl="0" indent="0">
              <a:buNone/>
            </a:pPr>
            <a:endParaRPr b="1"/>
          </a:p>
          <a:p>
            <a:pPr lvl="0" indent="0">
              <a:buNone/>
            </a:pPr>
            <a:r>
              <a:rPr>
                <a:latin typeface="Courier"/>
              </a:rPr>
              <a:t>* What are the advantages of this linked nature of the web? What do you like about it? 
* What don’t you like about it? What questions do you have about it? 
* What are positive ways that material you share on the web could be used by others? What are some negative ways?</a:t>
            </a:r>
          </a:p>
          <a:p>
            <a:pPr marL="0" lvl="0" indent="0">
              <a:buNone/>
            </a:pPr>
            <a:endParaRPr>
              <a:latin typeface="Courier"/>
            </a:endParaRPr>
          </a:p>
          <a:p>
            <a:pPr marL="0" lvl="0" indent="0">
              <a:buNone/>
            </a:pPr>
            <a:r>
              <a:rPr/>
              <a:t>:: notes</a:t>
            </a:r>
          </a:p>
          <a:p>
            <a:pPr marL="0" lvl="0" indent="0">
              <a:buNone/>
            </a:pPr>
            <a:endParaRPr/>
          </a:p>
          <a:p>
            <a:pPr lvl="1"/>
            <a:r>
              <a:rPr/>
              <a:t>Explain: we’re going to do a curation activity today, where we select a set of songs to create our own playlists. We’ll use HTML to add these to a page on the web (either their own homepage, or using Thimble).</a:t>
            </a:r>
          </a:p>
          <a:p>
            <a:pPr marL="0" lvl="0" indent="0">
              <a:buNone/>
            </a:pPr>
            <a:endParaRPr/>
          </a:p>
          <a:p>
            <a:pPr lvl="1"/>
            <a:r>
              <a:rPr/>
              <a:t>We’ll use the music sharing site Soundcloud.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08610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5178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98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0446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25058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1972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06018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412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7271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61487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9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551737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Project Playlist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waveform.png"/>
          <p:cNvPicPr>
            <a:picLocks noGrp="1" noChangeAspect="1"/>
          </p:cNvPicPr>
          <p:nvPr/>
        </p:nvPicPr>
        <p:blipFill>
          <a:blip r:embed="rId2"/>
          <a:stretch>
            <a:fillRect/>
          </a:stretch>
        </p:blipFill>
        <p:spPr bwMode="auto">
          <a:xfrm>
            <a:off x="1981200" y="1955800"/>
            <a:ext cx="8229600" cy="33020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embed step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Then you click on the "Embed" pane.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mbed-2.png"/>
          <p:cNvPicPr>
            <a:picLocks noGrp="1" noChangeAspect="1"/>
          </p:cNvPicPr>
          <p:nvPr/>
        </p:nvPicPr>
        <p:blipFill>
          <a:blip r:embed="rId2"/>
          <a:stretch>
            <a:fillRect/>
          </a:stretch>
        </p:blipFill>
        <p:spPr bwMode="auto">
          <a:xfrm>
            <a:off x="2489200" y="1600200"/>
            <a:ext cx="72009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embed step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Next, you choose your options - like the color and shape of your media player.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review.png"/>
          <p:cNvPicPr>
            <a:picLocks noGrp="1" noChangeAspect="1"/>
          </p:cNvPicPr>
          <p:nvPr/>
        </p:nvPicPr>
        <p:blipFill>
          <a:blip r:embed="rId2"/>
          <a:stretch>
            <a:fillRect/>
          </a:stretch>
        </p:blipFill>
        <p:spPr bwMode="auto">
          <a:xfrm>
            <a:off x="3136900" y="1600200"/>
            <a:ext cx="5918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option step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option step 2</a:t>
            </a:r>
          </a:p>
          <a:p>
            <a:pPr indent="0">
              <a:buNone/>
            </a:pPr>
            <a:r>
              <a:rPr>
                <a:latin typeface="Courier"/>
              </a:rPr>
              <a:t>* Then copy the provided code.
* Finally, you paste the code into your own webpage to embed the media there.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ode.png"/>
          <p:cNvPicPr>
            <a:picLocks noGrp="1" noChangeAspect="1"/>
          </p:cNvPicPr>
          <p:nvPr/>
        </p:nvPicPr>
        <p:blipFill>
          <a:blip r:embed="rId2"/>
          <a:stretch>
            <a:fillRect/>
          </a:stretch>
        </p:blipFill>
        <p:spPr bwMode="auto">
          <a:xfrm>
            <a:off x="1981200" y="2870200"/>
            <a:ext cx="8229600" cy="14859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embed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normAutofit fontScale="92500"/>
          </a:bodyPr>
          <a:lstStyle/>
          <a:p>
            <a:pPr lvl="1"/>
            <a:r>
              <a:rPr/>
              <a:t>To wrap up, ask learners or groups to share what their playlists are about, and what it was like to do the task.</a:t>
            </a:r>
          </a:p>
          <a:p>
            <a:pPr marL="1270000" indent="0">
              <a:buNone/>
            </a:pPr>
            <a:r>
              <a:rPr sz="2000"/>
              <a:t>Tip! Before you begin, remind learners of community norms about being welcoming and open to new ideas. Encourage them to talk about their own learning, not about other people.</a:t>
            </a:r>
          </a:p>
          <a:p>
            <a:pPr lvl="1"/>
            <a:r>
              <a:rPr/>
              <a:t>Use the following questions to encourage broader discussion, or come up with your own.</a:t>
            </a:r>
          </a:p>
          <a:p>
            <a:pPr lvl="2"/>
            <a:r>
              <a:rPr/>
              <a:t>Who is your target audience for the playlist? What do you hope they will get out of listening to the playlist?</a:t>
            </a:r>
          </a:p>
          <a:p>
            <a:pPr lvl="2"/>
            <a:r>
              <a:rPr/>
              <a:t>What was it like to search for songs and sounds? Were you surprised about what you found there?</a:t>
            </a:r>
          </a:p>
          <a:p>
            <a:pPr lvl="2"/>
            <a:r>
              <a:rPr/>
              <a:t>Would you ever share your own music or art online for others to embed and comment on like this? Why or why not?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yndicate-1207270_640.jpg"/>
          <p:cNvPicPr>
            <a:picLocks noGrp="1" noChangeAspect="1"/>
          </p:cNvPicPr>
          <p:nvPr/>
        </p:nvPicPr>
        <p:blipFill>
          <a:blip r:embed="rId2"/>
          <a:stretch>
            <a:fillRect/>
          </a:stretch>
        </p:blipFill>
        <p:spPr bwMode="auto">
          <a:xfrm>
            <a:off x="3340100" y="1600200"/>
            <a:ext cx="5511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Project Playlist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Sharing, Curation, and the Web</a:t>
            </a:r>
          </a:p>
        </p:txBody>
      </p:sp>
      <p:sp>
        <p:nvSpPr>
          <p:cNvPr id="3" name="Content Placeholder 2"/>
          <p:cNvSpPr>
            <a:spLocks noGrp="1"/>
          </p:cNvSpPr>
          <p:nvPr>
            <p:ph idx="1"/>
          </p:nvPr>
        </p:nvSpPr>
        <p:spPr/>
        <p:txBody>
          <a:bodyPr>
            <a:normAutofit/>
          </a:bodyPr>
          <a:lstStyle/>
          <a:p>
            <a:pPr marL="0" indent="0">
              <a:spcBef>
                <a:spcPts val="3000"/>
              </a:spcBef>
              <a:buNone/>
            </a:pPr>
            <a:r>
              <a:rPr b="1"/>
              <a:t>Introduction/Discussion</a:t>
            </a:r>
          </a:p>
          <a:p>
            <a:pPr lvl="1"/>
            <a:r>
              <a:rPr/>
              <a:t>What’s the last thing you found on the web that you were really excited about?</a:t>
            </a:r>
          </a:p>
          <a:p>
            <a:pPr lvl="1"/>
            <a:r>
              <a:rPr/>
              <a:t>What made you laugh, or think differently, what inspired you?</a:t>
            </a:r>
          </a:p>
          <a:p>
            <a:pPr lvl="1"/>
            <a:r>
              <a:rPr/>
              <a:t>Where did you find these things?</a:t>
            </a:r>
          </a:p>
          <a:p>
            <a:pPr lvl="1"/>
            <a:r>
              <a:rPr/>
              <a:t>What sites did you use?</a:t>
            </a:r>
          </a:p>
          <a:p>
            <a:pPr lvl="1"/>
            <a:r>
              <a:rPr/>
              <a:t>What’s the last thing you shared with others online? Where did you find it?</a:t>
            </a:r>
          </a:p>
          <a:p>
            <a:pPr lvl="1"/>
            <a:r>
              <a:rPr/>
              <a:t>What’s the last thing you shared offline? (i.e. cut out an article, shared a comic strip or recipe) Where did you find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Ownership, Copyright, and Sharing on the Web</a:t>
            </a:r>
          </a:p>
        </p:txBody>
      </p:sp>
      <p:sp>
        <p:nvSpPr>
          <p:cNvPr id="3" name="Content Placeholder 2"/>
          <p:cNvSpPr>
            <a:spLocks noGrp="1"/>
          </p:cNvSpPr>
          <p:nvPr>
            <p:ph idx="1"/>
          </p:nvPr>
        </p:nvSpPr>
        <p:spPr/>
        <p:txBody>
          <a:bodyPr/>
          <a:lstStyle/>
          <a:p>
            <a:pPr lvl="1"/>
            <a:r>
              <a:rPr/>
              <a:t>Whenever we share something on the web, we are “publishing” that content</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Planning Your Playlist</a:t>
            </a:r>
          </a:p>
        </p:txBody>
      </p:sp>
      <p:sp>
        <p:nvSpPr>
          <p:cNvPr id="3" name="Content Placeholder 2"/>
          <p:cNvSpPr>
            <a:spLocks noGrp="1"/>
          </p:cNvSpPr>
          <p:nvPr>
            <p:ph idx="1"/>
          </p:nvPr>
        </p:nvSpPr>
        <p:spPr/>
        <p:txBody>
          <a:bodyPr>
            <a:normAutofit fontScale="55000" lnSpcReduction="20000"/>
          </a:bodyPr>
          <a:lstStyle/>
          <a:p>
            <a:pPr marL="0" indent="0">
              <a:spcBef>
                <a:spcPts val="3000"/>
              </a:spcBef>
              <a:buNone/>
            </a:pPr>
            <a:r>
              <a:rPr b="1"/>
              <a:t>Discussion/Reflection</a:t>
            </a:r>
          </a:p>
          <a:p>
            <a:pPr lvl="1"/>
            <a:r>
              <a:rPr/>
              <a:t>Split learners into groups of 2 or 3. Give learners a minute or two to think about the following questions, and then ask them to share their answers with each other.</a:t>
            </a:r>
          </a:p>
          <a:p>
            <a:pPr marL="1270000" indent="0">
              <a:buNone/>
            </a:pPr>
            <a:r>
              <a:rPr sz="2000"/>
              <a:t>Tip! There are two options here– learners can work on a group playlist, which will help sharpen their collaboration skills, or each learner can create their own playlist and think of the project as part of their own personal online identity.</a:t>
            </a:r>
          </a:p>
          <a:p>
            <a:pPr lvl="1"/>
            <a:r>
              <a:rPr/>
              <a:t>What kind of songs do you want to share? What is this playlist for– what is the purpose?</a:t>
            </a:r>
          </a:p>
          <a:p>
            <a:pPr marL="1270000" indent="0">
              <a:buNone/>
            </a:pPr>
            <a:r>
              <a:rPr sz="2000"/>
              <a:t>Tip! Lots of options here– if learners need help getting started, you may suggest some options:</a:t>
            </a:r>
          </a:p>
          <a:p>
            <a:pPr lvl="1"/>
            <a:r>
              <a:rPr sz="2000"/>
              <a:t>A playlist to listen to while studying, working out, etc</a:t>
            </a:r>
          </a:p>
          <a:p>
            <a:pPr lvl="1"/>
            <a:r>
              <a:rPr sz="2000"/>
              <a:t>A special playlist for a friend or family member</a:t>
            </a:r>
          </a:p>
          <a:p>
            <a:pPr lvl="1"/>
            <a:r>
              <a:rPr sz="2000"/>
              <a:t>A playlist that is an introduction to your favorite genre of music– ie. hip-hop 101, or intro to alt-country</a:t>
            </a:r>
          </a:p>
          <a:p>
            <a:pPr lvl="1"/>
            <a:r>
              <a:rPr sz="2000"/>
              <a:t>A playlist of music from a certain time period or era that is important to you</a:t>
            </a:r>
            <a:r>
              <a:t/>
            </a:r>
            <a:br/>
            <a:endParaRPr/>
          </a:p>
          <a:p>
            <a:pPr lvl="1"/>
            <a:r>
              <a:rPr sz="2000"/>
              <a:t>A playlist of sound effects for a certain purpose (for haunted house, radio play about outer space,</a:t>
            </a:r>
          </a:p>
          <a:p>
            <a:pPr lvl="1"/>
            <a:r>
              <a:rPr sz="2000"/>
              <a:t>WHO is this playlist for? What audience do they want to reach, and what should they know about each song our soundfile? Tip! Explain to learners that as part of this activity, they will write short commentary about each song or sound– just a line or two is fine, to explain what’s important about the song or sound, why they picked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Search Soundcloud</a:t>
            </a:r>
          </a:p>
        </p:txBody>
      </p:sp>
      <p:sp>
        <p:nvSpPr>
          <p:cNvPr id="3" name="Content Placeholder 2"/>
          <p:cNvSpPr>
            <a:spLocks noGrp="1"/>
          </p:cNvSpPr>
          <p:nvPr>
            <p:ph idx="1"/>
          </p:nvPr>
        </p:nvSpPr>
        <p:spPr/>
        <p:txBody>
          <a:bodyPr>
            <a:normAutofit fontScale="70000" lnSpcReduction="20000"/>
          </a:bodyPr>
          <a:lstStyle/>
          <a:p>
            <a:pPr lvl="1"/>
            <a:r>
              <a:rPr/>
              <a:t>To introduce learners to the platform, the facilitator should open a browser window and navigate to Soundcloud to give everyone a sense of how the interface works. This will work best if you have a projector and screen handy, so everyone can see. Spend about 3-5 minutes here.</a:t>
            </a:r>
          </a:p>
          <a:p>
            <a:pPr lvl="1"/>
            <a:r>
              <a:rPr/>
              <a:t>There are a variety of possible search terms:</a:t>
            </a:r>
          </a:p>
          <a:p>
            <a:pPr lvl="2"/>
            <a:r>
              <a:rPr/>
              <a:t>Song or artists name, keyword or tag like “rushing water,” genre name like “cool jazz”</a:t>
            </a:r>
          </a:p>
          <a:p>
            <a:pPr lvl="1"/>
            <a:r>
              <a:rPr/>
              <a:t>Note that many SoundCloud users post long single files which represent lots of songs– take a look at the sound length to be sure you’re getting a single sound, not a mix</a:t>
            </a:r>
          </a:p>
          <a:p>
            <a:pPr lvl="1"/>
            <a:r>
              <a:rPr/>
              <a:t>Point out that Soundcloud is like every other online community. There’s great content there, but you’ll also find the occasional words and pictures that are offensive to learners. Explain this to learners:</a:t>
            </a:r>
          </a:p>
          <a:p>
            <a:pPr lvl="1"/>
            <a:r>
              <a:rPr/>
              <a:t>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a:t>
            </a:r>
          </a:p>
          <a:p>
            <a:pPr lvl="1"/>
            <a:r>
              <a:rPr/>
              <a:t>Search! Ask learners to bookmark selected songs or copy and paste the URLs - or Web addresses - into another document so they can get back to them easily. Demonstrate how to bookmark.</a:t>
            </a:r>
          </a:p>
          <a:p>
            <a:pPr lvl="1"/>
            <a:r>
              <a:rPr/>
              <a:t>Ask learners to write their song descriptions along with the links. Suggest that learners use a simple text editor and provide a demo. * Also remind learners to include attributions, and discuss the importance of citing creators.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Create Your Playlist Page</a:t>
            </a:r>
          </a:p>
        </p:txBody>
      </p:sp>
      <p:sp>
        <p:nvSpPr>
          <p:cNvPr id="3" name="Content Placeholder 2"/>
          <p:cNvSpPr>
            <a:spLocks noGrp="1"/>
          </p:cNvSpPr>
          <p:nvPr>
            <p:ph idx="1"/>
          </p:nvPr>
        </p:nvSpPr>
        <p:spPr/>
        <p:txBody>
          <a:bodyPr/>
          <a:lstStyle/>
          <a:p>
            <a:pPr lvl="1"/>
            <a:r>
              <a:rPr/>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marL="1270000" indent="0">
              <a:buNone/>
            </a:pPr>
            <a:r>
              <a:rPr sz="200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ode1.png"/>
          <p:cNvPicPr>
            <a:picLocks noGrp="1" noChangeAspect="1"/>
          </p:cNvPicPr>
          <p:nvPr/>
        </p:nvPicPr>
        <p:blipFill>
          <a:blip r:embed="rId2"/>
          <a:stretch>
            <a:fillRect/>
          </a:stretch>
        </p:blipFill>
        <p:spPr bwMode="auto">
          <a:xfrm>
            <a:off x="3302000" y="1600200"/>
            <a:ext cx="5575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code</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2440</Words>
  <Application>Microsoft Office PowerPoint</Application>
  <PresentationFormat>Widescreen</PresentationFormat>
  <Paragraphs>192</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vt:lpstr>
      <vt:lpstr>Roboto</vt:lpstr>
      <vt:lpstr>UTC OLP Theme</vt:lpstr>
      <vt:lpstr>Project Playlist</vt:lpstr>
      <vt:lpstr>PowerPoint Presentation</vt:lpstr>
      <vt:lpstr>Learning Objectives</vt:lpstr>
      <vt:lpstr>Sharing, Curation, and the Web</vt:lpstr>
      <vt:lpstr>Ownership, Copyright, and Sharing on the Web</vt:lpstr>
      <vt:lpstr>Planning Your Playlist</vt:lpstr>
      <vt:lpstr>Search Soundcloud</vt:lpstr>
      <vt:lpstr>Create Your Playlist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Martyn Eggleton</dc:creator>
  <cp:keywords/>
  <cp:lastModifiedBy>Martyn Eggleton</cp:lastModifiedBy>
  <cp:revision>1</cp:revision>
  <dcterms:created xsi:type="dcterms:W3CDTF">2021-08-30T17:46:43Z</dcterms:created>
  <dcterms:modified xsi:type="dcterms:W3CDTF">2021-08-30T17:50:19Z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