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learners will explore how lots of individuals can work together on the same learning or discovery project, using the web as a collaboration tool. Learners will briefly discuss how the web and other digital tools have increased the amount of information online, as well as potential human resources. They will also explore the notion of crowdsourcing and help out with a research study using the Zooniverse platform for citizen science (or other platform– facilitator’s choice).</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lvl="1"/>
            <a:r>
              <a:rPr/>
              <a:t>A computer/projector set up to for demonstration</a:t>
            </a:r>
          </a:p>
          <a:p>
            <a:pPr marL="0" lvl="0" indent="0">
              <a:buNone/>
            </a:pPr>
            <a:endParaRPr/>
          </a:p>
          <a:p>
            <a:pPr lvl="1"/>
            <a:r>
              <a:rPr/>
              <a:t>Two sets of maybe 50 to 60 similar images, each printed on an individual card (you could print a grid of images and cut them up). These could be landscapes, pictures of people, pictures of animals or insects.</a:t>
            </a:r>
          </a:p>
          <a:p>
            <a:pPr marL="0" lvl="0" indent="0">
              <a:buNone/>
            </a:pPr>
            <a:endParaRPr/>
          </a:p>
          <a:p>
            <a:pPr marL="0" lvl="0" indent="0">
              <a:spcBef>
                <a:spcPts val="3000"/>
              </a:spcBef>
              <a:buNone/>
            </a:pPr>
            <a:r>
              <a:rPr b="1"/>
              <a:t>Web Literacy Skills</a:t>
            </a:r>
          </a:p>
          <a:p>
            <a:pPr marL="0" lvl="0" indent="0">
              <a:buNone/>
            </a:pPr>
            <a:endParaRPr b="1"/>
          </a:p>
          <a:p>
            <a:pPr lvl="1"/>
            <a:r>
              <a:rPr/>
              <a:t>Contribute</a:t>
            </a:r>
          </a:p>
          <a:p>
            <a:pPr marL="0" lvl="0" indent="0">
              <a:buNone/>
            </a:pPr>
            <a:endParaRPr/>
          </a:p>
          <a:p>
            <a:pPr lvl="1"/>
            <a:r>
              <a:rPr/>
              <a:t>Share</a:t>
            </a:r>
          </a:p>
          <a:p>
            <a:pPr marL="0" lvl="0" indent="0">
              <a:buNone/>
            </a:pPr>
            <a:endParaRPr/>
          </a:p>
          <a:p>
            <a:pPr lvl="1"/>
            <a:r>
              <a:rPr/>
              <a:t>Evaluate</a:t>
            </a:r>
          </a:p>
          <a:p>
            <a:pPr marL="0" lvl="0" indent="0">
              <a:buNone/>
            </a:pPr>
            <a:endParaRPr/>
          </a:p>
          <a:p>
            <a:pPr lvl="1"/>
            <a:r>
              <a:rPr/>
              <a:t>Connect</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Ask learners: How are we gathering and storing information in the digital age using the web? How is this different from what was has been done in the past? As an example, ask:</a:t>
            </a:r>
          </a:p>
          <a:p>
            <a:pPr marL="0" lvl="0" indent="0">
              <a:buNone/>
            </a:pPr>
            <a:endParaRPr/>
          </a:p>
          <a:p>
            <a:pPr lvl="2"/>
            <a:r>
              <a:rPr/>
              <a:t>Who has used a film camera? What’s the difference between a film camera and a digital camera? (Digital cameras allows you to take and store lots of pictures, probably way more than you ever would with a film camera.)</a:t>
            </a:r>
          </a:p>
          <a:p>
            <a:pPr marL="0" lvl="0" indent="0">
              <a:buNone/>
            </a:pPr>
            <a:endParaRPr/>
          </a:p>
          <a:p>
            <a:pPr lvl="2"/>
            <a:r>
              <a:rPr/>
              <a:t>Other examples may be: emails vs letters, tweets or facebook posts vs conversations on phones or in person.</a:t>
            </a:r>
          </a:p>
          <a:p>
            <a:pPr marL="0" lvl="0" indent="0">
              <a:buNone/>
            </a:pPr>
            <a:endParaRPr/>
          </a:p>
          <a:p>
            <a:pPr lvl="1"/>
            <a:r>
              <a:rPr/>
              <a:t>Along with the rapid and expansive growth of the web and computing, we also have new digital tools and systems (like digital cameras and telescopes, like sensors that track the weather) to collect more and more data about our environment, about us.</a:t>
            </a:r>
          </a:p>
          <a:p>
            <a:pPr marL="0" lvl="0" indent="0">
              <a:buNone/>
            </a:pPr>
            <a:endParaRPr/>
          </a:p>
          <a:p>
            <a:pPr lvl="1"/>
            <a:r>
              <a:rPr/>
              <a:t>Explain that lots of this info is added or uploaded to the web– sometimes automatically (web-based email, tweets), sometimes by the author or owner where it is stored on servers and can be made accessible/is accessible to anyone with permissions.</a:t>
            </a:r>
          </a:p>
          <a:p>
            <a:pPr marL="0" lvl="0" indent="0">
              <a:buNone/>
            </a:pPr>
            <a:endParaRPr/>
          </a:p>
          <a:p>
            <a:pPr lvl="1"/>
            <a:r>
              <a:rPr/>
              <a:t>Ask learners: What other kinds of resources are on the web, other than information? Have you ever thought of yourself as a networked resource? What can you offer to others on the web?</a:t>
            </a:r>
          </a:p>
          <a:p>
            <a:pPr marL="0" lvl="0" indent="0">
              <a:buNone/>
            </a:pPr>
            <a:endParaRPr/>
          </a:p>
          <a:p>
            <a:pPr marL="1270000" lvl="0" indent="0">
              <a:buNone/>
            </a:pPr>
            <a:r>
              <a:rPr sz="2000"/>
              <a:t>Tip! If learners are having a hard time coming up with what they would offer, here are some general ways that people can contribute to the we:</a:t>
            </a:r>
          </a:p>
          <a:p>
            <a:pPr marL="0" lvl="0" indent="0">
              <a:buNone/>
            </a:pPr>
            <a:endParaRPr sz="2000"/>
          </a:p>
          <a:p>
            <a:pPr lvl="1"/>
            <a:r>
              <a:rPr sz="2000"/>
              <a:t>Teach something (instructables, youtube tutorials)</a:t>
            </a:r>
          </a:p>
          <a:p>
            <a:pPr marL="0" lvl="0" indent="0">
              <a:buNone/>
            </a:pPr>
            <a:endParaRPr sz="2000"/>
          </a:p>
          <a:p>
            <a:pPr lvl="1"/>
            <a:r>
              <a:rPr sz="2000"/>
              <a:t>Help evaluate something; give your opinion, comment or feedback on something (citizen science projects, broader commenting as feedback)</a:t>
            </a:r>
          </a:p>
          <a:p>
            <a:pPr marL="0" lvl="0" indent="0">
              <a:buNone/>
            </a:pPr>
            <a:endParaRPr sz="2000"/>
          </a:p>
          <a:p>
            <a:pPr lvl="1"/>
            <a:r>
              <a:rPr sz="2000"/>
              <a:t>Share an idea, experience or insight (blog, community forum for hobbies, medical issues etc)</a:t>
            </a:r>
          </a:p>
          <a:p>
            <a:pPr marL="0" lvl="0" indent="0">
              <a:buNone/>
            </a:pPr>
            <a:endParaRPr sz="2000"/>
          </a:p>
          <a:p>
            <a:pPr lvl="1"/>
            <a:r>
              <a:rPr sz="2000"/>
              <a:t>Create your own new content (youtube, soundcloud)</a:t>
            </a:r>
          </a:p>
          <a:p>
            <a:pPr marL="0" lvl="0" indent="0">
              <a:buNone/>
            </a:pPr>
            <a:endParaRPr sz="2000"/>
          </a:p>
          <a:p>
            <a:pPr lvl="1"/>
            <a:r>
              <a:rPr sz="2000"/>
              <a:t>Lend your computer’s processing power to help do something when you’re not using it (volunteer distributed computing)</a:t>
            </a:r>
          </a:p>
          <a:p>
            <a:pPr marL="0" lvl="0" indent="0">
              <a:buNone/>
            </a:pPr>
            <a:endParaRPr sz="2000"/>
          </a:p>
          <a:p>
            <a:pPr lvl="1"/>
            <a:r>
              <a:rPr sz="2000"/>
              <a:t>There is a huge community of web users, folks from all different backgrounds and ages, living in different places all around the world, who have skills or insights or time that they might be willing to share. There are billions of web users and lots of potential.</a:t>
            </a:r>
          </a:p>
          <a:p>
            <a:pPr marL="0" lvl="0" indent="0">
              <a:buNone/>
            </a:pPr>
            <a:endParaRPr sz="2000"/>
          </a:p>
          <a:p>
            <a:pPr lvl="1"/>
            <a:r>
              <a:rPr sz="2000"/>
              <a:t>Until the web, there wasn’t an easy way to tap into that collective human resource, to bring people together to share skills or do work or learn together.</a:t>
            </a:r>
          </a:p>
          <a:p>
            <a:pPr marL="0" lvl="0" indent="0">
              <a:buNone/>
            </a:pPr>
            <a:endParaRPr sz="2000"/>
          </a:p>
          <a:p>
            <a:pPr lvl="1"/>
            <a:r>
              <a:rPr sz="2000"/>
              <a:t>Today we’re going to look at some of the ways we can collaborate and work with lots of other people on the web– and help with the challenges and possibilities of all this digital information. But let’s start with an offline experience to warm us up!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Select a volunteer or pair of volunteers to be solo or partner workers (not more than 2 here). Provide that learner or learners with one set of the cards.</a:t>
            </a:r>
          </a:p>
          <a:p>
            <a:pPr marL="0" lvl="0" indent="0">
              <a:buNone/>
            </a:pPr>
            <a:endParaRPr/>
          </a:p>
          <a:p>
            <a:pPr lvl="1"/>
            <a:r>
              <a:rPr/>
              <a:t>The rest of the learners– these should be most of those in your session– are your crowd. Divide the second set of the images equally among all these learner– each should get 3 or 4.</a:t>
            </a:r>
          </a:p>
          <a:p>
            <a:pPr marL="0" lvl="0" indent="0">
              <a:buNone/>
            </a:pPr>
            <a:endParaRPr/>
          </a:p>
          <a:p>
            <a:pPr lvl="1"/>
            <a:r>
              <a:rPr/>
              <a:t>Pose a question about the set of images– in the ladybug example, ask how many spots on each? Have the solo workers and the group workers do the task, and assemble their data. Give each group a sheet for recording the results. Ask learners to put any images that they can’t interpret aside.</a:t>
            </a:r>
          </a:p>
          <a:p>
            <a:pPr marL="0" lvl="0" indent="0">
              <a:buNone/>
            </a:pPr>
            <a:endParaRPr/>
          </a:p>
          <a:p>
            <a:pPr marL="1270000" lvl="0" indent="0">
              <a:buNone/>
            </a:pPr>
            <a:r>
              <a:rPr sz="2000"/>
              <a:t>Tip! Answers might not be straightforward for all images– there could be no spots, might see some but not all the spots on a particular bug, might not be able to tell</a:t>
            </a:r>
          </a:p>
          <a:p>
            <a:pPr marL="0" lvl="0" indent="0">
              <a:buNone/>
            </a:pPr>
            <a:endParaRPr sz="2000"/>
          </a:p>
          <a:p>
            <a:pPr lvl="1"/>
            <a:r>
              <a:rPr/>
              <a:t>The larger group will likely finish the task first! Whichever group finishes first, ask them to evaluate the “can’t tell” pile together— can together make a decision– this should be a quick review process.</a:t>
            </a:r>
          </a:p>
          <a:p>
            <a:pPr marL="0" lvl="0" indent="0">
              <a:buNone/>
            </a:pPr>
            <a:endParaRPr/>
          </a:p>
          <a:p>
            <a:pPr lvl="1"/>
            <a:r>
              <a:rPr/>
              <a:t>When either group is done and has done evaluation of the all the images, stop the activity for all groups</a:t>
            </a:r>
          </a:p>
          <a:p>
            <a:pPr marL="0" lvl="0" indent="0">
              <a:buNone/>
            </a:pPr>
            <a:endParaRPr/>
          </a:p>
          <a:p>
            <a:pPr lvl="1"/>
            <a:r>
              <a:rPr/>
              <a:t>Ask learners–</a:t>
            </a:r>
          </a:p>
          <a:p>
            <a:pPr marL="0" lvl="0" indent="0">
              <a:buNone/>
            </a:pPr>
            <a:endParaRPr/>
          </a:p>
          <a:p>
            <a:pPr lvl="2"/>
            <a:r>
              <a:rPr/>
              <a:t>What is it like to do this task?</a:t>
            </a:r>
          </a:p>
          <a:p>
            <a:pPr marL="0" lvl="0" indent="0">
              <a:buNone/>
            </a:pPr>
            <a:endParaRPr/>
          </a:p>
          <a:p>
            <a:pPr lvl="2"/>
            <a:r>
              <a:rPr/>
              <a:t>Why was it faster for one group versus the others?</a:t>
            </a:r>
          </a:p>
          <a:p>
            <a:pPr marL="0" lvl="0" indent="0">
              <a:buNone/>
            </a:pPr>
            <a:endParaRPr/>
          </a:p>
          <a:p>
            <a:pPr lvl="2"/>
            <a:r>
              <a:rPr/>
              <a:t>What special skills did they need for this task?</a:t>
            </a:r>
          </a:p>
          <a:p>
            <a:pPr marL="0" lvl="0" indent="0">
              <a:buNone/>
            </a:pPr>
            <a:endParaRPr/>
          </a:p>
          <a:p>
            <a:pPr lvl="2"/>
            <a:r>
              <a:rPr/>
              <a:t>What were the challenges for each group?</a:t>
            </a:r>
          </a:p>
          <a:p>
            <a:pPr marL="0" lvl="0" indent="0">
              <a:buNone/>
            </a:pPr>
            <a:endParaRPr/>
          </a:p>
          <a:p>
            <a:pPr lvl="2"/>
            <a:r>
              <a:rPr/>
              <a:t>What insights did the larger group have on the “can’t tell” photos– did the others see something or know something that the first person who looked at the image didn’t know?</a:t>
            </a:r>
          </a:p>
          <a:p>
            <a:pPr marL="0" lvl="0" indent="0">
              <a:buNone/>
            </a:pPr>
            <a:endParaRPr/>
          </a:p>
          <a:p>
            <a:pPr lvl="1"/>
            <a:r>
              <a:rPr/>
              <a:t>Explain that the larger group just did a “crowdsourcing” activity– they each did a small task– evaluating a bit of data– that contributed to a larger task– understanding our whole collection of photos. This project was done more quickly by the larger group than for the solo person or pair.</a:t>
            </a:r>
          </a:p>
          <a:p>
            <a:pPr marL="0" lvl="0" indent="0">
              <a:buNone/>
            </a:pPr>
            <a:endParaRPr/>
          </a:p>
          <a:p>
            <a:pPr lvl="1"/>
            <a:r>
              <a:rPr/>
              <a:t>There are larger tasks, especially in the area of scientific research, that can make use of large scale, online crowdsource power to evaluate lots and lots of data, the kind that’s collected at large scales, just as we discussed at the beginning of the session</a:t>
            </a:r>
          </a:p>
          <a:p>
            <a:pPr marL="0" lvl="0" indent="0">
              <a:buNone/>
            </a:pPr>
            <a:endParaRPr/>
          </a:p>
          <a:p>
            <a:pPr lvl="1"/>
            <a:r>
              <a:rPr/>
              <a:t>Tell learners that next they’ll use the web to see how they can participate in actual scientific research online– they’ll become citizen scientists or researchers, part of an effort to encourage more people to experience and be part of scientific discovery.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[25-30 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Reflection and Wrap Up</a:t>
            </a:r>
          </a:p>
          <a:p>
            <a:pPr marL="0" lvl="0" indent="0">
              <a:buNone/>
            </a:pPr>
            <a:endParaRPr b="1"/>
          </a:p>
          <a:p>
            <a:pPr marL="0" lvl="0" indent="0">
              <a:buNone/>
            </a:pPr>
            <a:r>
              <a:rPr/>
              <a:t>[5-10 mins]</a:t>
            </a:r>
          </a:p>
          <a:p>
            <a:pPr marL="0" lvl="0" indent="0">
              <a:buNone/>
            </a:pPr>
            <a:endParaRPr/>
          </a:p>
          <a:p>
            <a:pPr lvl="1"/>
            <a:r>
              <a:rPr/>
              <a:t>Ask learners some questions about their experience, and encourage a discussion. Sample questions below:</a:t>
            </a:r>
          </a:p>
          <a:p>
            <a:pPr marL="0" lvl="0" indent="0">
              <a:buNone/>
            </a:pPr>
            <a:endParaRPr/>
          </a:p>
          <a:p>
            <a:pPr lvl="2"/>
            <a:r>
              <a:rPr/>
              <a:t>What was it like to do this task? What was surprising? What was challenging?</a:t>
            </a:r>
          </a:p>
          <a:p>
            <a:pPr marL="0" lvl="0" indent="0">
              <a:buNone/>
            </a:pPr>
            <a:endParaRPr/>
          </a:p>
          <a:p>
            <a:pPr lvl="2"/>
            <a:r>
              <a:rPr/>
              <a:t>Did you have any questions about the task?</a:t>
            </a:r>
          </a:p>
          <a:p>
            <a:pPr marL="0" lvl="0" indent="0">
              <a:buNone/>
            </a:pPr>
            <a:endParaRPr/>
          </a:p>
          <a:p>
            <a:pPr lvl="2"/>
            <a:r>
              <a:rPr/>
              <a:t>Why do researchers need help like this?</a:t>
            </a:r>
          </a:p>
          <a:p>
            <a:pPr marL="0" lvl="0" indent="0">
              <a:buNone/>
            </a:pPr>
            <a:endParaRPr/>
          </a:p>
          <a:p>
            <a:pPr lvl="2"/>
            <a:r>
              <a:rPr/>
              <a:t>Why are some tasks more suitable for humans? Do you think a computer could do this work?</a:t>
            </a:r>
          </a:p>
          <a:p>
            <a:pPr marL="0" lvl="0" indent="0">
              <a:buNone/>
            </a:pPr>
            <a:endParaRPr/>
          </a:p>
          <a:p>
            <a:pPr lvl="2"/>
            <a:r>
              <a:rPr/>
              <a:t>How many images/files/videos did your project have?</a:t>
            </a:r>
          </a:p>
          <a:p>
            <a:pPr marL="0" lvl="0" indent="0">
              <a:buNone/>
            </a:pPr>
            <a:endParaRPr/>
          </a:p>
          <a:p>
            <a:pPr lvl="2"/>
            <a:r>
              <a:rPr/>
              <a:t>How many other people have contributed?</a:t>
            </a:r>
          </a:p>
          <a:p>
            <a:pPr marL="0" lvl="0" indent="0">
              <a:buNone/>
            </a:pPr>
            <a:endParaRPr/>
          </a:p>
          <a:p>
            <a:pPr lvl="2"/>
            <a:r>
              <a:rPr/>
              <a:t>How do you feel about your contribution?</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4199">
                <a:solidFill>
                  <a:schemeClr val="lt1"/>
                </a:solidFill>
              </a:defRPr>
            </a:lvl1pPr>
            <a:lvl2pPr lvl="1">
              <a:spcBef>
                <a:spcPts val="0"/>
              </a:spcBef>
              <a:buClr>
                <a:schemeClr val="lt1"/>
              </a:buClr>
              <a:buSzPct val="100000"/>
              <a:defRPr sz="4199">
                <a:solidFill>
                  <a:schemeClr val="lt1"/>
                </a:solidFill>
              </a:defRPr>
            </a:lvl2pPr>
            <a:lvl3pPr lvl="2">
              <a:spcBef>
                <a:spcPts val="0"/>
              </a:spcBef>
              <a:buClr>
                <a:schemeClr val="lt1"/>
              </a:buClr>
              <a:buSzPct val="100000"/>
              <a:defRPr sz="4199">
                <a:solidFill>
                  <a:schemeClr val="lt1"/>
                </a:solidFill>
              </a:defRPr>
            </a:lvl3pPr>
            <a:lvl4pPr lvl="3">
              <a:spcBef>
                <a:spcPts val="0"/>
              </a:spcBef>
              <a:buClr>
                <a:schemeClr val="lt1"/>
              </a:buClr>
              <a:buSzPct val="100000"/>
              <a:defRPr sz="4199">
                <a:solidFill>
                  <a:schemeClr val="lt1"/>
                </a:solidFill>
              </a:defRPr>
            </a:lvl4pPr>
            <a:lvl5pPr lvl="4">
              <a:spcBef>
                <a:spcPts val="0"/>
              </a:spcBef>
              <a:buClr>
                <a:schemeClr val="lt1"/>
              </a:buClr>
              <a:buSzPct val="100000"/>
              <a:defRPr sz="4199">
                <a:solidFill>
                  <a:schemeClr val="lt1"/>
                </a:solidFill>
              </a:defRPr>
            </a:lvl5pPr>
            <a:lvl6pPr lvl="5">
              <a:spcBef>
                <a:spcPts val="0"/>
              </a:spcBef>
              <a:buClr>
                <a:schemeClr val="lt1"/>
              </a:buClr>
              <a:buSzPct val="100000"/>
              <a:defRPr sz="4199">
                <a:solidFill>
                  <a:schemeClr val="lt1"/>
                </a:solidFill>
              </a:defRPr>
            </a:lvl6pPr>
            <a:lvl7pPr lvl="6">
              <a:spcBef>
                <a:spcPts val="0"/>
              </a:spcBef>
              <a:buClr>
                <a:schemeClr val="lt1"/>
              </a:buClr>
              <a:buSzPct val="100000"/>
              <a:defRPr sz="4199">
                <a:solidFill>
                  <a:schemeClr val="lt1"/>
                </a:solidFill>
              </a:defRPr>
            </a:lvl7pPr>
            <a:lvl8pPr lvl="7">
              <a:spcBef>
                <a:spcPts val="0"/>
              </a:spcBef>
              <a:buClr>
                <a:schemeClr val="lt1"/>
              </a:buClr>
              <a:buSzPct val="100000"/>
              <a:defRPr sz="4199">
                <a:solidFill>
                  <a:schemeClr val="lt1"/>
                </a:solidFill>
              </a:defRPr>
            </a:lvl8pPr>
            <a:lvl9pPr lvl="8">
              <a:spcBef>
                <a:spcPts val="0"/>
              </a:spcBef>
              <a:buClr>
                <a:schemeClr val="lt1"/>
              </a:buClr>
              <a:buSzPct val="100000"/>
              <a:defRPr sz="41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099">
                <a:solidFill>
                  <a:schemeClr val="lt1"/>
                </a:solidFill>
              </a:defRPr>
            </a:lvl1pPr>
            <a:lvl2pPr lvl="1">
              <a:lnSpc>
                <a:spcPct val="100000"/>
              </a:lnSpc>
              <a:spcBef>
                <a:spcPts val="0"/>
              </a:spcBef>
              <a:spcAft>
                <a:spcPts val="0"/>
              </a:spcAft>
              <a:buClr>
                <a:schemeClr val="lt1"/>
              </a:buClr>
              <a:buSzPct val="100000"/>
              <a:buNone/>
              <a:defRPr sz="2099">
                <a:solidFill>
                  <a:schemeClr val="lt1"/>
                </a:solidFill>
              </a:defRPr>
            </a:lvl2pPr>
            <a:lvl3pPr lvl="2">
              <a:lnSpc>
                <a:spcPct val="100000"/>
              </a:lnSpc>
              <a:spcBef>
                <a:spcPts val="0"/>
              </a:spcBef>
              <a:spcAft>
                <a:spcPts val="0"/>
              </a:spcAft>
              <a:buClr>
                <a:schemeClr val="lt1"/>
              </a:buClr>
              <a:buSzPct val="100000"/>
              <a:buNone/>
              <a:defRPr sz="2099">
                <a:solidFill>
                  <a:schemeClr val="lt1"/>
                </a:solidFill>
              </a:defRPr>
            </a:lvl3pPr>
            <a:lvl4pPr lvl="3">
              <a:lnSpc>
                <a:spcPct val="100000"/>
              </a:lnSpc>
              <a:spcBef>
                <a:spcPts val="0"/>
              </a:spcBef>
              <a:spcAft>
                <a:spcPts val="0"/>
              </a:spcAft>
              <a:buClr>
                <a:schemeClr val="lt1"/>
              </a:buClr>
              <a:buSzPct val="100000"/>
              <a:buNone/>
              <a:defRPr sz="2099">
                <a:solidFill>
                  <a:schemeClr val="lt1"/>
                </a:solidFill>
              </a:defRPr>
            </a:lvl4pPr>
            <a:lvl5pPr lvl="4">
              <a:lnSpc>
                <a:spcPct val="100000"/>
              </a:lnSpc>
              <a:spcBef>
                <a:spcPts val="0"/>
              </a:spcBef>
              <a:spcAft>
                <a:spcPts val="0"/>
              </a:spcAft>
              <a:buClr>
                <a:schemeClr val="lt1"/>
              </a:buClr>
              <a:buSzPct val="100000"/>
              <a:buNone/>
              <a:defRPr sz="2099">
                <a:solidFill>
                  <a:schemeClr val="lt1"/>
                </a:solidFill>
              </a:defRPr>
            </a:lvl5pPr>
            <a:lvl6pPr lvl="5">
              <a:lnSpc>
                <a:spcPct val="100000"/>
              </a:lnSpc>
              <a:spcBef>
                <a:spcPts val="0"/>
              </a:spcBef>
              <a:spcAft>
                <a:spcPts val="0"/>
              </a:spcAft>
              <a:buClr>
                <a:schemeClr val="lt1"/>
              </a:buClr>
              <a:buSzPct val="100000"/>
              <a:buNone/>
              <a:defRPr sz="2099">
                <a:solidFill>
                  <a:schemeClr val="lt1"/>
                </a:solidFill>
              </a:defRPr>
            </a:lvl6pPr>
            <a:lvl7pPr lvl="6">
              <a:lnSpc>
                <a:spcPct val="100000"/>
              </a:lnSpc>
              <a:spcBef>
                <a:spcPts val="0"/>
              </a:spcBef>
              <a:spcAft>
                <a:spcPts val="0"/>
              </a:spcAft>
              <a:buClr>
                <a:schemeClr val="lt1"/>
              </a:buClr>
              <a:buSzPct val="100000"/>
              <a:buNone/>
              <a:defRPr sz="2099">
                <a:solidFill>
                  <a:schemeClr val="lt1"/>
                </a:solidFill>
              </a:defRPr>
            </a:lvl7pPr>
            <a:lvl8pPr lvl="7">
              <a:lnSpc>
                <a:spcPct val="100000"/>
              </a:lnSpc>
              <a:spcBef>
                <a:spcPts val="0"/>
              </a:spcBef>
              <a:spcAft>
                <a:spcPts val="0"/>
              </a:spcAft>
              <a:buClr>
                <a:schemeClr val="lt1"/>
              </a:buClr>
              <a:buSzPct val="100000"/>
              <a:buNone/>
              <a:defRPr sz="2099">
                <a:solidFill>
                  <a:schemeClr val="lt1"/>
                </a:solidFill>
              </a:defRPr>
            </a:lvl8pPr>
            <a:lvl9pPr lvl="8">
              <a:lnSpc>
                <a:spcPct val="100000"/>
              </a:lnSpc>
              <a:spcBef>
                <a:spcPts val="0"/>
              </a:spcBef>
              <a:spcAft>
                <a:spcPts val="0"/>
              </a:spcAft>
              <a:buClr>
                <a:schemeClr val="lt1"/>
              </a:buClr>
              <a:buSzPct val="100000"/>
              <a:buNone/>
              <a:defRPr sz="20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93603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242152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3061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latin typeface="Arial" panose="020B0604020202020204" pitchFamily="34" charset="0"/>
                <a:cs typeface="Arial" panose="020B0604020202020204" pitchFamily="34" charset="0"/>
              </a:defRPr>
            </a:lvl1pPr>
            <a:lvl2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500"/>
            </a:lvl2pPr>
            <a:lvl3pPr marL="857250" marR="0" lvl="2"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a:lvl3pPr>
            <a:lvl4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200"/>
            </a:lvl4pPr>
            <a:lvl5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5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5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49" y="4177960"/>
            <a:ext cx="4060835"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353671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1500">
                <a:latin typeface="Arial" panose="020B0604020202020204" pitchFamily="34" charset="0"/>
                <a:cs typeface="Arial" panose="020B0604020202020204" pitchFamily="34" charset="0"/>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1500">
                <a:latin typeface="Arial" panose="020B0604020202020204" pitchFamily="34" charset="0"/>
                <a:cs typeface="Arial" panose="020B0604020202020204" pitchFamily="34" charset="0"/>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en-US" smtClean="0"/>
              <a:t>Edit Master text styles</a:t>
            </a:r>
          </a:p>
        </p:txBody>
      </p:sp>
    </p:spTree>
    <p:extLst>
      <p:ext uri="{BB962C8B-B14F-4D97-AF65-F5344CB8AC3E}">
        <p14:creationId xmlns:p14="http://schemas.microsoft.com/office/powerpoint/2010/main" val="374163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400767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2250">
                <a:latin typeface="Arial" panose="020B0604020202020204" pitchFamily="34" charset="0"/>
                <a:cs typeface="Arial" panose="020B0604020202020204" pitchFamily="34" charset="0"/>
              </a:defRPr>
            </a:lvl1pPr>
            <a:lvl2pPr lvl="1">
              <a:spcBef>
                <a:spcPts val="0"/>
              </a:spcBef>
              <a:buSzPct val="100000"/>
              <a:defRPr sz="2399"/>
            </a:lvl2pPr>
            <a:lvl3pPr lvl="2">
              <a:spcBef>
                <a:spcPts val="0"/>
              </a:spcBef>
              <a:buSzPct val="100000"/>
              <a:defRPr sz="2399"/>
            </a:lvl3pPr>
            <a:lvl4pPr lvl="3">
              <a:spcBef>
                <a:spcPts val="0"/>
              </a:spcBef>
              <a:buSzPct val="100000"/>
              <a:defRPr sz="2399"/>
            </a:lvl4pPr>
            <a:lvl5pPr lvl="4">
              <a:spcBef>
                <a:spcPts val="0"/>
              </a:spcBef>
              <a:buSzPct val="100000"/>
              <a:defRPr sz="2399"/>
            </a:lvl5pPr>
            <a:lvl6pPr lvl="5">
              <a:spcBef>
                <a:spcPts val="0"/>
              </a:spcBef>
              <a:buSzPct val="100000"/>
              <a:defRPr sz="2399"/>
            </a:lvl6pPr>
            <a:lvl7pPr lvl="6">
              <a:spcBef>
                <a:spcPts val="0"/>
              </a:spcBef>
              <a:buSzPct val="100000"/>
              <a:defRPr sz="2399"/>
            </a:lvl7pPr>
            <a:lvl8pPr lvl="7">
              <a:spcBef>
                <a:spcPts val="0"/>
              </a:spcBef>
              <a:buSzPct val="100000"/>
              <a:defRPr sz="2399"/>
            </a:lvl8pPr>
            <a:lvl9pPr lvl="8">
              <a:spcBef>
                <a:spcPts val="0"/>
              </a:spcBef>
              <a:buSzPct val="100000"/>
              <a:defRPr sz="23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1500">
                <a:latin typeface="Arial" panose="020B0604020202020204" pitchFamily="34" charset="0"/>
                <a:cs typeface="Arial" panose="020B0604020202020204" pitchFamily="34" charset="0"/>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en-US" smtClean="0"/>
              <a:t>Edit Master text styles</a:t>
            </a:r>
          </a:p>
        </p:txBody>
      </p:sp>
    </p:spTree>
    <p:extLst>
      <p:ext uri="{BB962C8B-B14F-4D97-AF65-F5344CB8AC3E}">
        <p14:creationId xmlns:p14="http://schemas.microsoft.com/office/powerpoint/2010/main" val="165354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4799">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4799">
                <a:solidFill>
                  <a:schemeClr val="lt1"/>
                </a:solidFill>
              </a:defRPr>
            </a:lvl2pPr>
            <a:lvl3pPr lvl="2">
              <a:spcBef>
                <a:spcPts val="0"/>
              </a:spcBef>
              <a:buClr>
                <a:schemeClr val="lt1"/>
              </a:buClr>
              <a:buSzPct val="100000"/>
              <a:defRPr sz="4799">
                <a:solidFill>
                  <a:schemeClr val="lt1"/>
                </a:solidFill>
              </a:defRPr>
            </a:lvl3pPr>
            <a:lvl4pPr lvl="3">
              <a:spcBef>
                <a:spcPts val="0"/>
              </a:spcBef>
              <a:buClr>
                <a:schemeClr val="lt1"/>
              </a:buClr>
              <a:buSzPct val="100000"/>
              <a:defRPr sz="4799">
                <a:solidFill>
                  <a:schemeClr val="lt1"/>
                </a:solidFill>
              </a:defRPr>
            </a:lvl4pPr>
            <a:lvl5pPr lvl="4">
              <a:spcBef>
                <a:spcPts val="0"/>
              </a:spcBef>
              <a:buClr>
                <a:schemeClr val="lt1"/>
              </a:buClr>
              <a:buSzPct val="100000"/>
              <a:defRPr sz="4799">
                <a:solidFill>
                  <a:schemeClr val="lt1"/>
                </a:solidFill>
              </a:defRPr>
            </a:lvl5pPr>
            <a:lvl6pPr lvl="5">
              <a:spcBef>
                <a:spcPts val="0"/>
              </a:spcBef>
              <a:buClr>
                <a:schemeClr val="lt1"/>
              </a:buClr>
              <a:buSzPct val="100000"/>
              <a:defRPr sz="4799">
                <a:solidFill>
                  <a:schemeClr val="lt1"/>
                </a:solidFill>
              </a:defRPr>
            </a:lvl6pPr>
            <a:lvl7pPr lvl="6">
              <a:spcBef>
                <a:spcPts val="0"/>
              </a:spcBef>
              <a:buClr>
                <a:schemeClr val="lt1"/>
              </a:buClr>
              <a:buSzPct val="100000"/>
              <a:defRPr sz="4799">
                <a:solidFill>
                  <a:schemeClr val="lt1"/>
                </a:solidFill>
              </a:defRPr>
            </a:lvl7pPr>
            <a:lvl8pPr lvl="7">
              <a:spcBef>
                <a:spcPts val="0"/>
              </a:spcBef>
              <a:buClr>
                <a:schemeClr val="lt1"/>
              </a:buClr>
              <a:buSzPct val="100000"/>
              <a:defRPr sz="4799">
                <a:solidFill>
                  <a:schemeClr val="lt1"/>
                </a:solidFill>
              </a:defRPr>
            </a:lvl8pPr>
            <a:lvl9pPr lvl="8">
              <a:spcBef>
                <a:spcPts val="0"/>
              </a:spcBef>
              <a:buClr>
                <a:schemeClr val="lt1"/>
              </a:buClr>
              <a:buSzPct val="100000"/>
              <a:defRPr sz="4799">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60"/>
            <a:ext cx="4060835"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10628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1" y="-233"/>
            <a:ext cx="6096001" cy="6858000"/>
          </a:xfrm>
          <a:prstGeom prst="rect">
            <a:avLst/>
          </a:prstGeom>
          <a:solidFill>
            <a:srgbClr val="0093AA"/>
          </a:solidFill>
          <a:ln>
            <a:noFill/>
          </a:ln>
        </p:spPr>
        <p:txBody>
          <a:bodyPr lIns="91401" tIns="91401" rIns="91401" bIns="91401" anchor="ctr" anchorCtr="0">
            <a:noAutofit/>
          </a:bodyPr>
          <a:lstStyle/>
          <a:p>
            <a:pPr lvl="0">
              <a:spcBef>
                <a:spcPts val="0"/>
              </a:spcBef>
              <a:buNone/>
            </a:pPr>
            <a:endParaRPr sz="1799"/>
          </a:p>
        </p:txBody>
      </p:sp>
      <p:cxnSp>
        <p:nvCxnSpPr>
          <p:cNvPr id="64" name="Shape 64"/>
          <p:cNvCxnSpPr/>
          <p:nvPr/>
        </p:nvCxnSpPr>
        <p:spPr>
          <a:xfrm>
            <a:off x="6706235"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4199">
                <a:latin typeface="Arial" panose="020B0604020202020204" pitchFamily="34" charset="0"/>
                <a:cs typeface="Arial" panose="020B0604020202020204" pitchFamily="34" charset="0"/>
              </a:defRPr>
            </a:lvl1pPr>
            <a:lvl2pPr lvl="1" algn="ctr">
              <a:spcBef>
                <a:spcPts val="0"/>
              </a:spcBef>
              <a:buSzPct val="100000"/>
              <a:defRPr sz="4199"/>
            </a:lvl2pPr>
            <a:lvl3pPr lvl="2" algn="ctr">
              <a:spcBef>
                <a:spcPts val="0"/>
              </a:spcBef>
              <a:buSzPct val="100000"/>
              <a:defRPr sz="4199"/>
            </a:lvl3pPr>
            <a:lvl4pPr lvl="3" algn="ctr">
              <a:spcBef>
                <a:spcPts val="0"/>
              </a:spcBef>
              <a:buSzPct val="100000"/>
              <a:defRPr sz="4199"/>
            </a:lvl4pPr>
            <a:lvl5pPr lvl="4" algn="ctr">
              <a:spcBef>
                <a:spcPts val="0"/>
              </a:spcBef>
              <a:buSzPct val="100000"/>
              <a:defRPr sz="4199"/>
            </a:lvl5pPr>
            <a:lvl6pPr lvl="5" algn="ctr">
              <a:spcBef>
                <a:spcPts val="0"/>
              </a:spcBef>
              <a:buSzPct val="100000"/>
              <a:defRPr sz="4199"/>
            </a:lvl6pPr>
            <a:lvl7pPr lvl="6" algn="ctr">
              <a:spcBef>
                <a:spcPts val="0"/>
              </a:spcBef>
              <a:buSzPct val="100000"/>
              <a:defRPr sz="4199"/>
            </a:lvl7pPr>
            <a:lvl8pPr lvl="7" algn="ctr">
              <a:spcBef>
                <a:spcPts val="0"/>
              </a:spcBef>
              <a:buSzPct val="100000"/>
              <a:defRPr sz="4199"/>
            </a:lvl8pPr>
            <a:lvl9pPr lvl="8" algn="ctr">
              <a:spcBef>
                <a:spcPts val="0"/>
              </a:spcBef>
              <a:buSzPct val="100000"/>
              <a:defRPr sz="41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0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099"/>
            </a:lvl2pPr>
            <a:lvl3pPr lvl="2" algn="ctr">
              <a:lnSpc>
                <a:spcPct val="100000"/>
              </a:lnSpc>
              <a:spcBef>
                <a:spcPts val="0"/>
              </a:spcBef>
              <a:spcAft>
                <a:spcPts val="0"/>
              </a:spcAft>
              <a:buSzPct val="100000"/>
              <a:buNone/>
              <a:defRPr sz="2099"/>
            </a:lvl3pPr>
            <a:lvl4pPr lvl="3" algn="ctr">
              <a:lnSpc>
                <a:spcPct val="100000"/>
              </a:lnSpc>
              <a:spcBef>
                <a:spcPts val="0"/>
              </a:spcBef>
              <a:spcAft>
                <a:spcPts val="0"/>
              </a:spcAft>
              <a:buSzPct val="100000"/>
              <a:buNone/>
              <a:defRPr sz="2099"/>
            </a:lvl4pPr>
            <a:lvl5pPr lvl="4" algn="ctr">
              <a:lnSpc>
                <a:spcPct val="100000"/>
              </a:lnSpc>
              <a:spcBef>
                <a:spcPts val="0"/>
              </a:spcBef>
              <a:spcAft>
                <a:spcPts val="0"/>
              </a:spcAft>
              <a:buSzPct val="100000"/>
              <a:buNone/>
              <a:defRPr sz="2099"/>
            </a:lvl5pPr>
            <a:lvl6pPr lvl="5" algn="ctr">
              <a:lnSpc>
                <a:spcPct val="100000"/>
              </a:lnSpc>
              <a:spcBef>
                <a:spcPts val="0"/>
              </a:spcBef>
              <a:spcAft>
                <a:spcPts val="0"/>
              </a:spcAft>
              <a:buSzPct val="100000"/>
              <a:buNone/>
              <a:defRPr sz="2099"/>
            </a:lvl6pPr>
            <a:lvl7pPr lvl="6" algn="ctr">
              <a:lnSpc>
                <a:spcPct val="100000"/>
              </a:lnSpc>
              <a:spcBef>
                <a:spcPts val="0"/>
              </a:spcBef>
              <a:spcAft>
                <a:spcPts val="0"/>
              </a:spcAft>
              <a:buSzPct val="100000"/>
              <a:buNone/>
              <a:defRPr sz="2099"/>
            </a:lvl7pPr>
            <a:lvl8pPr lvl="7" algn="ctr">
              <a:lnSpc>
                <a:spcPct val="100000"/>
              </a:lnSpc>
              <a:spcBef>
                <a:spcPts val="0"/>
              </a:spcBef>
              <a:spcAft>
                <a:spcPts val="0"/>
              </a:spcAft>
              <a:buSzPct val="100000"/>
              <a:buNone/>
              <a:defRPr sz="2099"/>
            </a:lvl8pPr>
            <a:lvl9pPr lvl="8" algn="ctr">
              <a:lnSpc>
                <a:spcPct val="100000"/>
              </a:lnSpc>
              <a:spcBef>
                <a:spcPts val="0"/>
              </a:spcBef>
              <a:spcAft>
                <a:spcPts val="0"/>
              </a:spcAft>
              <a:buSzPct val="100000"/>
              <a:buNone/>
              <a:defRPr sz="2099"/>
            </a:lvl9pPr>
          </a:lstStyle>
          <a:p>
            <a:r>
              <a:rPr lang="en-US" smtClean="0"/>
              <a:t>Click to edit Master subtitle style</a:t>
            </a:r>
            <a:endParaRPr dirty="0"/>
          </a:p>
        </p:txBody>
      </p:sp>
      <p:sp>
        <p:nvSpPr>
          <p:cNvPr id="67" name="Shape 67"/>
          <p:cNvSpPr txBox="1">
            <a:spLocks noGrp="1"/>
          </p:cNvSpPr>
          <p:nvPr>
            <p:ph type="body" idx="2"/>
          </p:nvPr>
        </p:nvSpPr>
        <p:spPr>
          <a:xfrm>
            <a:off x="6586001" y="965602"/>
            <a:ext cx="4300897" cy="4538431"/>
          </a:xfrm>
          <a:prstGeom prst="rect">
            <a:avLst/>
          </a:prstGeom>
        </p:spPr>
        <p:txBody>
          <a:bodyPr lIns="91425" tIns="91425" rIns="91425" bIns="91425" anchor="ctr" anchorCtr="0"/>
          <a:lstStyle>
            <a:lvl1pPr lvl="0">
              <a:spcBef>
                <a:spcPts val="0"/>
              </a:spcBef>
              <a:buClr>
                <a:schemeClr val="lt1"/>
              </a:buClr>
              <a:defRPr sz="15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49" y="4177960"/>
            <a:ext cx="4060835"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288221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15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53975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6599">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1997">
                <a:solidFill>
                  <a:schemeClr val="lt1"/>
                </a:solidFill>
              </a:defRPr>
            </a:lvl2pPr>
            <a:lvl3pPr lvl="2" algn="ctr">
              <a:spcBef>
                <a:spcPts val="0"/>
              </a:spcBef>
              <a:buClr>
                <a:schemeClr val="lt1"/>
              </a:buClr>
              <a:buSzPct val="100000"/>
              <a:defRPr sz="11997">
                <a:solidFill>
                  <a:schemeClr val="lt1"/>
                </a:solidFill>
              </a:defRPr>
            </a:lvl3pPr>
            <a:lvl4pPr lvl="3" algn="ctr">
              <a:spcBef>
                <a:spcPts val="0"/>
              </a:spcBef>
              <a:buClr>
                <a:schemeClr val="lt1"/>
              </a:buClr>
              <a:buSzPct val="100000"/>
              <a:defRPr sz="11997">
                <a:solidFill>
                  <a:schemeClr val="lt1"/>
                </a:solidFill>
              </a:defRPr>
            </a:lvl4pPr>
            <a:lvl5pPr lvl="4" algn="ctr">
              <a:spcBef>
                <a:spcPts val="0"/>
              </a:spcBef>
              <a:buClr>
                <a:schemeClr val="lt1"/>
              </a:buClr>
              <a:buSzPct val="100000"/>
              <a:defRPr sz="11997">
                <a:solidFill>
                  <a:schemeClr val="lt1"/>
                </a:solidFill>
              </a:defRPr>
            </a:lvl5pPr>
            <a:lvl6pPr lvl="5" algn="ctr">
              <a:spcBef>
                <a:spcPts val="0"/>
              </a:spcBef>
              <a:buClr>
                <a:schemeClr val="lt1"/>
              </a:buClr>
              <a:buSzPct val="100000"/>
              <a:defRPr sz="11997">
                <a:solidFill>
                  <a:schemeClr val="lt1"/>
                </a:solidFill>
              </a:defRPr>
            </a:lvl6pPr>
            <a:lvl7pPr lvl="6" algn="ctr">
              <a:spcBef>
                <a:spcPts val="0"/>
              </a:spcBef>
              <a:buClr>
                <a:schemeClr val="lt1"/>
              </a:buClr>
              <a:buSzPct val="100000"/>
              <a:defRPr sz="11997">
                <a:solidFill>
                  <a:schemeClr val="lt1"/>
                </a:solidFill>
              </a:defRPr>
            </a:lvl7pPr>
            <a:lvl8pPr lvl="7" algn="ctr">
              <a:spcBef>
                <a:spcPts val="0"/>
              </a:spcBef>
              <a:buClr>
                <a:schemeClr val="lt1"/>
              </a:buClr>
              <a:buSzPct val="100000"/>
              <a:defRPr sz="11997">
                <a:solidFill>
                  <a:schemeClr val="lt1"/>
                </a:solidFill>
              </a:defRPr>
            </a:lvl8pPr>
            <a:lvl9pPr lvl="8" algn="ctr">
              <a:spcBef>
                <a:spcPts val="0"/>
              </a:spcBef>
              <a:buClr>
                <a:schemeClr val="lt1"/>
              </a:buClr>
              <a:buSzPct val="100000"/>
              <a:defRPr sz="11997">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15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49" y="4177960"/>
            <a:ext cx="4060835"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27971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857250" marR="0" lvl="2"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2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49" y="4177960"/>
            <a:ext cx="4060835"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29124294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500" b="0" i="0" u="none" strike="noStrike" cap="none">
          <a:solidFill>
            <a:srgbClr val="000000"/>
          </a:solidFill>
          <a:latin typeface="Arial"/>
          <a:ea typeface="Arial"/>
          <a:cs typeface="Arial"/>
          <a:sym typeface="Arial"/>
        </a:defRPr>
      </a:lvl1pPr>
      <a:lvl2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400" b="0" i="0" u="none" strike="noStrike" cap="none">
          <a:solidFill>
            <a:srgbClr val="000000"/>
          </a:solidFill>
          <a:latin typeface="Arial"/>
          <a:ea typeface="Arial"/>
          <a:cs typeface="Arial"/>
          <a:sym typeface="Arial"/>
        </a:defRPr>
      </a:lvl2pPr>
      <a:lvl3pPr marL="857250" marR="0" lvl="2"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400" b="0" i="0" u="none" strike="noStrike" cap="none">
          <a:solidFill>
            <a:srgbClr val="000000"/>
          </a:solidFill>
          <a:latin typeface="Arial"/>
          <a:ea typeface="Arial"/>
          <a:cs typeface="Arial"/>
          <a:sym typeface="Arial"/>
        </a:defRPr>
      </a:lvl3pPr>
      <a:lvl4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400" b="0" i="0" u="none" strike="noStrike" cap="none">
          <a:solidFill>
            <a:srgbClr val="000000"/>
          </a:solidFill>
          <a:latin typeface="Arial"/>
          <a:ea typeface="Arial"/>
          <a:cs typeface="Arial"/>
          <a:sym typeface="Arial"/>
        </a:defRPr>
      </a:lvl4pPr>
      <a:lvl5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5119" userDrawn="1">
          <p15:clr>
            <a:srgbClr val="F26B43"/>
          </p15:clr>
        </p15:guide>
        <p15:guide id="3" orient="horz" pos="2160" userDrawn="1">
          <p15:clr>
            <a:srgbClr val="F26B43"/>
          </p15:clr>
        </p15:guide>
        <p15:guide id="4" pos="68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a:t>Crowdsourcing on the Web</a:t>
            </a:r>
          </a:p>
        </p:txBody>
      </p:sp>
      <p:sp>
        <p:nvSpPr>
          <p:cNvPr id="3" name="Subtitle 2"/>
          <p:cNvSpPr>
            <a:spLocks noGrp="1"/>
          </p:cNvSpPr>
          <p:nvPr>
            <p:ph type="subTitle" idx="1"/>
          </p:nvPr>
        </p:nvSpPr>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lephants.png"/>
          <p:cNvPicPr>
            <a:picLocks noGrp="1" noChangeAspect="1"/>
          </p:cNvPicPr>
          <p:nvPr/>
        </p:nvPicPr>
        <p:blipFill>
          <a:blip r:embed="rId2"/>
          <a:stretch>
            <a:fillRect/>
          </a:stretch>
        </p:blipFill>
        <p:spPr bwMode="auto">
          <a:xfrm>
            <a:off x="2578100" y="1600200"/>
            <a:ext cx="70358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elephants expedition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Since all projects are on the Zooniverse platform, the interface is similar for each project.</a:t>
            </a:r>
          </a:p>
          <a:p>
            <a:pPr lvl="1"/>
            <a:r>
              <a:rPr/>
              <a:t>There is a tutorial pop-up with a number of steps. Use the arrow key to explore the steps. tutorial steps</a:t>
            </a:r>
          </a:p>
          <a:p>
            <a:pPr lvl="1"/>
            <a:r>
              <a:rPr/>
              <a:t>And there is a space for doing the classification work. classification interface</a:t>
            </a:r>
          </a:p>
          <a:p>
            <a:pPr lvl="1"/>
            <a:r>
              <a:rPr/>
              <a:t>Show the learners how you might complete a single evaluation task.</a:t>
            </a:r>
          </a:p>
          <a:p>
            <a:pPr lvl="1"/>
            <a:r>
              <a:rPr/>
              <a:t>Point out that they can explore community conversations under “TALK”, and learn more about the project under “ABOUT”</a:t>
            </a:r>
          </a:p>
          <a:p>
            <a:pPr lvl="1"/>
            <a:r>
              <a:rPr/>
              <a:t>Do the activity! Give learners 15 to 20 minutes to contribute to one or more projects on Zooniverse.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eople-2608316_640.jpg"/>
          <p:cNvPicPr>
            <a:picLocks noGrp="1" noChangeAspect="1"/>
          </p:cNvPicPr>
          <p:nvPr/>
        </p:nvPicPr>
        <p:blipFill>
          <a:blip r:embed="rId2"/>
          <a:stretch>
            <a:fillRect/>
          </a:stretch>
        </p:blipFill>
        <p:spPr bwMode="auto">
          <a:xfrm>
            <a:off x="2019300" y="1600200"/>
            <a:ext cx="81534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Crowdsourcing on the Web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Explain the term “crowdsourcing” and how it contributes to online information</a:t>
            </a:r>
          </a:p>
          <a:p>
            <a:pPr lvl="1"/>
            <a:r>
              <a:rPr/>
              <a:t>Collaborate online to contribute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a:t>Summarize: A lot more information is easy to make and capture digitally. We have more networked devices around to collect and create information, and we can automate collection and storage of all these digital files.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Analog Crowdsourcing</a:t>
            </a:r>
          </a:p>
        </p:txBody>
      </p:sp>
      <p:sp>
        <p:nvSpPr>
          <p:cNvPr id="3" name="Content Placeholder 2"/>
          <p:cNvSpPr>
            <a:spLocks noGrp="1"/>
          </p:cNvSpPr>
          <p:nvPr>
            <p:ph idx="1"/>
          </p:nvPr>
        </p:nvSpPr>
        <p:spPr/>
        <p:txBody>
          <a:bodyPr/>
          <a:lstStyle/>
          <a:p>
            <a:pPr lvl="1"/>
            <a:r>
              <a:rPr/>
              <a:t>For this activity, you’ll need two sets of maybe 50 to 60 similar images, each printed on an individual card (you could print a grid of images and cut them up). These could be landscapes, pictures of people, pictures of animals or insects. The images should all be similar, but with some differences. Here is an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ladybugs.png"/>
          <p:cNvPicPr>
            <a:picLocks noGrp="1" noChangeAspect="1"/>
          </p:cNvPicPr>
          <p:nvPr/>
        </p:nvPicPr>
        <p:blipFill>
          <a:blip r:embed="rId3"/>
          <a:stretch>
            <a:fillRect/>
          </a:stretch>
        </p:blipFill>
        <p:spPr bwMode="auto">
          <a:xfrm>
            <a:off x="3352800" y="1600200"/>
            <a:ext cx="54864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grid of ladybugs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Online: Zooniverse</a:t>
            </a:r>
          </a:p>
        </p:txBody>
      </p:sp>
      <p:sp>
        <p:nvSpPr>
          <p:cNvPr id="3" name="Content Placeholder 2"/>
          <p:cNvSpPr>
            <a:spLocks noGrp="1"/>
          </p:cNvSpPr>
          <p:nvPr>
            <p:ph idx="1"/>
          </p:nvPr>
        </p:nvSpPr>
        <p:spPr/>
        <p:txBody>
          <a:bodyPr/>
          <a:lstStyle/>
          <a:p>
            <a:pPr lvl="1"/>
            <a:r>
              <a:rPr/>
              <a:t>For this activity, learners will be participating in some crowdsourced science research using Zooniverse (or another platform, as selected by the facilitator.) Depending on time, there are two options here:</a:t>
            </a:r>
          </a:p>
          <a:p>
            <a:pPr lvl="1"/>
            <a:r>
              <a:rPr/>
              <a:t>Facilitator selects one project in advance and walks users through the steps to participate (see example below) OR</a:t>
            </a:r>
          </a:p>
          <a:p>
            <a:pPr lvl="1"/>
            <a:r>
              <a:rPr/>
              <a:t>Users explore the collection of projects on Zooniverse, and select one (or more) that they find most interesting.</a:t>
            </a:r>
          </a:p>
          <a:p>
            <a:pPr lvl="1"/>
            <a:r>
              <a:rPr/>
              <a:t>Note that users do not have to sign in to use Zooniverse, though they can if they want to create an account.</a:t>
            </a:r>
          </a:p>
          <a:p>
            <a:pPr lvl="1"/>
            <a:r>
              <a:rPr/>
              <a:t>Explain that Zooniverse is an online platform where researchers of all kinds can host their data, so participants can help with them.</a:t>
            </a:r>
          </a:p>
          <a:p>
            <a:pPr lvl="1"/>
            <a:r>
              <a:rPr/>
              <a:t>You don’t need special skills to help, just interest. The kinds of things you can do for each project are different. For example:</a:t>
            </a:r>
          </a:p>
          <a:p>
            <a:pPr lvl="2"/>
            <a:r>
              <a:rPr/>
              <a:t>you might look at an image and tag a feature/item or count the number of items present. you might answer questions about the image evaluate an image for certain qualities.</a:t>
            </a:r>
          </a:p>
          <a:p>
            <a:pPr lvl="2"/>
            <a:r>
              <a:rPr/>
              <a:t>you might be transcribing information from the image into analog form.</a:t>
            </a:r>
          </a:p>
          <a:p>
            <a:pPr lvl="1"/>
            <a:r>
              <a:rPr/>
              <a:t>Note in this section about checking and verifiying– that more than one person screens each image or piece of data.</a:t>
            </a:r>
          </a:p>
          <a:p>
            <a:r>
              <a:rPr/>
              <a:t>:::</a:t>
            </a:r>
          </a:p>
          <a:p>
            <a:pPr lvl="1"/>
            <a:r>
              <a:rPr/>
              <a:t>Project Demo</a:t>
            </a:r>
          </a:p>
          <a:p>
            <a:pPr marL="1270000"/>
            <a:r>
              <a:rPr sz="2000"/>
              <a:t>Tip! Facilitator should do this and if possible have their screen projected so all learners can see.</a:t>
            </a:r>
          </a:p>
          <a:p>
            <a:pPr lvl="1"/>
            <a:r>
              <a:rPr/>
              <a:t>Navigate to Zooniverse, https://www.zooniverse.org</a:t>
            </a:r>
          </a:p>
          <a:p>
            <a:pPr lvl="1"/>
            <a:r>
              <a:rPr/>
              <a:t>Go to the project page: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rojects.png"/>
          <p:cNvPicPr>
            <a:picLocks noGrp="1" noChangeAspect="1"/>
          </p:cNvPicPr>
          <p:nvPr/>
        </p:nvPicPr>
        <p:blipFill>
          <a:blip r:embed="rId2"/>
          <a:stretch>
            <a:fillRect/>
          </a:stretch>
        </p:blipFill>
        <p:spPr bwMode="auto">
          <a:xfrm>
            <a:off x="3492500" y="1600200"/>
            <a:ext cx="52070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zooniverse projects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to learners that zooniverse is a platform that hosts lots of research data that participants like you can help classify or evaluate, contributing to real world research!</a:t>
            </a:r>
          </a:p>
          <a:p>
            <a:pPr lvl="1"/>
            <a:r>
              <a:rPr/>
              <a:t>Select a project from among the options on the page and click to be taken to the project page– For example, this is the home page of a project called Elephant Expedition.</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1996</Words>
  <Application>Microsoft Office PowerPoint</Application>
  <PresentationFormat>Widescreen</PresentationFormat>
  <Paragraphs>180</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Crowdsourcing on the Web</vt:lpstr>
      <vt:lpstr>PowerPoint Presentation</vt:lpstr>
      <vt:lpstr>Learning Objectives</vt:lpstr>
      <vt:lpstr>Introduction</vt:lpstr>
      <vt:lpstr>Offline: Analog Crowdsourcing</vt:lpstr>
      <vt:lpstr>PowerPoint Presentation</vt:lpstr>
      <vt:lpstr>Online: Zooniverse</vt:lpstr>
      <vt:lpstr>PowerPoint Presentation</vt:lpstr>
      <vt:lpstr>PowerPoint Presentation</vt:lpstr>
      <vt:lpstr>PowerPoint Presentation</vt:lpstr>
      <vt:lpstr>PowerPoint Presentation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Crowdsourcing on the Web</dc:title>
  <dc:creator>Martyn Eggleton</dc:creator>
  <cp:keywords/>
  <cp:lastModifiedBy>Martyn Eggleton</cp:lastModifiedBy>
  <cp:revision>1</cp:revision>
  <dcterms:created xsi:type="dcterms:W3CDTF">2021-08-30T17:46:43Z</dcterms:created>
  <dcterms:modified xsi:type="dcterms:W3CDTF">2021-08-30T17:53:23Z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status">
    <vt:lpwstr>todo</vt:lpwstr>
  </property>
  <property fmtid="{D5CDD505-2E9C-101B-9397-08002B2CF9AE}" pid="4" name="toc">
    <vt:lpwstr/>
  </property>
</Properties>
</file>