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marL="0" lvl="0" indent="0">
              <a:buNone/>
            </a:pPr>
            <a:endParaRPr/>
          </a:p>
          <a:p>
            <a:pPr lvl="1"/>
            <a:r>
              <a:rPr/>
              <a:t>Facilitator asks : what can we do to work and learn better together? Solicit ideas from the group, and make a list of positive behaviors for group work.</a:t>
            </a:r>
          </a:p>
          <a:p>
            <a:pPr marL="0" lvl="0" indent="0">
              <a:buNone/>
            </a:pPr>
            <a:endParaRPr/>
          </a:p>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2640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80672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784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lvl="0">
              <a:spcBef>
                <a:spcPts val="0"/>
              </a:spcBef>
              <a:defRPr sz="2400">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1772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9118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09564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68258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7390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400974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62870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761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7889722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 2</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Are YOU on the web?</a:t>
            </a:r>
          </a:p>
          <a:p>
            <a:pPr marL="342900" indent="-342900">
              <a:buFont typeface="Arial" panose="020B0604020202020204" pitchFamily="34" charset="0"/>
              <a:buChar char="•"/>
            </a:pPr>
            <a:r>
              <a:rPr lang="en-GB" dirty="0"/>
              <a:t>How and where are you represented on the web?</a:t>
            </a:r>
          </a:p>
          <a:p>
            <a:pPr marL="342900" indent="-342900">
              <a:buFont typeface="Arial" panose="020B0604020202020204" pitchFamily="34" charset="0"/>
              <a:buChar char="•"/>
            </a:pPr>
            <a:r>
              <a:rPr lang="en-GB" dirty="0"/>
              <a:t>How do you express yourself online?</a:t>
            </a:r>
          </a:p>
          <a:p>
            <a:pPr marL="342900" indent="-342900">
              <a:buFont typeface="Arial" panose="020B0604020202020204" pitchFamily="34" charset="0"/>
              <a:buChar char="•"/>
            </a:pPr>
            <a:r>
              <a:rPr lang="en-GB" dirty="0"/>
              <a:t>Who are your different </a:t>
            </a:r>
            <a:r>
              <a:rPr lang="en-GB" dirty="0" smtClean="0"/>
              <a:t>audiences</a:t>
            </a:r>
          </a:p>
          <a:p>
            <a:pPr marL="342900" lvl="1" indent="-342900">
              <a:buFont typeface="Arial" panose="020B0604020202020204" pitchFamily="34" charset="0"/>
              <a:buChar char="•"/>
            </a:pPr>
            <a:r>
              <a:rPr lang="en-GB" dirty="0" smtClean="0"/>
              <a:t>Who’s </a:t>
            </a:r>
            <a:r>
              <a:rPr lang="en-GB" dirty="0"/>
              <a:t>looking or watching?</a:t>
            </a:r>
          </a:p>
          <a:p>
            <a:pPr marL="342900" indent="-342900">
              <a:buFont typeface="Arial" panose="020B0604020202020204" pitchFamily="34" charset="0"/>
              <a:buChar char="•"/>
            </a:pPr>
            <a:r>
              <a:rPr lang="en-GB" dirty="0"/>
              <a:t>What do you choose to share?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Experience Reflection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extLst>
      <p:ext uri="{BB962C8B-B14F-4D97-AF65-F5344CB8AC3E}">
        <p14:creationId xmlns:p14="http://schemas.microsoft.com/office/powerpoint/2010/main" val="16536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11" name="Text Placeholder 10"/>
          <p:cNvSpPr>
            <a:spLocks noGrp="1"/>
          </p:cNvSpPr>
          <p:nvPr>
            <p:ph type="body" idx="1"/>
          </p:nvPr>
        </p:nvSpPr>
        <p:spPr/>
        <p:txBody>
          <a:bodyPr/>
          <a:lstStyle/>
          <a:p>
            <a:r>
              <a:rPr lang="en-GB" dirty="0"/>
              <a:t>Describe how you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Introduce yourself :</a:t>
            </a:r>
          </a:p>
          <a:p>
            <a:r>
              <a:rPr lang="en-GB" dirty="0"/>
              <a:t>Name</a:t>
            </a:r>
          </a:p>
          <a:p>
            <a:r>
              <a:rPr lang="en-GB" dirty="0" err="1"/>
              <a:t>Favorite</a:t>
            </a:r>
            <a:r>
              <a:rPr lang="en-GB" dirty="0"/>
              <a:t> 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type="body" idx="1"/>
          </p:nvPr>
        </p:nvSpPr>
        <p:spPr/>
        <p:txBody>
          <a:bodyPr/>
          <a:lstStyle/>
          <a:p>
            <a:pPr marL="0" indent="0">
              <a:buNone/>
            </a:pPr>
            <a:r>
              <a:rPr dirty="0"/>
              <a:t>What can we do to work and learn better together?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type="body" idx="1"/>
          </p:nvPr>
        </p:nvSpPr>
        <p:spPr/>
        <p:txBody>
          <a:bodyPr/>
          <a:lstStyle/>
          <a:p>
            <a:pPr marL="0" indent="0">
              <a:buNone/>
            </a:pPr>
            <a:r>
              <a:rPr dirty="0"/>
              <a:t>Internet and the world wide web – the tools and technologies we use when we are “online.”</a:t>
            </a:r>
          </a:p>
          <a:p>
            <a:pPr marL="0" indent="0">
              <a:buNone/>
            </a:pPr>
            <a:r>
              <a:rPr dirty="0"/>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r>
              <a:rPr lang="en-GB" dirty="0"/>
              <a:t>What’s the most important/meaningful/memorable experience you’ve had online?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type="body" idx="1"/>
          </p:nvPr>
        </p:nvSpPr>
        <p:spPr/>
        <p:txBody>
          <a:bodyPr/>
          <a:lstStyle/>
          <a:p>
            <a:pPr marL="0" indent="0">
              <a:buNone/>
            </a:pPr>
            <a:r>
              <a:rPr dirty="0"/>
              <a:t>On the post-it notes write key words you heard in the stories (one word per sticky note).</a:t>
            </a:r>
          </a:p>
        </p:txBody>
      </p:sp>
      <p:graphicFrame>
        <p:nvGraphicFramePr>
          <p:cNvPr id="4" name="Content Placeholder 5"/>
          <p:cNvGraphicFramePr>
            <a:graphicFrameLocks/>
          </p:cNvGraphicFramePr>
          <p:nvPr>
            <p:extLst>
              <p:ext uri="{D42A27DB-BD31-4B8C-83A1-F6EECF244321}">
                <p14:modId xmlns:p14="http://schemas.microsoft.com/office/powerpoint/2010/main" val="581187474"/>
              </p:ext>
            </p:extLst>
          </p:nvPr>
        </p:nvGraphicFramePr>
        <p:xfrm>
          <a:off x="415601" y="2570017"/>
          <a:ext cx="11360799" cy="2944091"/>
        </p:xfrm>
        <a:graphic>
          <a:graphicData uri="http://schemas.openxmlformats.org/drawingml/2006/table">
            <a:tbl>
              <a:tblPr firstRow="1" bandRow="1">
                <a:tableStyleId>{5C22544A-7EE6-4342-B048-85BDC9FD1C3A}</a:tableStyleId>
              </a:tblPr>
              <a:tblGrid>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gridCol w="3786933">
                  <a:extLst>
                    <a:ext uri="{9D8B030D-6E8A-4147-A177-3AD203B41FA5}">
                      <a16:colId xmlns:a16="http://schemas.microsoft.com/office/drawing/2014/main" val="20002"/>
                    </a:ext>
                  </a:extLst>
                </a:gridCol>
              </a:tblGrid>
              <a:tr h="563651">
                <a:tc>
                  <a:txBody>
                    <a:bodyPr/>
                    <a:lstStyle/>
                    <a:p>
                      <a:pPr marL="0" lvl="0" indent="0">
                        <a:buNone/>
                      </a:pPr>
                      <a:r>
                        <a:rPr sz="1600">
                          <a:latin typeface="Arial" panose="020B0604020202020204" pitchFamily="34" charset="0"/>
                          <a:cs typeface="Arial" panose="020B0604020202020204" pitchFamily="34" charset="0"/>
                        </a:rPr>
                        <a:t>VERBS</a:t>
                      </a:r>
                    </a:p>
                  </a:txBody>
                  <a:tcPr/>
                </a:tc>
                <a:tc>
                  <a:txBody>
                    <a:bodyPr/>
                    <a:lstStyle/>
                    <a:p>
                      <a:pPr marL="0" lvl="0" indent="0">
                        <a:buNone/>
                      </a:pPr>
                      <a:r>
                        <a:rPr sz="1600">
                          <a:latin typeface="Arial" panose="020B0604020202020204" pitchFamily="34" charset="0"/>
                          <a:cs typeface="Arial" panose="020B0604020202020204" pitchFamily="34" charset="0"/>
                        </a:rPr>
                        <a:t>ADJECTIVES</a:t>
                      </a:r>
                    </a:p>
                  </a:txBody>
                  <a:tcPr/>
                </a:tc>
                <a:tc>
                  <a:txBody>
                    <a:bodyPr/>
                    <a:lstStyle/>
                    <a:p>
                      <a:pPr marL="0" lvl="0" indent="0">
                        <a:buNone/>
                      </a:pPr>
                      <a:r>
                        <a:rPr sz="1600">
                          <a:latin typeface="Arial" panose="020B0604020202020204" pitchFamily="34" charset="0"/>
                          <a:cs typeface="Arial" panose="020B0604020202020204" pitchFamily="34" charset="0"/>
                        </a:rPr>
                        <a:t>NOUNS</a:t>
                      </a:r>
                    </a:p>
                  </a:txBody>
                  <a:tcPr/>
                </a:tc>
                <a:extLst>
                  <a:ext uri="{0D108BD9-81ED-4DB2-BD59-A6C34878D82A}">
                    <a16:rowId xmlns:a16="http://schemas.microsoft.com/office/drawing/2014/main" val="10000"/>
                  </a:ext>
                </a:extLst>
              </a:tr>
              <a:tr h="2380440">
                <a:tc>
                  <a:txBody>
                    <a:bodyPr/>
                    <a:lstStyle/>
                    <a:p>
                      <a:pPr marL="0" lvl="0" indent="0">
                        <a:buNone/>
                      </a:pPr>
                      <a:r>
                        <a:rPr sz="1600" dirty="0">
                          <a:latin typeface="Arial" panose="020B0604020202020204" pitchFamily="34" charset="0"/>
                          <a:cs typeface="Arial" panose="020B0604020202020204" pitchFamily="34" charset="0"/>
                        </a:rPr>
                        <a:t>what we do or would like to do on the web– (examples might be connect, learn, shop)</a:t>
                      </a:r>
                    </a:p>
                  </a:txBody>
                  <a:tcPr/>
                </a:tc>
                <a:tc>
                  <a:txBody>
                    <a:bodyPr/>
                    <a:lstStyle/>
                    <a:p>
                      <a:pPr marL="0" lvl="0" indent="0">
                        <a:buNone/>
                      </a:pPr>
                      <a:r>
                        <a:rPr sz="1600">
                          <a:latin typeface="Arial" panose="020B0604020202020204" pitchFamily="34" charset="0"/>
                          <a:cs typeface="Arial" panose="020B0604020202020204" pitchFamily="34" charset="0"/>
                        </a:rPr>
                        <a:t>what is the experience like for us, and for others? (examples: exciting, fun, overwhelming, confusing)</a:t>
                      </a:r>
                    </a:p>
                  </a:txBody>
                  <a:tcPr/>
                </a:tc>
                <a:tc>
                  <a:txBody>
                    <a:bodyPr/>
                    <a:lstStyle/>
                    <a:p>
                      <a:pPr marL="0" lvl="0" indent="0">
                        <a:buNone/>
                      </a:pPr>
                      <a:r>
                        <a:rPr sz="16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5" name="Text Placeholder 4"/>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A171DE49-DD35-4654-9995-F736486ED2C4}" vid="{603C8D07-0ECF-4A1E-9F01-49FC6DFD15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8121</TotalTime>
  <Words>2308</Words>
  <Application>Microsoft Office PowerPoint</Application>
  <PresentationFormat>Widescreen</PresentationFormat>
  <Paragraphs>218</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Reflection and Review : Word Map</vt:lpstr>
      <vt:lpstr>Reflection and Review : Word Map 2</vt:lpstr>
      <vt:lpstr>Learning Experience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4</cp:revision>
  <dcterms:created xsi:type="dcterms:W3CDTF">2021-08-23T18:41:13Z</dcterms:created>
  <dcterms:modified xsi:type="dcterms:W3CDTF">2021-08-29T14:53:12Z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