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41" d="100"/>
          <a:sy n="41" d="100"/>
        </p:scale>
        <p:origin x="966"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7/13/2021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offline storytelling/discussion activity, learners reflect on and share observations, ideas, and feelings about their own web use, and what the web means to their communities. What do they love or hate about the web? What are they curious about? What kinds of things would they like to do on/with the web? Facilitators use insights from this activity to contextualize the rest of the curriculum for their group of learners. This group activity should also help learners get to know each other and feel connected.</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Timer for keeping time during storytelling</a:t>
            </a:r>
          </a:p>
          <a:p>
            <a:pPr marL="0" lvl="0" indent="0">
              <a:buNone/>
            </a:pPr>
            <a:endParaRPr/>
          </a:p>
          <a:p>
            <a:pPr marL="0" lvl="0" indent="0">
              <a:spcBef>
                <a:spcPts val="3000"/>
              </a:spcBef>
              <a:buNone/>
            </a:pPr>
            <a:r>
              <a:rPr b="1"/>
              <a:t>Web Literacy Skills</a:t>
            </a:r>
          </a:p>
          <a:p>
            <a:pPr marL="0" lvl="0" indent="0">
              <a:buNone/>
            </a:pPr>
            <a:endParaRPr b="1"/>
          </a:p>
          <a:p>
            <a:pPr marL="0" lvl="0" indent="0">
              <a:buNone/>
            </a:pPr>
            <a:r>
              <a:rPr/>
              <a:t>This is an introductory activity to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[6-10 min]</a:t>
            </a:r>
          </a:p>
          <a:p>
            <a:pPr marL="0" lvl="0" indent="0">
              <a:buNone/>
            </a:pPr>
            <a:endParaRPr/>
          </a:p>
          <a:p>
            <a:pPr lvl="1"/>
            <a:r>
              <a:rPr/>
              <a:t>The facilitator asks each participant to introduce themselves and answer an icebreaker question (such as favorite food, favorite game, what muppet or cartoon character you most resemble). The icebreaker question helps learners get to know others in the group and feel more comfortable during the discussion; it can– but does not have to be– web literacy related.</a:t>
            </a:r>
          </a:p>
          <a:p>
            <a:pPr marL="0" lvl="0" indent="0">
              <a:buNone/>
            </a:pPr>
            <a:endParaRPr/>
          </a:p>
          <a:p>
            <a:pPr marL="1270000" lvl="0" indent="0">
              <a:buNone/>
            </a:pPr>
            <a:r>
              <a:rPr sz="2000"/>
              <a:t>Tip! The facilitator should model a short introduction, so learners know what this looks like, and especially, how much time they have for their introduction.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270000" lvl="0" indent="0">
              <a:buNone/>
            </a:pPr>
            <a:r>
              <a:rPr sz="2000"/>
              <a:t>Tip! Facilitator can add important points if the group does not come up with them. These may include: * Listen actively * Don’t interrupt * Be respectful of other members * Be open to perspectives that are different from yours * If you usually talk a lot in groups, try listening more * If you usually listen, try speaking up and sharing your thoughts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 to 5 mins]</a:t>
            </a:r>
          </a:p>
          <a:p>
            <a:pPr marL="0" lvl="0" indent="0">
              <a:buNone/>
            </a:pPr>
            <a:endParaRPr/>
          </a:p>
          <a:p>
            <a:pPr lvl="1"/>
            <a:r>
              <a:rPr/>
              <a:t>The facilitator explains that learners will be thinking and talking about the internet and the world wide web– the tools and technologies we use when we are “online.” The facilitator asks the group to share kinds of things they do “online.”</a:t>
            </a:r>
          </a:p>
          <a:p>
            <a:pPr marL="0" lvl="0" indent="0">
              <a:buNone/>
            </a:pPr>
            <a:endParaRPr/>
          </a:p>
          <a:p>
            <a:pPr marL="1270000" lvl="0" indent="0">
              <a:buNone/>
            </a:pPr>
            <a:r>
              <a:rPr sz="2000"/>
              <a:t>Tip! For this round of sharing, the facilitator can encourage learners to raise their hands and wait to be called on to speak, or ask learners to share “popcorn style”– where they spontaneous call out examples that occur to them. Choose the sharing style that works best for your group.</a:t>
            </a:r>
          </a:p>
          <a:p>
            <a:pPr marL="0" lvl="0" indent="0">
              <a:buNone/>
            </a:pPr>
            <a:endParaRPr sz="2000"/>
          </a:p>
          <a:p>
            <a:pPr marL="1270000" lvl="0" indent="0">
              <a:buNone/>
            </a:pPr>
            <a:r>
              <a:rPr sz="2000"/>
              <a:t>Tip! If the group doesn’t come up with many examples– or if the group does not have prior web experience– facilitator can provide ones that seem appropriate for this group. Examples of online activity might include: * sending or receiving email * using the web to connect with distant family members * using an application on a smart phones– for example, maps app to help you navigate * using job finder sites * “googling” or searching the web for information * streaming shows or music on sites like Netflix or Spotify * logging into facebook or other social media sites * gaming * shopping * Facilitator points out that there are many different ways to be online, many reasons people use the web. The group will be exploring these together in a storytelling exercise.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[20-25 mins]</a:t>
            </a:r>
          </a:p>
          <a:p>
            <a:pPr marL="0" lvl="0" indent="0">
              <a:buNone/>
            </a:pPr>
            <a:endParaRPr/>
          </a:p>
          <a:p>
            <a:pPr lvl="1"/>
            <a:r>
              <a:rPr/>
              <a:t>In this exercise, the facilitator splits learners into groups of 3 to 4 to tell and listen to stories. Explain that each learner will have 3-4 minutes to tell their own story of their web experience and what it means to them while other group members listen.</a:t>
            </a:r>
          </a:p>
          <a:p>
            <a:pPr marL="0" lvl="0" indent="0">
              <a:buNone/>
            </a:pPr>
            <a:endParaRPr/>
          </a:p>
          <a:p>
            <a:pPr marL="1270000" lvl="0" indent="0">
              <a:buNone/>
            </a:pPr>
            <a:r>
              <a:rPr sz="2000"/>
              <a:t>Tip! Here are some pointers to give to the learners for the storytelling exercise.</a:t>
            </a:r>
          </a:p>
          <a:p>
            <a:pPr marL="0" lvl="0" indent="0">
              <a:buNone/>
            </a:pPr>
            <a:endParaRPr sz="2000"/>
          </a:p>
          <a:p>
            <a:pPr lvl="1"/>
            <a:r>
              <a:rPr/>
              <a:t>Storytellers should take their full 3 or 4 minutes. If the storyteller is done before their time is up, that’s OK– take the time to sit quietly together and think about the story.</a:t>
            </a:r>
          </a:p>
          <a:p>
            <a:pPr marL="0" lvl="0" indent="0">
              <a:buNone/>
            </a:pPr>
            <a:endParaRPr/>
          </a:p>
          <a:p>
            <a:pPr lvl="1"/>
            <a:r>
              <a:rPr/>
              <a:t>Listeners should practice active listening– focus on the storyteller, not what you’re going to say.</a:t>
            </a:r>
          </a:p>
          <a:p>
            <a:pPr marL="0" lvl="0" indent="0">
              <a:buNone/>
            </a:pPr>
            <a:endParaRPr/>
          </a:p>
          <a:p>
            <a:pPr lvl="1"/>
            <a:r>
              <a:rPr/>
              <a:t>Facilitator should select one of the following questions to use with the group. All storytellers should respond to the same question.</a:t>
            </a:r>
          </a:p>
          <a:p>
            <a:pPr marL="0" lvl="0" indent="0">
              <a:buNone/>
            </a:pPr>
            <a:endParaRPr/>
          </a:p>
          <a:p>
            <a:pPr lvl="2"/>
            <a:r>
              <a:rPr/>
              <a:t>What’s the most important/meaningful/memorable experience you’ve had online?</a:t>
            </a:r>
          </a:p>
          <a:p>
            <a:pPr marL="0" lvl="0" indent="0">
              <a:buNone/>
            </a:pPr>
            <a:endParaRPr/>
          </a:p>
          <a:p>
            <a:pPr lvl="2"/>
            <a:r>
              <a:rPr/>
              <a:t>How has the web changed your life?</a:t>
            </a:r>
          </a:p>
          <a:p>
            <a:pPr marL="0" lvl="0" indent="0">
              <a:buNone/>
            </a:pPr>
            <a:endParaRPr/>
          </a:p>
          <a:p>
            <a:pPr lvl="2"/>
            <a:r>
              <a:rPr/>
              <a:t>How do you use the web? What kinds of things do you like do online?</a:t>
            </a:r>
          </a:p>
          <a:p>
            <a:pPr marL="0" lvl="0" indent="0">
              <a:buNone/>
            </a:pPr>
            <a:endParaRPr/>
          </a:p>
          <a:p>
            <a:pPr lvl="1"/>
            <a:r>
              <a:rPr/>
              <a:t>OR, for those who do not have prior experience with the web:</a:t>
            </a:r>
          </a:p>
          <a:p>
            <a:pPr marL="0" lvl="0" indent="0">
              <a:buNone/>
            </a:pPr>
            <a:endParaRPr/>
          </a:p>
          <a:p>
            <a:pPr lvl="2"/>
            <a:r>
              <a:rPr/>
              <a:t>What kinds of things do you hope to do online?</a:t>
            </a:r>
          </a:p>
          <a:p>
            <a:pPr marL="0" lvl="0" indent="0">
              <a:buNone/>
            </a:pPr>
            <a:endParaRPr/>
          </a:p>
          <a:p>
            <a:pPr lvl="2"/>
            <a:r>
              <a:rPr/>
              <a:t>What kind of information do you hope to find online? What would be most useful to discover or learn?</a:t>
            </a:r>
          </a:p>
          <a:p>
            <a:pPr marL="0" lvl="0" indent="0">
              <a:buNone/>
            </a:pPr>
            <a:endParaRPr/>
          </a:p>
          <a:p>
            <a:pPr lvl="2"/>
            <a:r>
              <a:rPr/>
              <a:t>How could being connected with lots of different people around the globe change your life?</a:t>
            </a:r>
          </a:p>
          <a:p>
            <a:pPr marL="0" lvl="0" indent="0">
              <a:buNone/>
            </a:pPr>
            <a:endParaRPr/>
          </a:p>
          <a:p>
            <a:pPr lvl="1"/>
            <a:r>
              <a:rPr/>
              <a:t>The selected question should be posted somewhere in the room where it is visible; the group gets a minute or two of quiet time to think about their story before the exercise starts.</a:t>
            </a:r>
          </a:p>
          <a:p>
            <a:pPr marL="0" lvl="0" indent="0">
              <a:buNone/>
            </a:pPr>
            <a:endParaRPr/>
          </a:p>
          <a:p>
            <a:pPr lvl="1"/>
            <a:r>
              <a:rPr/>
              <a:t>Facilitator should model a story to set the tone and depth of the story. If the facilitator tells a light, less personal story, learners will take that as a cue. If the facilitator goes deeper, or tells a more personal story, s/he gives learner permission and space to do the same.</a:t>
            </a:r>
          </a:p>
          <a:p>
            <a:pPr marL="0" lvl="0" indent="0">
              <a:buNone/>
            </a:pPr>
            <a:endParaRPr/>
          </a:p>
          <a:p>
            <a:pPr marL="1270000" lvl="0" indent="0">
              <a:buNone/>
            </a:pPr>
            <a:r>
              <a:rPr sz="2000"/>
              <a:t>Tip! This should be a personal story, so as facilitator you should draw on your own experience in modeling a story. But an example of the KIND of story the facilitator could model would be something like this (with more detail, to fill 3 minutes):</a:t>
            </a:r>
          </a:p>
          <a:p>
            <a:pPr marL="0" lvl="0" indent="0">
              <a:buNone/>
            </a:pPr>
            <a:endParaRPr sz="2000"/>
          </a:p>
          <a:p>
            <a:pPr lvl="1"/>
            <a:r>
              <a:rPr/>
              <a:t>The internet had changed my life because I’ve been able to use it to connect with people around my love of of music, which is one of the most important things in my life. I use online communities (bulletin boards, mailing lists in the beginning to Facebook sites and social media platforms now) to learn about music, deepening my appreciation and understanding of it in ways that I never imagined. And I’ve also made so many friends along the way! These connections started me traveling– The first two countries I ever traveled to outside the United States were Japan and Brazil, and I went to visit friends I made in the online music community. We finally got to meet and attend events and concerts together in real life. After 20 years, I still have those friendships I made online!</a:t>
            </a:r>
          </a:p>
          <a:p>
            <a:pPr marL="0" lvl="0" indent="0">
              <a:buNone/>
            </a:pPr>
            <a:endParaRPr/>
          </a:p>
          <a:p>
            <a:pPr lvl="1"/>
            <a:r>
              <a:rPr/>
              <a:t>In between each story, facilitator should remind learners to take a breath, pause, and let that story sink in.</a:t>
            </a:r>
          </a:p>
          <a:p>
            <a:pPr marL="0" lvl="0" indent="0">
              <a:buNone/>
            </a:pPr>
            <a:endParaRPr/>
          </a:p>
          <a:p>
            <a:pPr lvl="1"/>
            <a:r>
              <a:rPr/>
              <a:t>Between each story, ask learners to reflect quietly:</a:t>
            </a:r>
          </a:p>
          <a:p>
            <a:pPr marL="0" lvl="0" indent="0">
              <a:buNone/>
            </a:pPr>
            <a:endParaRPr/>
          </a:p>
          <a:p>
            <a:pPr lvl="2"/>
            <a:r>
              <a:rPr/>
              <a:t>What is different about this from their own story?</a:t>
            </a:r>
          </a:p>
          <a:p>
            <a:pPr marL="0" lvl="0" indent="0">
              <a:buNone/>
            </a:pPr>
            <a:endParaRPr/>
          </a:p>
          <a:p>
            <a:pPr lvl="2"/>
            <a:r>
              <a:rPr/>
              <a:t>What is similar?</a:t>
            </a:r>
          </a:p>
          <a:p>
            <a:pPr marL="0" lvl="0" indent="0">
              <a:buNone/>
            </a:pPr>
            <a:endParaRPr/>
          </a:p>
          <a:p>
            <a:pPr lvl="1"/>
            <a:r>
              <a:rPr/>
              <a:t>Remind participants to thank each speaker for their story.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[10-15 mins]</a:t>
            </a:r>
          </a:p>
          <a:p>
            <a:pPr marL="0" lvl="0" indent="0">
              <a:buNone/>
            </a:pPr>
            <a:endParaRPr/>
          </a:p>
          <a:p>
            <a:pPr lvl="1"/>
            <a:r>
              <a:rPr/>
              <a:t>Learners bring their the sticky notes and gather them on a wall, in word groupings (verbs, adjectives, nouns). Facilitator invites learners to come up and take a look, and reflect on the following question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Are YOU on the web? How and where are you represented on the web?</a:t>
            </a:r>
          </a:p>
          <a:p>
            <a:pPr marL="0" lvl="0" indent="0">
              <a:buNone/>
            </a:pPr>
            <a:endParaRPr/>
          </a:p>
          <a:p>
            <a:pPr lvl="1"/>
            <a:r>
              <a:rPr/>
              <a:t>How do you express yourself online? Who are your different audiences– who’s looking or watching? What do you choose to share?</a:t>
            </a:r>
          </a:p>
          <a:p>
            <a:pPr marL="0" lvl="0" indent="0">
              <a:buNone/>
            </a:pPr>
            <a:endParaRPr/>
          </a:p>
          <a:p>
            <a:pPr lvl="1"/>
            <a:r>
              <a:rPr/>
              <a:t>Put sticky notes again on the wall, and again invite learners to look and discuss. &gt; 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a:p>
            <a:pPr marL="0" lvl="0" indent="0">
              <a:buNone/>
            </a:pPr>
            <a:endParaRPr sz="2000"/>
          </a:p>
          <a:p>
            <a:pPr lvl="1"/>
            <a:r>
              <a:rPr/>
              <a:t>Now that learners have shared their individual stories, the facilitator asks the group to reflect on what they heard (in their own story, and others’ stories) and document and/or discuss all the different ways the group uses the web. &gt; Tip! If time is tight, the facilitator may opt to do either the word map exercise, or pose some exploration questions.</a:t>
            </a:r>
            <a:r>
              <a:t/>
            </a:r>
            <a:br/>
            <a:r>
              <a:rPr/>
              <a:t>&gt; * Word Map: Using sticky notes or note cards, learners making lists of words learners heard in the stories. Learners should write one word per sticky note.</a:t>
            </a:r>
          </a:p>
          <a:p>
            <a:pPr marL="0" lvl="0" indent="0">
              <a:buNone/>
            </a:pPr>
            <a:endParaRPr/>
          </a:p>
          <a:p>
            <a:pPr lvl="2"/>
            <a:r>
              <a:rPr/>
              <a:t>VERBS: what we do or would like to do on the web– (examples might be connect, learn, shop)</a:t>
            </a:r>
          </a:p>
          <a:p>
            <a:pPr marL="0" lvl="0" indent="0">
              <a:buNone/>
            </a:pPr>
            <a:endParaRPr/>
          </a:p>
          <a:p>
            <a:pPr lvl="2"/>
            <a:r>
              <a:rPr/>
              <a:t>ADJECTIVES: what is the experience like for us, and for others? (examples: exciting, fun, overwhelming, confusing)</a:t>
            </a:r>
          </a:p>
          <a:p>
            <a:pPr marL="0" lvl="0" indent="0">
              <a:buNone/>
            </a:pPr>
            <a:endParaRPr/>
          </a:p>
          <a:p>
            <a:pPr lvl="2"/>
            <a:r>
              <a:rPr/>
              <a:t>NOUNS: things that happen/are found online, or what we use to connect (examples: communities, music, cell phone, modem)</a:t>
            </a:r>
          </a:p>
          <a:p>
            <a:pPr marL="0" lvl="0" indent="0">
              <a:buNone/>
            </a:pPr>
            <a:endParaRPr/>
          </a:p>
          <a:p>
            <a:pPr lvl="1"/>
            <a:r>
              <a:rPr/>
              <a:t>Learners bring their the sticky notes and gather them on a wall, in word groupings (verbs, adjectives, nouns). Facilitator invites learners to come up and take a look, and reflect on the following question</a:t>
            </a:r>
          </a:p>
          <a:p>
            <a:pPr marL="0" lvl="0" indent="0">
              <a:buNone/>
            </a:pPr>
            <a:endParaRPr/>
          </a:p>
          <a:p>
            <a:pPr lvl="2"/>
            <a:r>
              <a:rPr/>
              <a:t>What are you surprised to see?</a:t>
            </a:r>
          </a:p>
          <a:p>
            <a:pPr marL="0" lvl="0" indent="0">
              <a:buNone/>
            </a:pPr>
            <a:endParaRPr/>
          </a:p>
          <a:p>
            <a:pPr lvl="2"/>
            <a:r>
              <a:rPr/>
              <a:t>What is missing?</a:t>
            </a:r>
          </a:p>
          <a:p>
            <a:pPr marL="0" lvl="0" indent="0">
              <a:buNone/>
            </a:pPr>
            <a:endParaRPr/>
          </a:p>
          <a:p>
            <a:pPr lvl="2"/>
            <a:r>
              <a:rPr/>
              <a:t>What stands out?</a:t>
            </a:r>
          </a:p>
          <a:p>
            <a:pPr marL="0" lvl="0" indent="0">
              <a:buNone/>
            </a:pPr>
            <a:endParaRPr/>
          </a:p>
          <a:p>
            <a:pPr lvl="1"/>
            <a:r>
              <a:rPr/>
              <a:t>Exploration Questions: Learners consider some exploration questions, writing answers, ideas and thoughts on sticky notes. Facilitator can chose among the following questions (or make up their own) based on the audience and what has emerged in the stories</a:t>
            </a:r>
          </a:p>
          <a:p>
            <a:pPr marL="0" lvl="0" indent="0">
              <a:buNone/>
            </a:pPr>
            <a:endParaRPr/>
          </a:p>
          <a:p>
            <a:pPr lvl="2"/>
            <a:r>
              <a:rPr/>
              <a:t>What’s mysterious about the web? What’s something you’ve been curious/wondering about web tech, something you want to learn?</a:t>
            </a:r>
          </a:p>
          <a:p>
            <a:pPr marL="0" lvl="0" indent="0">
              <a:buNone/>
            </a:pPr>
            <a:endParaRPr/>
          </a:p>
          <a:p>
            <a:pPr lvl="2"/>
            <a:r>
              <a:rPr/>
              <a:t>What are some of the ways the web has changed your relationships? What’s different about interaction on the web versus “in real life”?</a:t>
            </a:r>
          </a:p>
          <a:p>
            <a:pPr marL="0" lvl="0" indent="0">
              <a:buNone/>
            </a:pPr>
            <a:endParaRPr/>
          </a:p>
          <a:p>
            <a:pPr lvl="2"/>
            <a:r>
              <a:rPr/>
              <a:t>Are YOU on the web? How and where are you represented on the web?</a:t>
            </a:r>
          </a:p>
          <a:p>
            <a:pPr marL="0" lvl="0" indent="0">
              <a:buNone/>
            </a:pPr>
            <a:endParaRPr/>
          </a:p>
          <a:p>
            <a:pPr lvl="2"/>
            <a:r>
              <a:rPr/>
              <a:t>How do you express yourself online? Who are your different audiences– who’s looking or watching? What do you choose to share?</a:t>
            </a:r>
          </a:p>
          <a:p>
            <a:pPr marL="0" lvl="0" indent="0">
              <a:buNone/>
            </a:pPr>
            <a:endParaRPr/>
          </a:p>
          <a:p>
            <a:pPr lvl="1"/>
            <a:r>
              <a:rPr/>
              <a:t>Put sticky notes again on the wall, and again invite learners to look and discuss. &gt; 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r>
              <a:t/>
            </a:r>
            <a:br/>
            <a:r>
              <a:rPr/>
              <a:t>&gt; Tip! Always be respectful of varied viewpoints, ideas, and perspectives when referring to content that the learners share. At the end of the session, thank the learners for their participation, questions, and insights!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 * What did you like about this activity? * 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might you change.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C5EF2332-01BF-834F-8236-50238282D533}" type="slidenum">
              <a:rPr lang="en-US" smtClean="0"/>
              <a:t>‹#›</a:t>
            </a:fld>
            <a:endParaRPr lang="en-US"/>
          </a:p>
        </p:txBody>
      </p:sp>
    </p:spTree>
    <p:extLst>
      <p:ext uri="{BB962C8B-B14F-4D97-AF65-F5344CB8AC3E}">
        <p14:creationId xmlns:p14="http://schemas.microsoft.com/office/powerpoint/2010/main" val="240118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100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9556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4392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241EB5C9-1307-BA42-ABA2-0BC069CD8E7F}" type="datetimeFigureOut">
              <a:rPr lang="en-US" smtClean="0"/>
              <a:t>7/13/2021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5EF2332-01BF-834F-8236-50238282D533}" type="slidenum">
              <a:rPr lang="en-US" smtClean="0"/>
              <a:t>‹#›</a:t>
            </a:fld>
            <a:endParaRPr lang="en-US"/>
          </a:p>
        </p:txBody>
      </p:sp>
    </p:spTree>
    <p:extLst>
      <p:ext uri="{BB962C8B-B14F-4D97-AF65-F5344CB8AC3E}">
        <p14:creationId xmlns:p14="http://schemas.microsoft.com/office/powerpoint/2010/main" val="419274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877707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9058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29751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7008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902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7/13/2021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9322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41EB5C9-1307-BA42-ABA2-0BC069CD8E7F}" type="datetimeFigureOut">
              <a:rPr lang="en-US" smtClean="0"/>
              <a:t>7/13/2021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92029914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a:t>Web and You</a:t>
            </a:r>
          </a:p>
        </p:txBody>
      </p:sp>
      <p:sp>
        <p:nvSpPr>
          <p:cNvPr id="3" name="Subtitle 2"/>
          <p:cNvSpPr>
            <a:spLocks noGrp="1"/>
          </p:cNvSpPr>
          <p:nvPr>
            <p:ph type="subTitle" idx="1"/>
          </p:nvPr>
        </p:nvSpPr>
        <p:spPr/>
        <p:txBody>
          <a:bodyPr/>
          <a:lstStyle/>
          <a:p>
            <a:r>
              <a:t/>
            </a:r>
            <a:br/>
            <a:r>
              <a:t/>
            </a:r>
            <a:b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 and Review : Word Map</a:t>
            </a:r>
          </a:p>
        </p:txBody>
      </p:sp>
      <p:sp>
        <p:nvSpPr>
          <p:cNvPr id="3" name="Content Placeholder 2"/>
          <p:cNvSpPr>
            <a:spLocks noGrp="1"/>
          </p:cNvSpPr>
          <p:nvPr>
            <p:ph idx="1"/>
          </p:nvPr>
        </p:nvSpPr>
        <p:spPr/>
        <p:txBody>
          <a:bodyPr/>
          <a:lstStyle/>
          <a:p>
            <a:pPr lvl="1"/>
            <a:r>
              <a:rPr/>
              <a:t>What are you surprised to see?</a:t>
            </a:r>
          </a:p>
          <a:p>
            <a:pPr lvl="1"/>
            <a:r>
              <a:rPr/>
              <a:t>What is missing?</a:t>
            </a:r>
          </a:p>
          <a:p>
            <a:pPr lvl="1"/>
            <a:r>
              <a:rPr/>
              <a:t>What stands out?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background-2462434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Internet image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a:t>Describe how they and others use and interact on the web</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marL="0" indent="0">
              <a:buNone/>
            </a:pPr>
            <a:r>
              <a:rPr/>
              <a:t>Introduce yourself :</a:t>
            </a:r>
          </a:p>
          <a:p>
            <a:pPr lvl="1"/>
            <a:r>
              <a:rPr/>
              <a:t>Name</a:t>
            </a:r>
          </a:p>
          <a:p>
            <a:pPr lvl="1"/>
            <a:r>
              <a:rPr/>
              <a:t>Favorite food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Ground Rules</a:t>
            </a:r>
          </a:p>
        </p:txBody>
      </p:sp>
      <p:sp>
        <p:nvSpPr>
          <p:cNvPr id="3" name="Content Placeholder 2"/>
          <p:cNvSpPr>
            <a:spLocks noGrp="1"/>
          </p:cNvSpPr>
          <p:nvPr>
            <p:ph idx="1"/>
          </p:nvPr>
        </p:nvSpPr>
        <p:spPr/>
        <p:txBody>
          <a:bodyPr/>
          <a:lstStyle/>
          <a:p>
            <a:pPr lvl="1"/>
            <a:r>
              <a:rPr/>
              <a:t>Establish ground rules/shared agreements. Explain that participants will be learning together– sharing perspectives and ideas, working together in small groups or pairs, and as a large group. Each person is encouraged to share actively.</a:t>
            </a:r>
          </a:p>
          <a:p>
            <a:pPr lvl="1"/>
            <a:r>
              <a:rPr/>
              <a:t>Facilitator asks: what can we do to work and learn better together? Solicit ideas from the group, and make a list of positive behaviors for group work.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Introducing the Web</a:t>
            </a:r>
          </a:p>
        </p:txBody>
      </p:sp>
      <p:sp>
        <p:nvSpPr>
          <p:cNvPr id="3" name="Content Placeholder 2"/>
          <p:cNvSpPr>
            <a:spLocks noGrp="1"/>
          </p:cNvSpPr>
          <p:nvPr>
            <p:ph idx="1"/>
          </p:nvPr>
        </p:nvSpPr>
        <p:spPr/>
        <p:txBody>
          <a:bodyPr/>
          <a:lstStyle/>
          <a:p>
            <a:pPr marL="0" indent="0">
              <a:buNone/>
            </a:pPr>
            <a:r>
              <a:rPr/>
              <a:t>Internet and the world wide web – the tools and technologies we use when we are “online.”</a:t>
            </a:r>
          </a:p>
          <a:p>
            <a:pPr marL="0" indent="0">
              <a:buNone/>
            </a:pPr>
            <a:r>
              <a:rPr/>
              <a:t>What kinds of things do you do “online.”?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Storytelling: The Web and You</a:t>
            </a:r>
          </a:p>
        </p:txBody>
      </p:sp>
      <p:sp>
        <p:nvSpPr>
          <p:cNvPr id="3" name="Content Placeholder 2"/>
          <p:cNvSpPr>
            <a:spLocks noGrp="1"/>
          </p:cNvSpPr>
          <p:nvPr>
            <p:ph idx="1"/>
          </p:nvPr>
        </p:nvSpPr>
        <p:spPr/>
        <p:txBody>
          <a:bodyPr/>
          <a:lstStyle/>
          <a:p>
            <a:pPr lvl="1"/>
            <a:r>
              <a:rPr/>
              <a:t>What’s the most important/meaningful/memorable experience you’ve had online?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 and Review : Word Map</a:t>
            </a:r>
          </a:p>
        </p:txBody>
      </p:sp>
      <p:sp>
        <p:nvSpPr>
          <p:cNvPr id="3" name="Content Placeholder 2"/>
          <p:cNvSpPr>
            <a:spLocks noGrp="1"/>
          </p:cNvSpPr>
          <p:nvPr>
            <p:ph idx="1"/>
          </p:nvPr>
        </p:nvSpPr>
        <p:spPr/>
        <p:txBody>
          <a:bodyPr/>
          <a:lstStyle/>
          <a:p>
            <a:pPr marL="0" indent="0">
              <a:buNone/>
            </a:pPr>
            <a:r>
              <a:rPr/>
              <a:t>On the post-it notes write key words you heard in the stories (one word per sticky note).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506664" y="2667001"/>
          <a:ext cx="7704138" cy="2103120"/>
        </p:xfrm>
        <a:graphic>
          <a:graphicData uri="http://schemas.openxmlformats.org/drawingml/2006/table">
            <a:tbl>
              <a:tblPr firstRow="1" bandRow="1">
                <a:tableStyleId>{5C22544A-7EE6-4342-B048-85BDC9FD1C3A}</a:tableStyleId>
              </a:tblPr>
              <a:tblGrid>
                <a:gridCol w="2568046">
                  <a:extLst>
                    <a:ext uri="{9D8B030D-6E8A-4147-A177-3AD203B41FA5}">
                      <a16:colId xmlns:a16="http://schemas.microsoft.com/office/drawing/2014/main" val="20000"/>
                    </a:ext>
                  </a:extLst>
                </a:gridCol>
                <a:gridCol w="2568046">
                  <a:extLst>
                    <a:ext uri="{9D8B030D-6E8A-4147-A177-3AD203B41FA5}">
                      <a16:colId xmlns:a16="http://schemas.microsoft.com/office/drawing/2014/main" val="20001"/>
                    </a:ext>
                  </a:extLst>
                </a:gridCol>
                <a:gridCol w="2568046">
                  <a:extLst>
                    <a:ext uri="{9D8B030D-6E8A-4147-A177-3AD203B41FA5}">
                      <a16:colId xmlns:a16="http://schemas.microsoft.com/office/drawing/2014/main" val="20002"/>
                    </a:ext>
                  </a:extLst>
                </a:gridCol>
              </a:tblGrid>
              <a:tr h="0">
                <a:tc>
                  <a:txBody>
                    <a:bodyPr/>
                    <a:lstStyle/>
                    <a:p>
                      <a:pPr marL="0" lvl="0" indent="0">
                        <a:buNone/>
                      </a:pPr>
                      <a:r>
                        <a:rPr/>
                        <a:t>VERBS</a:t>
                      </a:r>
                    </a:p>
                  </a:txBody>
                  <a:tcPr marL="85602" marR="85602"/>
                </a:tc>
                <a:tc>
                  <a:txBody>
                    <a:bodyPr/>
                    <a:lstStyle/>
                    <a:p>
                      <a:pPr marL="0" lvl="0" indent="0">
                        <a:buNone/>
                      </a:pPr>
                      <a:r>
                        <a:rPr/>
                        <a:t>ADJECTIVES</a:t>
                      </a:r>
                    </a:p>
                  </a:txBody>
                  <a:tcPr marL="85602" marR="85602"/>
                </a:tc>
                <a:tc>
                  <a:txBody>
                    <a:bodyPr/>
                    <a:lstStyle/>
                    <a:p>
                      <a:pPr marL="0" lvl="0" indent="0">
                        <a:buNone/>
                      </a:pPr>
                      <a:r>
                        <a:rPr/>
                        <a:t>NOUNS</a:t>
                      </a:r>
                    </a:p>
                  </a:txBody>
                  <a:tcPr marL="85602" marR="85602"/>
                </a:tc>
                <a:extLst>
                  <a:ext uri="{0D108BD9-81ED-4DB2-BD59-A6C34878D82A}">
                    <a16:rowId xmlns:a16="http://schemas.microsoft.com/office/drawing/2014/main" val="10000"/>
                  </a:ext>
                </a:extLst>
              </a:tr>
              <a:tr h="0">
                <a:tc>
                  <a:txBody>
                    <a:bodyPr/>
                    <a:lstStyle/>
                    <a:p>
                      <a:pPr marL="0" lvl="0" indent="0">
                        <a:buNone/>
                      </a:pPr>
                      <a:r>
                        <a:rPr/>
                        <a:t>what we do or would like to do on the web– (examples might be connect, learn, shop)</a:t>
                      </a:r>
                    </a:p>
                  </a:txBody>
                  <a:tcPr marL="85602" marR="85602"/>
                </a:tc>
                <a:tc>
                  <a:txBody>
                    <a:bodyPr/>
                    <a:lstStyle/>
                    <a:p>
                      <a:pPr marL="0" lvl="0" indent="0">
                        <a:buNone/>
                      </a:pPr>
                      <a:r>
                        <a:rPr/>
                        <a:t>what is the experience like for us, and for others? (examples: exciting, fun, overwhelming, confusing)</a:t>
                      </a:r>
                    </a:p>
                  </a:txBody>
                  <a:tcPr marL="85602" marR="85602"/>
                </a:tc>
                <a:tc>
                  <a:txBody>
                    <a:bodyPr/>
                    <a:lstStyle/>
                    <a:p>
                      <a:pPr marL="0" lvl="0" indent="0">
                        <a:buNone/>
                      </a:pPr>
                      <a:r>
                        <a:rPr/>
                        <a:t>things that happen/are found online, or what we use to connect (examples: communities, music, cell phone, modem)</a:t>
                      </a:r>
                    </a:p>
                  </a:txBody>
                  <a:tcPr marL="85602" marR="85602"/>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TotalTime>
  <Words>2329</Words>
  <Application>Microsoft Office PowerPoint</Application>
  <PresentationFormat>Widescreen</PresentationFormat>
  <Paragraphs>171</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Wingdings</vt:lpstr>
      <vt:lpstr>Wood Type</vt:lpstr>
      <vt:lpstr>Web and You</vt:lpstr>
      <vt:lpstr>PowerPoint Presentation</vt:lpstr>
      <vt:lpstr>Learning Objectives</vt:lpstr>
      <vt:lpstr>Introduction</vt:lpstr>
      <vt:lpstr>Ground Rules</vt:lpstr>
      <vt:lpstr>Introducing the Web</vt:lpstr>
      <vt:lpstr>Storytelling: The Web and You</vt:lpstr>
      <vt:lpstr>Reflection and Review : Word Map</vt:lpstr>
      <vt:lpstr>PowerPoint Presentation</vt:lpstr>
      <vt:lpstr>Reflection and Review : Word Map</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You</dc:title>
  <dc:creator/>
  <cp:keywords/>
  <cp:lastModifiedBy>Martyn Eggleton</cp:lastModifiedBy>
  <cp:revision>1</cp:revision>
  <dcterms:created xsi:type="dcterms:W3CDTF">2021-07-13T12:20:58Z</dcterms:created>
  <dcterms:modified xsi:type="dcterms:W3CDTF">2021-07-13T12:24:59Z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_articles/map-the-web.md</vt:lpwstr>
  </property>
  <property fmtid="{D5CDD505-2E9C-101B-9397-08002B2CF9AE}" pid="3" name="layout">
    <vt:lpwstr>page</vt:lpwstr>
  </property>
  <property fmtid="{D5CDD505-2E9C-101B-9397-08002B2CF9AE}" pid="4" name="toc">
    <vt:lpwstr/>
  </property>
</Properties>
</file>