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notesMaster" Target="notesMasters/notesMaster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discussion/mapping/performance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collaborate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questions.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spatial</a:t>
            </a:r>
            <a:r>
              <a:rPr/>
              <a:t> </a:t>
            </a:r>
            <a:r>
              <a:rPr/>
              <a:t>“</a:t>
            </a:r>
            <a:r>
              <a:rPr/>
              <a:t>map</a:t>
            </a:r>
            <a:r>
              <a:rPr/>
              <a:t>”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servers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tweets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mobile</a:t>
            </a:r>
            <a:r>
              <a:rPr/>
              <a:t> </a:t>
            </a:r>
            <a:r>
              <a:rPr/>
              <a:t>phones.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“</a:t>
            </a:r>
            <a:r>
              <a:rPr/>
              <a:t>perform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net</a:t>
            </a:r>
            <a:r>
              <a:rPr/>
              <a:t>”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acting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relationships.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45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Pencils,</a:t>
            </a:r>
            <a:r>
              <a:rPr/>
              <a:t> </a:t>
            </a:r>
            <a:r>
              <a:rPr/>
              <a:t>markers</a:t>
            </a:r>
          </a:p>
          <a:p>
            <a:pPr lvl="0" marL="0" indent="0">
              <a:buNone/>
            </a:pPr>
          </a:p>
          <a:p>
            <a:pPr lvl="1"/>
            <a:r>
              <a:rPr/>
              <a:t>Pre-made</a:t>
            </a:r>
            <a:r>
              <a:rPr/>
              <a:t> </a:t>
            </a:r>
            <a:r>
              <a:rPr/>
              <a:t>signs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labels: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Router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Provider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Problem-Solving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[5-10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food,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game,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muppet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resemble).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discussion;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can–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be–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related.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intro,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especially,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introduction.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frames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connects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session’s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idea.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</a:p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* So it’s important that we understand in a basic way how the internet works
* When we know this, we can make better decisions about how we use it, and what information we share there.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invites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“</a:t>
            </a:r>
            <a:r>
              <a:rPr/>
              <a:t>see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conversation.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functional</a:t>
            </a:r>
            <a:r>
              <a:rPr/>
              <a:t> </a:t>
            </a:r>
            <a:r>
              <a:rPr/>
              <a:t>whole.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system!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hands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brainstorm</a:t>
            </a:r>
            <a:r>
              <a:rPr/>
              <a:t> </a:t>
            </a:r>
            <a:r>
              <a:rPr/>
              <a:t>together.</a:t>
            </a:r>
          </a:p>
          <a:p>
            <a:pPr lvl="0" marL="0" indent="0">
              <a:buNone/>
            </a:pPr>
          </a:p>
          <a:p>
            <a:pPr lvl="1"/>
            <a:r>
              <a:rPr/>
              <a:t>Learners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beginning,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themselves:</a:t>
            </a:r>
            <a:br/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online</a:t>
            </a:r>
            <a:r>
              <a:rPr/>
              <a:t>”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use–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connection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environment?</a:t>
            </a:r>
            <a:r>
              <a:rPr/>
              <a:t> </a:t>
            </a:r>
            <a:r>
              <a:rPr/>
              <a:t>(ie,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aka</a:t>
            </a:r>
            <a:r>
              <a:rPr/>
              <a:t> </a:t>
            </a:r>
            <a:r>
              <a:rPr/>
              <a:t>client,</a:t>
            </a:r>
            <a:r>
              <a:rPr/>
              <a:t> </a:t>
            </a:r>
            <a:r>
              <a:rPr/>
              <a:t>smartphone,</a:t>
            </a:r>
            <a:r>
              <a:rPr/>
              <a:t> </a:t>
            </a:r>
            <a:r>
              <a:rPr/>
              <a:t>modem,</a:t>
            </a:r>
            <a:r>
              <a:rPr/>
              <a:t> </a:t>
            </a:r>
            <a:r>
              <a:rPr/>
              <a:t>router)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connection–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see?</a:t>
            </a:r>
            <a:r>
              <a:rPr/>
              <a:t> </a:t>
            </a:r>
            <a:r>
              <a:rPr/>
              <a:t>(ie,</a:t>
            </a:r>
            <a:r>
              <a:rPr/>
              <a:t> </a:t>
            </a:r>
            <a:r>
              <a:rPr/>
              <a:t>wi-fi,</a:t>
            </a:r>
            <a:r>
              <a:rPr/>
              <a:t> </a:t>
            </a:r>
            <a:r>
              <a:rPr/>
              <a:t>cables,</a:t>
            </a:r>
            <a:r>
              <a:rPr/>
              <a:t> </a:t>
            </a:r>
            <a:r>
              <a:rPr/>
              <a:t>servers,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towers,</a:t>
            </a:r>
            <a:r>
              <a:rPr/>
              <a:t> </a:t>
            </a:r>
            <a:r>
              <a:rPr/>
              <a:t>“</a:t>
            </a:r>
            <a:r>
              <a:rPr/>
              <a:t>the</a:t>
            </a:r>
            <a:r>
              <a:rPr/>
              <a:t> </a:t>
            </a:r>
            <a:r>
              <a:rPr/>
              <a:t>cloud</a:t>
            </a:r>
            <a:r>
              <a:rPr/>
              <a:t>”</a:t>
            </a:r>
            <a:r>
              <a:rPr/>
              <a:t>)</a:t>
            </a:r>
          </a:p>
          <a:p>
            <a:pPr lvl="0" marL="0" indent="0">
              <a:buNone/>
            </a:pPr>
          </a:p>
          <a:p>
            <a:pPr lvl="1"/>
            <a:r>
              <a:rPr/>
              <a:t>When</a:t>
            </a:r>
            <a:r>
              <a:rPr/>
              <a:t> </a:t>
            </a:r>
            <a:r>
              <a:rPr/>
              <a:t>online,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seeing?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using?</a:t>
            </a:r>
            <a:r>
              <a:rPr/>
              <a:t> </a:t>
            </a:r>
            <a:r>
              <a:rPr/>
              <a:t>(browsers,</a:t>
            </a:r>
            <a:r>
              <a:rPr/>
              <a:t> </a:t>
            </a:r>
            <a:r>
              <a:rPr/>
              <a:t>websites,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sites,</a:t>
            </a:r>
            <a:r>
              <a:rPr/>
              <a:t> </a:t>
            </a:r>
            <a:r>
              <a:rPr/>
              <a:t>apps,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pages,</a:t>
            </a:r>
            <a:r>
              <a:rPr/>
              <a:t> </a:t>
            </a:r>
            <a:r>
              <a:rPr/>
              <a:t>images,</a:t>
            </a:r>
            <a:r>
              <a:rPr/>
              <a:t> </a:t>
            </a:r>
            <a:r>
              <a:rPr/>
              <a:t>media,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content,</a:t>
            </a:r>
            <a:r>
              <a:rPr/>
              <a:t> </a:t>
            </a:r>
            <a:r>
              <a:rPr/>
              <a:t>email)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they’ve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discussed?</a:t>
            </a:r>
            <a:r>
              <a:rPr/>
              <a:t> </a:t>
            </a:r>
            <a:r>
              <a:rPr/>
              <a:t>(packets,</a:t>
            </a:r>
            <a:r>
              <a:rPr/>
              <a:t> </a:t>
            </a:r>
            <a:r>
              <a:rPr/>
              <a:t>bandwidth,</a:t>
            </a:r>
            <a:r>
              <a:rPr/>
              <a:t> </a:t>
            </a:r>
            <a:r>
              <a:rPr/>
              <a:t>https,</a:t>
            </a:r>
            <a:r>
              <a:rPr/>
              <a:t> </a:t>
            </a:r>
            <a:r>
              <a:rPr/>
              <a:t>HMTL,</a:t>
            </a:r>
            <a:r>
              <a:rPr/>
              <a:t> </a:t>
            </a:r>
            <a:r>
              <a:rPr/>
              <a:t>URL,</a:t>
            </a:r>
            <a:r>
              <a:rPr/>
              <a:t> </a:t>
            </a:r>
            <a:r>
              <a:rPr/>
              <a:t>javascript,</a:t>
            </a:r>
            <a:r>
              <a:rPr/>
              <a:t> </a:t>
            </a:r>
            <a:r>
              <a:rPr/>
              <a:t>etc)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mentioned?</a:t>
            </a:r>
            <a:r>
              <a:rPr/>
              <a:t> </a:t>
            </a:r>
            <a:r>
              <a:rPr/>
              <a:t>(think</a:t>
            </a:r>
            <a:r>
              <a:rPr/>
              <a:t> </a:t>
            </a:r>
            <a:r>
              <a:rPr/>
              <a:t>emerging</a:t>
            </a:r>
            <a:r>
              <a:rPr/>
              <a:t> </a:t>
            </a:r>
            <a:r>
              <a:rPr/>
              <a:t>IOT</a:t>
            </a:r>
            <a:r>
              <a:rPr/>
              <a:t> </a:t>
            </a:r>
            <a:r>
              <a:rPr/>
              <a:t>space–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driving</a:t>
            </a:r>
            <a:r>
              <a:rPr/>
              <a:t> </a:t>
            </a:r>
            <a:r>
              <a:rPr/>
              <a:t>cars,</a:t>
            </a:r>
            <a:r>
              <a:rPr/>
              <a:t> </a:t>
            </a:r>
            <a:r>
              <a:rPr/>
              <a:t>fridges,</a:t>
            </a:r>
            <a:r>
              <a:rPr/>
              <a:t> </a:t>
            </a:r>
            <a:r>
              <a:rPr/>
              <a:t>fitness</a:t>
            </a:r>
            <a:r>
              <a:rPr/>
              <a:t> </a:t>
            </a:r>
            <a:r>
              <a:rPr/>
              <a:t>trackers,</a:t>
            </a:r>
            <a:r>
              <a:rPr/>
              <a:t> </a:t>
            </a:r>
            <a:r>
              <a:rPr/>
              <a:t>security</a:t>
            </a:r>
            <a:r>
              <a:rPr/>
              <a:t> </a:t>
            </a:r>
            <a:r>
              <a:rPr/>
              <a:t>systems,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lights,</a:t>
            </a:r>
            <a:r>
              <a:rPr/>
              <a:t> </a:t>
            </a:r>
            <a:r>
              <a:rPr/>
              <a:t>etc)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make</a:t>
            </a:r>
            <a:r>
              <a:rPr sz="2000"/>
              <a:t> </a:t>
            </a:r>
            <a:r>
              <a:rPr sz="2000"/>
              <a:t>sure</a:t>
            </a:r>
            <a:r>
              <a:rPr sz="2000"/>
              <a:t> </a:t>
            </a:r>
            <a:r>
              <a:rPr sz="2000"/>
              <a:t>key</a:t>
            </a:r>
            <a:r>
              <a:rPr sz="2000"/>
              <a:t> </a:t>
            </a:r>
            <a:r>
              <a:rPr sz="2000"/>
              <a:t>terms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present:</a:t>
            </a:r>
            <a:r>
              <a:rPr sz="2000"/>
              <a:t> </a:t>
            </a:r>
            <a:r>
              <a:rPr sz="2000"/>
              <a:t>client</a:t>
            </a:r>
            <a:r>
              <a:rPr sz="2000"/>
              <a:t> </a:t>
            </a:r>
            <a:r>
              <a:rPr sz="2000"/>
              <a:t>computer,</a:t>
            </a:r>
            <a:r>
              <a:rPr sz="2000"/>
              <a:t> </a:t>
            </a:r>
            <a:r>
              <a:rPr sz="2000"/>
              <a:t>server,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site,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page,</a:t>
            </a:r>
            <a:r>
              <a:rPr sz="2000"/>
              <a:t> </a:t>
            </a:r>
            <a:r>
              <a:rPr sz="2000"/>
              <a:t>smartphone,</a:t>
            </a:r>
            <a:r>
              <a:rPr sz="2000"/>
              <a:t> </a:t>
            </a:r>
            <a:r>
              <a:rPr sz="2000"/>
              <a:t>email,</a:t>
            </a:r>
            <a:r>
              <a:rPr sz="2000"/>
              <a:t> </a:t>
            </a:r>
            <a:r>
              <a:rPr sz="2000"/>
              <a:t>network,</a:t>
            </a:r>
            <a:r>
              <a:rPr sz="2000"/>
              <a:t> </a:t>
            </a:r>
            <a:r>
              <a:rPr sz="200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generated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unfamiliar,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glossary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terms.</a:t>
            </a:r>
          </a:p>
          <a:p>
            <a:pPr lvl="0" marL="0" indent="0">
              <a:buNone/>
            </a:pPr>
          </a:p>
          <a:p>
            <a:pPr lvl="2"/>
            <a:r>
              <a:rPr/>
              <a:t>https://blog.designveloper.com/2016/10/26/web-design-terms/</a:t>
            </a:r>
          </a:p>
          <a:p>
            <a:pPr lvl="0" marL="0" indent="0">
              <a:buNone/>
            </a:pPr>
          </a:p>
          <a:p>
            <a:pPr lvl="2"/>
            <a:r>
              <a:rPr/>
              <a:t>https://blog.designveloper.com/2016/10/28/web-design-terms-part2/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mechanics</a:t>
            </a:r>
            <a:r>
              <a:rPr sz="2000"/>
              <a:t> </a:t>
            </a:r>
            <a:r>
              <a:rPr sz="2000"/>
              <a:t>speed</a:t>
            </a:r>
            <a:r>
              <a:rPr sz="2000"/>
              <a:t> </a:t>
            </a:r>
            <a:r>
              <a:rPr sz="2000"/>
              <a:t>dating</a:t>
            </a:r>
            <a:r>
              <a:rPr sz="2000"/>
              <a:t> </a:t>
            </a:r>
            <a:r>
              <a:rPr sz="2000"/>
              <a:t>activity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great</a:t>
            </a:r>
            <a:r>
              <a:rPr sz="2000"/>
              <a:t> </a:t>
            </a:r>
            <a:r>
              <a:rPr sz="2000"/>
              <a:t>way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work</a:t>
            </a:r>
            <a:r>
              <a:rPr sz="2000"/>
              <a:t> </a:t>
            </a:r>
            <a:r>
              <a:rPr sz="2000"/>
              <a:t>through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By</a:t>
            </a:r>
            <a:r>
              <a:rPr/>
              <a:t> </a:t>
            </a:r>
            <a:r>
              <a:rPr/>
              <a:t>placing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board,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prompts.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also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tactile</a:t>
            </a:r>
            <a:r>
              <a:rPr sz="2000"/>
              <a:t> </a:t>
            </a:r>
            <a:r>
              <a:rPr sz="2000"/>
              <a:t>3-D</a:t>
            </a:r>
            <a:r>
              <a:rPr sz="2000"/>
              <a:t> </a:t>
            </a:r>
            <a:r>
              <a:rPr sz="2000"/>
              <a:t>materials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pipe</a:t>
            </a:r>
            <a:r>
              <a:rPr sz="2000"/>
              <a:t> </a:t>
            </a:r>
            <a:r>
              <a:rPr sz="2000"/>
              <a:t>cleaners,</a:t>
            </a:r>
            <a:r>
              <a:rPr sz="2000"/>
              <a:t> </a:t>
            </a:r>
            <a:r>
              <a:rPr sz="2000"/>
              <a:t>play-doh,</a:t>
            </a:r>
            <a:r>
              <a:rPr sz="2000"/>
              <a:t> </a:t>
            </a:r>
            <a:r>
              <a:rPr sz="2000"/>
              <a:t>string,</a:t>
            </a:r>
            <a:r>
              <a:rPr sz="2000"/>
              <a:t> </a:t>
            </a:r>
            <a:r>
              <a:rPr sz="2000"/>
              <a:t>cardboard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construction</a:t>
            </a:r>
            <a:r>
              <a:rPr sz="2000"/>
              <a:t> </a:t>
            </a:r>
            <a:r>
              <a:rPr sz="2000"/>
              <a:t>paper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create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model</a:t>
            </a:r>
          </a:p>
          <a:p>
            <a:pPr lvl="0" marL="0" indent="0">
              <a:buNone/>
            </a:pPr>
          </a:p>
          <a:p>
            <a:pPr lvl="1"/>
            <a:r>
              <a:rPr/>
              <a:t>How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related?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client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server.</a:t>
            </a:r>
          </a:p>
          <a:p>
            <a:pPr lvl="0" marL="0" indent="0">
              <a:buNone/>
            </a:pPr>
          </a:p>
          <a:p>
            <a:pPr lvl="1"/>
            <a:r>
              <a:rPr/>
              <a:t>Where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kept,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travel?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very</a:t>
            </a:r>
            <a:r>
              <a:rPr sz="2000"/>
              <a:t> </a:t>
            </a:r>
            <a:r>
              <a:rPr sz="2000"/>
              <a:t>new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concepts,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set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map</a:t>
            </a:r>
            <a:r>
              <a:rPr sz="2000"/>
              <a:t> </a:t>
            </a:r>
            <a:r>
              <a:rPr sz="2000"/>
              <a:t>herself,</a:t>
            </a:r>
            <a:r>
              <a:rPr sz="2000"/>
              <a:t> </a:t>
            </a:r>
            <a:r>
              <a:rPr sz="2000"/>
              <a:t>explaining</a:t>
            </a:r>
            <a:r>
              <a:rPr sz="2000"/>
              <a:t> </a:t>
            </a:r>
            <a:r>
              <a:rPr sz="2000"/>
              <a:t>each</a:t>
            </a:r>
            <a:r>
              <a:rPr sz="2000"/>
              <a:t> </a:t>
            </a:r>
            <a:r>
              <a:rPr sz="2000"/>
              <a:t>step,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relationships,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information</a:t>
            </a:r>
            <a:r>
              <a:rPr sz="2000"/>
              <a:t> </a:t>
            </a:r>
            <a:r>
              <a:rPr sz="2000"/>
              <a:t>moves</a:t>
            </a:r>
            <a:r>
              <a:rPr sz="2000"/>
              <a:t> </a:t>
            </a:r>
            <a:r>
              <a:rPr sz="2000"/>
              <a:t>through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[15-20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following:</a:t>
            </a:r>
          </a:p>
          <a:p>
            <a:pPr lvl="0" marL="0" indent="0">
              <a:buNone/>
            </a:pPr>
          </a:p>
          <a:p>
            <a:pPr lvl="1"/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Internet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networked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Web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located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Internet.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interconnected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pages,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world.</a:t>
            </a:r>
          </a:p>
          <a:p>
            <a:pPr lvl="0" marL="0" indent="0">
              <a:buNone/>
            </a:pPr>
          </a:p>
          <a:p>
            <a:pPr lvl="1"/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Firefox,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1"/>
            <a:r>
              <a:rPr/>
              <a:t>Anytime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something-</a:t>
            </a:r>
            <a:r>
              <a:rPr/>
              <a:t> </a:t>
            </a:r>
            <a:r>
              <a:rPr/>
              <a:t>entering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watching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YouTube,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smartphone–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“</a:t>
            </a:r>
            <a:r>
              <a:rPr/>
              <a:t>hops</a:t>
            </a:r>
            <a:r>
              <a:rPr/>
              <a:t>”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devices,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routers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switches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servers,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device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website’s</a:t>
            </a:r>
            <a:r>
              <a:rPr/>
              <a:t> </a:t>
            </a:r>
            <a:r>
              <a:rPr/>
              <a:t>server.</a:t>
            </a:r>
          </a:p>
          <a:p>
            <a:pPr lvl="0" marL="0" indent="0">
              <a:buNone/>
            </a:pPr>
          </a:p>
          <a:p>
            <a:pPr lvl="1"/>
            <a:r>
              <a:rPr/>
              <a:t>After</a:t>
            </a:r>
            <a:r>
              <a:rPr/>
              <a:t> </a:t>
            </a:r>
            <a:r>
              <a:rPr/>
              <a:t>watching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contrast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watching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hypothesized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beforehand.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we?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out?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surprised</a:t>
            </a:r>
            <a:r>
              <a:rPr/>
              <a:t> </a:t>
            </a:r>
            <a:r>
              <a:rPr/>
              <a:t>us?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path,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obstacle</a:t>
            </a:r>
            <a:r>
              <a:rPr/>
              <a:t> </a:t>
            </a:r>
            <a:r>
              <a:rPr/>
              <a:t>course.</a:t>
            </a:r>
          </a:p>
          <a:p>
            <a:pPr lvl="0" marL="0" indent="0">
              <a:buNone/>
            </a:pPr>
          </a:p>
          <a:p>
            <a:pPr lvl="1"/>
            <a:r>
              <a:rPr/>
              <a:t>Start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walking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gather</a:t>
            </a:r>
            <a:r>
              <a:rPr/>
              <a:t> </a:t>
            </a:r>
            <a:r>
              <a:rPr/>
              <a:t>underneath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”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volunteers.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signs</a:t>
            </a:r>
            <a:r>
              <a:rPr/>
              <a:t> </a:t>
            </a:r>
            <a:r>
              <a:rPr/>
              <a:t>labeled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Router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Provider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room.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</a:p>
          <a:p>
            <a:pPr lvl="0" marL="0" indent="0">
              <a:buNone/>
            </a:pPr>
          </a:p>
          <a:p>
            <a:pPr lvl="2"/>
            <a:r>
              <a:rPr/>
              <a:t>the</a:t>
            </a:r>
            <a:r>
              <a:rPr/>
              <a:t> </a:t>
            </a:r>
            <a:r>
              <a:rPr/>
              <a:t>signs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“</a:t>
            </a:r>
            <a:r>
              <a:rPr/>
              <a:t>hops</a:t>
            </a:r>
            <a:r>
              <a:rPr/>
              <a:t>”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hosts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</a:p>
          <a:p>
            <a:pPr lvl="0" marL="0" indent="0">
              <a:buNone/>
            </a:pPr>
          </a:p>
          <a:p>
            <a:pPr lvl="2"/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containing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language,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room.</a:t>
            </a:r>
          </a:p>
          <a:p>
            <a:pPr lvl="0" marL="0" indent="0">
              <a:buNone/>
            </a:pPr>
          </a:p>
          <a:p>
            <a:pPr lvl="1"/>
            <a:r>
              <a:rPr/>
              <a:t>Choose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“</a:t>
            </a:r>
            <a:r>
              <a:rPr/>
              <a:t>packet</a:t>
            </a:r>
            <a:r>
              <a:rPr/>
              <a:t>”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activity.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scenario:</a:t>
            </a:r>
          </a:p>
          <a:p>
            <a:pPr lvl="0" marL="0" indent="0">
              <a:buNone/>
            </a:pPr>
          </a:p>
          <a:p>
            <a:pPr lvl="1"/>
            <a:r>
              <a:rPr/>
              <a:t>I’m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YouTube.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address,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“</a:t>
            </a:r>
            <a:r>
              <a:rPr/>
              <a:t>youtube.com</a:t>
            </a:r>
            <a:r>
              <a:rPr/>
              <a:t>”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(called</a:t>
            </a:r>
            <a:r>
              <a:rPr/>
              <a:t> </a:t>
            </a:r>
            <a:r>
              <a:rPr/>
              <a:t>HyperText</a:t>
            </a:r>
            <a:r>
              <a:rPr/>
              <a:t> </a:t>
            </a:r>
            <a:r>
              <a:rPr/>
              <a:t>Transfer</a:t>
            </a:r>
            <a:r>
              <a:rPr/>
              <a:t> </a:t>
            </a:r>
            <a:r>
              <a:rPr/>
              <a:t>Protocol,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HTTP)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1"/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divides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“</a:t>
            </a:r>
            <a:r>
              <a:rPr/>
              <a:t>packets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network…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packets.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explain:</a:t>
            </a:r>
          </a:p>
          <a:p>
            <a:pPr lvl="0" marL="0" indent="0">
              <a:buNone/>
            </a:pPr>
          </a:p>
          <a:p>
            <a:pPr lvl="2"/>
            <a:r>
              <a:rPr/>
              <a:t>First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devices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routers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modems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building.</a:t>
            </a:r>
          </a:p>
          <a:p>
            <a:pPr lvl="0" marL="0" indent="0">
              <a:buNone/>
            </a:pPr>
          </a:p>
          <a:p>
            <a:pPr lvl="2"/>
            <a:r>
              <a:rPr/>
              <a:t>The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devices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</a:p>
          <a:p>
            <a:pPr lvl="0" marL="0" indent="0">
              <a:buNone/>
            </a:pPr>
          </a:p>
          <a:p>
            <a:pPr lvl="1"/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hop: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provider</a:t>
            </a:r>
            <a:r>
              <a:rPr/>
              <a:t> </a:t>
            </a:r>
            <a:r>
              <a:rPr/>
              <a:t>(ISP)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sent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YouTube’s</a:t>
            </a:r>
            <a:r>
              <a:rPr/>
              <a:t> </a:t>
            </a:r>
            <a:r>
              <a:rPr/>
              <a:t>routers.</a:t>
            </a:r>
          </a:p>
          <a:p>
            <a:pPr lvl="0" marL="0" indent="0">
              <a:buNone/>
            </a:pPr>
          </a:p>
          <a:p>
            <a:pPr lvl="2"/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hop,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YouTube’s</a:t>
            </a:r>
            <a:r>
              <a:rPr/>
              <a:t> </a:t>
            </a:r>
            <a:r>
              <a:rPr/>
              <a:t>router,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company’s</a:t>
            </a:r>
            <a:r>
              <a:rPr/>
              <a:t> </a:t>
            </a:r>
            <a:r>
              <a:rPr/>
              <a:t>headquarters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stream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video.</a:t>
            </a:r>
            <a:r>
              <a:rPr/>
              <a:t> </a:t>
            </a:r>
            <a:r>
              <a:rPr/>
              <a:t>Explain:</a:t>
            </a:r>
          </a:p>
          <a:p>
            <a:pPr lvl="0" marL="0" indent="0">
              <a:buNone/>
            </a:pPr>
          </a:p>
          <a:p>
            <a:pPr lvl="2"/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stream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YouTube’s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too,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travel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devices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YouTube.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pause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back.</a:t>
            </a:r>
          </a:p>
          <a:p>
            <a:pPr lvl="0" marL="0" indent="0">
              <a:buNone/>
            </a:pPr>
          </a:p>
          <a:p>
            <a:pPr lvl="1"/>
            <a:r>
              <a:rPr/>
              <a:t>Now,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network–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servers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clients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few!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students)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3</a:t>
            </a:r>
            <a:r>
              <a:rPr/>
              <a:t>”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client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packets.</a:t>
            </a:r>
          </a:p>
          <a:p>
            <a:pPr lvl="0" marL="0" indent="0">
              <a:buNone/>
            </a:pPr>
          </a:p>
          <a:p>
            <a:pPr lvl="1"/>
            <a:r>
              <a:rPr/>
              <a:t>Assign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role–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YourBank.com,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Amazon.com,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Tickets.com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library’s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catalog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brainstorm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sites.</a:t>
            </a:r>
          </a:p>
          <a:p>
            <a:pPr lvl="0" marL="0" indent="0">
              <a:buNone/>
            </a:pPr>
          </a:p>
          <a:p>
            <a:pPr lvl="1"/>
            <a:r>
              <a:rPr/>
              <a:t>Write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1"/>
            <a:r>
              <a:rPr/>
              <a:t>Have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requests,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</a:t>
            </a:r>
            <a:r>
              <a:rPr/>
              <a:t> </a:t>
            </a:r>
            <a:r>
              <a:rPr/>
              <a:t>toys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sale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Amazon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Beyonce</a:t>
            </a:r>
            <a:r>
              <a:rPr/>
              <a:t> </a:t>
            </a:r>
            <a:r>
              <a:rPr/>
              <a:t>tickets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Tickets.com</a:t>
            </a:r>
            <a:r>
              <a:rPr/>
              <a:t>”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cards–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packets</a:t>
            </a:r>
            <a:r>
              <a:rPr/>
              <a:t>”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Tip: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identifier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1"/>
            <a:r>
              <a:rPr/>
              <a:t>Now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obstacle</a:t>
            </a:r>
            <a:r>
              <a:rPr/>
              <a:t> </a:t>
            </a:r>
            <a:r>
              <a:rPr/>
              <a:t>course!</a:t>
            </a:r>
            <a:r>
              <a:rPr/>
              <a:t> </a:t>
            </a:r>
            <a:r>
              <a:rPr/>
              <a:t>Explain:</a:t>
            </a:r>
          </a:p>
          <a:p>
            <a:pPr lvl="0" marL="0" indent="0">
              <a:buNone/>
            </a:pPr>
          </a:p>
          <a:p>
            <a:pPr lvl="2"/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users/client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packets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Packets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“</a:t>
            </a:r>
            <a:r>
              <a:rPr/>
              <a:t>hop</a:t>
            </a:r>
            <a:r>
              <a:rPr/>
              <a:t>”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one.</a:t>
            </a:r>
          </a:p>
          <a:p>
            <a:pPr lvl="0" marL="0" indent="0">
              <a:buNone/>
            </a:pPr>
          </a:p>
          <a:p>
            <a:pPr lvl="1"/>
            <a:r>
              <a:rPr/>
              <a:t>But</a:t>
            </a:r>
            <a:r>
              <a:rPr/>
              <a:t> </a:t>
            </a:r>
            <a:r>
              <a:rPr/>
              <a:t>wait,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twist!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stop,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gatekeeper.</a:t>
            </a:r>
          </a:p>
          <a:p>
            <a:pPr lvl="0" marL="0" indent="0">
              <a:buNone/>
            </a:pPr>
          </a:p>
          <a:p>
            <a:pPr lvl="1"/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ISP</a:t>
            </a:r>
            <a:r>
              <a:rPr/>
              <a:t> </a:t>
            </a:r>
            <a:r>
              <a:rPr/>
              <a:t>hop,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acting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ISP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servers;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s/he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client.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packet’s</a:t>
            </a:r>
            <a:r>
              <a:rPr/>
              <a:t> </a:t>
            </a:r>
            <a:r>
              <a:rPr/>
              <a:t>card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requested</a:t>
            </a:r>
            <a:r>
              <a:rPr/>
              <a:t> </a:t>
            </a:r>
            <a:r>
              <a:rPr/>
              <a:t>info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sending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client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single-file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obstacle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can!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fastest.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obstacle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interesting,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“</a:t>
            </a:r>
            <a:r>
              <a:rPr/>
              <a:t>government</a:t>
            </a:r>
            <a:r>
              <a:rPr/>
              <a:t> </a:t>
            </a:r>
            <a:r>
              <a:rPr/>
              <a:t>spies</a:t>
            </a:r>
            <a:r>
              <a:rPr/>
              <a:t>”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hops.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parties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hops.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protected,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vulnerable,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whom.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flood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questions: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“</a:t>
            </a:r>
            <a:r>
              <a:rPr/>
              <a:t>hop</a:t>
            </a:r>
            <a:r>
              <a:rPr/>
              <a:t>”</a:t>
            </a:r>
            <a:r>
              <a:rPr/>
              <a:t>?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moves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did?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Note: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interact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play-doh,</a:t>
            </a:r>
            <a:r>
              <a:rPr/>
              <a:t> </a:t>
            </a:r>
            <a:r>
              <a:rPr/>
              <a:t>straws,</a:t>
            </a:r>
            <a:r>
              <a:rPr/>
              <a:t> </a:t>
            </a:r>
            <a:r>
              <a:rPr/>
              <a:t>strings,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address–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(like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street</a:t>
            </a:r>
            <a:r>
              <a:rPr/>
              <a:t> </a:t>
            </a:r>
            <a:r>
              <a:rPr/>
              <a:t>address,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address)</a:t>
            </a:r>
            <a:r>
              <a:rPr/>
              <a:t> </a:t>
            </a:r>
            <a:r>
              <a:rPr/>
              <a:t>useful?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unique–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apartment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person,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sent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only.</a:t>
            </a:r>
          </a:p>
          <a:p>
            <a:pPr lvl="0" marL="0" indent="0">
              <a:buNone/>
            </a:pPr>
          </a:p>
          <a:p>
            <a:pPr lvl="1"/>
            <a:r>
              <a:rPr/>
              <a:t>Introduce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IP</a:t>
            </a:r>
            <a:r>
              <a:rPr/>
              <a:t> </a:t>
            </a:r>
            <a:r>
              <a:rPr/>
              <a:t>addresses: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device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IP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“</a:t>
            </a:r>
            <a:r>
              <a:rPr/>
              <a:t>Internet</a:t>
            </a:r>
            <a:r>
              <a:rPr/>
              <a:t> </a:t>
            </a:r>
            <a:r>
              <a:rPr/>
              <a:t>Protocol</a:t>
            </a:r>
            <a:r>
              <a:rPr/>
              <a:t>”</a:t>
            </a:r>
            <a:r>
              <a:rPr/>
              <a:t>)</a:t>
            </a:r>
            <a:r>
              <a:rPr/>
              <a:t> </a:t>
            </a:r>
            <a:r>
              <a:rPr/>
              <a:t>address.</a:t>
            </a:r>
          </a:p>
          <a:p>
            <a:pPr lvl="0" marL="0" indent="0">
              <a:buNone/>
            </a:pPr>
          </a:p>
          <a:p>
            <a:pPr lvl="1"/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friendly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describing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address–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numbers!</a:t>
            </a:r>
          </a:p>
          <a:p>
            <a:pPr lvl="0" marL="0" indent="0">
              <a:buNone/>
            </a:pPr>
          </a:p>
          <a:p>
            <a:pPr lvl="1"/>
            <a:r>
              <a:rPr/>
              <a:t>IP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string.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resolves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human-friendly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address.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computer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available,</a:t>
            </a:r>
            <a:r>
              <a:rPr sz="2000"/>
              <a:t> </a:t>
            </a:r>
            <a:r>
              <a:rPr sz="2000"/>
              <a:t>demo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entering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IP</a:t>
            </a:r>
            <a:r>
              <a:rPr sz="2000"/>
              <a:t> </a:t>
            </a:r>
            <a:r>
              <a:rPr sz="2000"/>
              <a:t>address</a:t>
            </a:r>
            <a:r>
              <a:rPr sz="2000"/>
              <a:t> </a:t>
            </a:r>
            <a:r>
              <a:rPr sz="2000"/>
              <a:t>takes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human</a:t>
            </a:r>
            <a:r>
              <a:rPr sz="2000"/>
              <a:t> </a:t>
            </a:r>
            <a:r>
              <a:rPr sz="2000"/>
              <a:t>friendly</a:t>
            </a:r>
            <a:r>
              <a:rPr sz="2000"/>
              <a:t> </a:t>
            </a:r>
            <a:r>
              <a:rPr sz="2000"/>
              <a:t>domain</a:t>
            </a:r>
            <a:r>
              <a:rPr sz="2000"/>
              <a:t> </a:t>
            </a:r>
            <a:r>
              <a:rPr sz="2000"/>
              <a:t>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closing,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reflection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like:</a:t>
            </a:r>
          </a:p>
          <a:p>
            <a:pPr lvl="0" marL="0" indent="0">
              <a:buNone/>
            </a:pPr>
          </a:p>
          <a:p>
            <a:pPr lvl="1"/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thank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participation,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insights.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Learning</a:t>
            </a:r>
            <a:r>
              <a:rPr b="1"/>
              <a:t> </a:t>
            </a:r>
            <a:r>
              <a:rPr b="1"/>
              <a:t>Experience</a:t>
            </a:r>
            <a:r>
              <a:rPr b="1"/>
              <a:t> </a:t>
            </a:r>
            <a:r>
              <a:rPr b="1"/>
              <a:t>Reflection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hyperlink" Target="https://www.youtube.com/watch?v=ewrBalT_eB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zilla.org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Assemble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By placing sticky notes on a board</a:t>
            </a:r>
          </a:p>
          <a:p>
            <a:pPr lvl="1"/>
            <a:r>
              <a:rPr/>
              <a:t>Work together to create a diagram of the internet.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Perform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Show this </a:t>
            </a:r>
            <a:r>
              <a:rPr>
                <a:hlinkClick r:id="rId3"/>
              </a:rPr>
              <a:t>introductory video</a:t>
            </a:r>
            <a:r>
              <a:rPr/>
              <a:t> to give learners a little more context</a:t>
            </a:r>
          </a:p>
          <a:p>
            <a:pPr lvl="1"/>
            <a:r>
              <a:rPr/>
              <a:t>The information will travel from a</a:t>
            </a:r>
          </a:p>
          <a:p>
            <a:pPr lvl="2"/>
            <a:r>
              <a:rPr/>
              <a:t>local (client) computer to</a:t>
            </a:r>
          </a:p>
          <a:p>
            <a:pPr lvl="2"/>
            <a:r>
              <a:rPr/>
              <a:t>a Local Area Network to</a:t>
            </a:r>
            <a:br/>
          </a:p>
          <a:p>
            <a:pPr lvl="2"/>
            <a:r>
              <a:rPr/>
              <a:t>the Internet to</a:t>
            </a:r>
            <a:br/>
          </a:p>
          <a:p>
            <a:pPr lvl="2"/>
            <a:r>
              <a:rPr/>
              <a:t>the website of your choice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Optional:</a:t>
            </a:r>
            <a:r>
              <a:rPr/>
              <a:t> </a:t>
            </a:r>
            <a:r>
              <a:rPr/>
              <a:t>IP</a:t>
            </a:r>
            <a:r>
              <a:rPr/>
              <a:t> </a:t>
            </a:r>
            <a:r>
              <a:rPr/>
              <a:t>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Ask the group how many computers or devices are connected to the internet.</a:t>
            </a:r>
          </a:p>
          <a:p>
            <a:pPr lvl="1"/>
            <a:r>
              <a:rPr/>
              <a:t>How do you think each computer is identified or located in the network?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happens on the Internet when you type a Web address and hit enter?</a:t>
            </a:r>
          </a:p>
          <a:p>
            <a:pPr lvl="1"/>
            <a:r>
              <a:rPr/>
              <a:t>What are the “parts” of the Internet?</a:t>
            </a:r>
          </a:p>
          <a:p>
            <a:pPr lvl="1"/>
            <a:r>
              <a:rPr/>
              <a:t>How do large amounts of information ever make it through low-bandwidth parts of the Net?</a:t>
            </a:r>
          </a:p>
          <a:p>
            <a:pPr lvl="1"/>
            <a:r>
              <a:rPr/>
              <a:t>What’s the difference between the Internet and the World Wide Web?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 is a global non-profit dedicated to putting you in control of your online experience and shaping the future of the web for the public good. Visit us at </a:t>
            </a:r>
            <a:r>
              <a:rPr>
                <a:hlinkClick r:id="rId2"/>
              </a:rPr>
              <a:t>mozilla.org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how parts of the internet are related</a:t>
            </a:r>
          </a:p>
          <a:p>
            <a:pPr lvl="1"/>
            <a:r>
              <a:rPr/>
              <a:t>Demonstrate how information travels across the web using manipulatives, sketches or through physical movement</a:t>
            </a:r>
          </a:p>
          <a:p>
            <a:pPr lvl="1"/>
            <a:r>
              <a:rPr/>
              <a:t>Locate an IP address and explain what information it conveys.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earth-216834_64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36700" y="1600200"/>
            <a:ext cx="6070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::: notes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how parts of the internet are related</a:t>
            </a:r>
          </a:p>
          <a:p>
            <a:pPr lvl="1"/>
            <a:r>
              <a:rPr/>
              <a:t>Demonstrate how information travels across the web using manipulatives, sketches or through physical movement</a:t>
            </a:r>
          </a:p>
          <a:p>
            <a:pPr lvl="1"/>
            <a:r>
              <a:rPr/>
              <a:t>Locate an IP address and explain what information it conveys.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internet is probably one of the most, if not the most, important technologies of our time</a:t>
            </a:r>
          </a:p>
          <a:p>
            <a:pPr lvl="1"/>
            <a:r>
              <a:rPr/>
              <a:t>It’s the primary way our world stores and shares all kinds of information (personal info, economic info, medical info, scientific info, and much much more)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“</a:t>
            </a:r>
            <a:r>
              <a:rPr/>
              <a:t>see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does the Internet look like? Can we see it?</a:t>
            </a:r>
          </a:p>
          <a:p>
            <a:pPr lvl="1"/>
            <a:r>
              <a:rPr/>
              <a:t>If you had to draw a picture of it, what might that look like?</a:t>
            </a:r>
          </a:p>
          <a:p>
            <a:pPr lvl="1"/>
            <a:r>
              <a:rPr/>
              <a:t>What are some metaphors for the Internet that you’ve heard (ie. surfing, tubes, spiderweb, spiders and crawlers)?</a:t>
            </a:r>
          </a:p>
          <a:p>
            <a:pPr lvl="1"/>
            <a:r>
              <a:rPr/>
              <a:t>Which metaphors work best for you?</a:t>
            </a:r>
          </a:p>
          <a:p>
            <a:pPr lvl="1"/>
            <a:r>
              <a:rPr/>
              <a:t>Can you propose new ones?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Brainstorm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 down different components of the web, each on one sticky note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Terms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the Web</dc:title>
  <dc:creator/>
  <cp:keywords/>
  <dcterms:created xsi:type="dcterms:W3CDTF">2021-08-29T13:15:27Z</dcterms:created>
  <dcterms:modified xsi:type="dcterms:W3CDTF">2021-08-29T13:15:27Z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_articles/03-make-friends-with-your-browser.md</vt:lpwstr>
  </property>
  <property fmtid="{D5CDD505-2E9C-101B-9397-08002B2CF9AE}" pid="3" name="layout">
    <vt:lpwstr>page</vt:lpwstr>
  </property>
  <property fmtid="{D5CDD505-2E9C-101B-9397-08002B2CF9AE}" pid="4" name="status">
    <vt:lpwstr>todo</vt:lpwstr>
  </property>
  <property fmtid="{D5CDD505-2E9C-101B-9397-08002B2CF9AE}" pid="5" name="toc">
    <vt:lpwstr/>
  </property>
</Properties>
</file>