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711" autoAdjust="0"/>
  </p:normalViewPr>
  <p:slideViewPr>
    <p:cSldViewPr snapToGrid="0" snapToObjects="1">
      <p:cViewPr varScale="1">
        <p:scale>
          <a:sx n="69" d="100"/>
          <a:sy n="69" d="100"/>
        </p:scale>
        <p:origin x="75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8/30/2021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Description</a:t>
            </a:r>
          </a:p>
          <a:p>
            <a:pPr marL="0" lvl="0" indent="0">
              <a:buNone/>
            </a:pPr>
            <a:endParaRPr b="1"/>
          </a:p>
          <a:p>
            <a:pPr marL="0" lvl="0" indent="0">
              <a:buNone/>
            </a:pPr>
            <a:r>
              <a:rPr/>
              <a:t>Learn to tell truth from fiction while using the web to investigate the existence of the kraken, a huge, dangerous tentacled sea creature, and how to spot misinformation and disinformation. Learners will collaborate to create a set of rules to guide them in evaluating web sources to solve a research question and compare them to other checklists.</a:t>
            </a:r>
          </a:p>
          <a:p>
            <a:pPr marL="0" lvl="0" indent="0">
              <a:buNone/>
            </a:pPr>
            <a:endParaRPr/>
          </a:p>
          <a:p>
            <a:pPr marL="0" lvl="0" indent="0">
              <a:spcBef>
                <a:spcPts val="3000"/>
              </a:spcBef>
              <a:buNone/>
            </a:pPr>
            <a:r>
              <a:rPr b="1"/>
              <a:t>Time Required</a:t>
            </a:r>
          </a:p>
          <a:p>
            <a:pPr marL="0" lvl="0" indent="0">
              <a:buNone/>
            </a:pPr>
            <a:endParaRPr b="1"/>
          </a:p>
          <a:p>
            <a:pPr marL="0" lvl="0" indent="0">
              <a:buNone/>
            </a:pPr>
            <a:r>
              <a:rPr/>
              <a:t>1 hour to 1.5 hours depending on group size</a:t>
            </a:r>
          </a:p>
          <a:p>
            <a:pPr marL="0" lvl="0" indent="0">
              <a:buNone/>
            </a:pPr>
            <a:endParaRPr/>
          </a:p>
          <a:p>
            <a:pPr marL="0" lvl="0" indent="0">
              <a:spcBef>
                <a:spcPts val="3000"/>
              </a:spcBef>
              <a:buNone/>
            </a:pPr>
            <a:r>
              <a:rPr b="1"/>
              <a:t>Audience</a:t>
            </a:r>
          </a:p>
          <a:p>
            <a:pPr marL="0" lvl="0" indent="0">
              <a:buNone/>
            </a:pPr>
            <a:endParaRPr b="1"/>
          </a:p>
          <a:p>
            <a:pPr marL="0" lvl="0" indent="0">
              <a:buNone/>
            </a:pPr>
            <a:r>
              <a:rPr/>
              <a:t>Can be tailored for audiences from 13 up; with varying levels of experience with the web.</a:t>
            </a:r>
          </a:p>
          <a:p>
            <a:pPr marL="0" lvl="0" indent="0">
              <a:buNone/>
            </a:pPr>
            <a:endParaRPr/>
          </a:p>
          <a:p>
            <a:pPr marL="0" lvl="0" indent="0">
              <a:spcBef>
                <a:spcPts val="3000"/>
              </a:spcBef>
              <a:buNone/>
            </a:pPr>
            <a:r>
              <a:rPr b="1"/>
              <a:t>Materials</a:t>
            </a:r>
          </a:p>
          <a:p>
            <a:pPr marL="0" lvl="0" indent="0">
              <a:buNone/>
            </a:pPr>
            <a:endParaRPr b="1"/>
          </a:p>
          <a:p>
            <a:pPr lvl="1"/>
            <a:r>
              <a:rPr/>
              <a:t>Sticky notes</a:t>
            </a:r>
          </a:p>
          <a:p>
            <a:pPr marL="0" lvl="0" indent="0">
              <a:buNone/>
            </a:pPr>
            <a:endParaRPr/>
          </a:p>
          <a:p>
            <a:pPr lvl="1"/>
            <a:r>
              <a:rPr/>
              <a:t>Flipchart, whiteboard, or paper</a:t>
            </a:r>
          </a:p>
          <a:p>
            <a:pPr marL="0" lvl="0" indent="0">
              <a:buNone/>
            </a:pPr>
            <a:endParaRPr/>
          </a:p>
          <a:p>
            <a:pPr lvl="1"/>
            <a:r>
              <a:rPr/>
              <a:t>Pencils, markers</a:t>
            </a:r>
          </a:p>
          <a:p>
            <a:pPr marL="0" lvl="0" indent="0">
              <a:buNone/>
            </a:pPr>
            <a:endParaRPr/>
          </a:p>
          <a:p>
            <a:pPr lvl="1"/>
            <a:r>
              <a:rPr/>
              <a:t>Laptop and internet connection</a:t>
            </a:r>
          </a:p>
          <a:p>
            <a:pPr marL="0" lvl="0" indent="0">
              <a:buNone/>
            </a:pPr>
            <a:endParaRPr/>
          </a:p>
          <a:p>
            <a:pPr marL="0" lvl="0" indent="0">
              <a:spcBef>
                <a:spcPts val="3000"/>
              </a:spcBef>
              <a:buNone/>
            </a:pPr>
            <a:r>
              <a:rPr b="1"/>
              <a:t>Web Literacy Skills</a:t>
            </a:r>
          </a:p>
          <a:p>
            <a:pPr marL="0" lvl="0" indent="0">
              <a:buNone/>
            </a:pPr>
            <a:endParaRPr b="1"/>
          </a:p>
          <a:p>
            <a:pPr lvl="1"/>
            <a:r>
              <a:rPr/>
              <a:t>Evaluate</a:t>
            </a:r>
          </a:p>
          <a:p>
            <a:pPr marL="0" lvl="0" indent="0">
              <a:buNone/>
            </a:pPr>
            <a:endParaRPr/>
          </a:p>
          <a:p>
            <a:pPr lvl="1"/>
            <a:r>
              <a:rPr/>
              <a:t>Search</a:t>
            </a:r>
          </a:p>
          <a:p>
            <a:pPr marL="0" lvl="0" indent="0">
              <a:buNone/>
            </a:pPr>
            <a:endParaRPr/>
          </a:p>
          <a:p>
            <a:pPr lvl="1"/>
            <a:r>
              <a:rPr/>
              <a:t>Navigate</a:t>
            </a:r>
          </a:p>
          <a:p>
            <a:pPr marL="0" lvl="0" indent="0">
              <a:buNone/>
            </a:pPr>
            <a:endParaRPr/>
          </a:p>
          <a:p>
            <a:pPr marL="0" lvl="0" indent="0">
              <a:spcBef>
                <a:spcPts val="3000"/>
              </a:spcBef>
              <a:buNone/>
            </a:pPr>
            <a:r>
              <a:rPr b="1"/>
              <a:t>21st Century Skills</a:t>
            </a:r>
          </a:p>
          <a:p>
            <a:pPr marL="0" lvl="0" indent="0">
              <a:buNone/>
            </a:pPr>
            <a:endParaRPr b="1"/>
          </a:p>
          <a:p>
            <a:pPr lvl="1"/>
            <a:r>
              <a:rPr/>
              <a:t>Problem-Solving</a:t>
            </a:r>
          </a:p>
          <a:p>
            <a:pPr marL="0" lvl="0" indent="0">
              <a:buNone/>
            </a:pPr>
            <a:endParaRPr/>
          </a:p>
          <a:p>
            <a:pPr lvl="1"/>
            <a:r>
              <a:rPr/>
              <a:t>Collaboration</a:t>
            </a:r>
          </a:p>
          <a:p>
            <a:pPr marL="0" lvl="0" indent="0">
              <a:buNone/>
            </a:pPr>
            <a:endParaRPr/>
          </a:p>
          <a:p>
            <a:pPr lvl="1"/>
            <a:r>
              <a:rPr/>
              <a:t>Communication</a:t>
            </a:r>
          </a:p>
          <a:p>
            <a:pPr marL="0" lvl="0" indent="0">
              <a:buNone/>
            </a:pPr>
            <a:endParaRPr/>
          </a:p>
          <a:p>
            <a:pPr marL="0" lvl="0" indent="0">
              <a:spcBef>
                <a:spcPts val="3000"/>
              </a:spcBef>
              <a:buNone/>
            </a:pPr>
            <a:r>
              <a:rPr b="1"/>
              <a:t>Earning Digital Badges</a:t>
            </a:r>
          </a:p>
          <a:p>
            <a:pPr marL="0" lvl="0" indent="0">
              <a:buNone/>
            </a:pPr>
            <a:endParaRPr b="1"/>
          </a:p>
          <a:p>
            <a:pPr marL="0" lvl="0" indent="0">
              <a:buNone/>
            </a:pPr>
            <a:r>
              <a:rPr/>
              <a:t>Digital badges capture the evidence and are the demonstration knowledge and achievement. Each Core Activity encompasses multiple web literacy skills. Completion of all Core Activities will enable anyone to earn all web literacy plus 21C skills badges. Thus, we encourage you to complete all the Core Activities, and earn badges to capture what you’ve learned. Digitalme is offering web literacy badges through the Open Badges Academy.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[6 mins]</a:t>
            </a:r>
          </a:p>
          <a:p>
            <a:pPr marL="0" lvl="0" indent="0">
              <a:buNone/>
            </a:pPr>
            <a:endParaRPr/>
          </a:p>
          <a:p>
            <a:pPr lvl="1"/>
            <a:r>
              <a:rPr/>
              <a:t>Break up learners into groups of 3-4 and ask learners to examine:</a:t>
            </a:r>
          </a:p>
          <a:p>
            <a:pPr marL="0" lvl="0" indent="0">
              <a:buNone/>
            </a:pPr>
            <a:endParaRPr/>
          </a:p>
          <a:p>
            <a:pPr lvl="1"/>
            <a:r>
              <a:rPr/>
              <a:t>Ask learners:</a:t>
            </a:r>
          </a:p>
          <a:p>
            <a:pPr marL="0" lvl="0" indent="0">
              <a:buNone/>
            </a:pPr>
            <a:endParaRPr/>
          </a:p>
          <a:p>
            <a:pPr lvl="2"/>
            <a:r>
              <a:rPr/>
              <a:t>How did these lists compare with your own list?</a:t>
            </a:r>
          </a:p>
          <a:p>
            <a:pPr marL="0" lvl="0" indent="0">
              <a:buNone/>
            </a:pPr>
            <a:endParaRPr/>
          </a:p>
          <a:p>
            <a:pPr lvl="2"/>
            <a:r>
              <a:rPr/>
              <a:t>What did you learn that you didn’t know before?</a:t>
            </a:r>
            <a:r>
              <a:t/>
            </a:r>
            <a:br/>
            <a:endParaRPr/>
          </a:p>
          <a:p>
            <a:pPr marL="0" lvl="0" indent="0">
              <a:buNone/>
            </a:pPr>
            <a:endParaRPr/>
          </a:p>
          <a:p>
            <a:pPr lvl="2"/>
            <a:r>
              <a:rPr/>
              <a:t>What if anything is missing from these lists?</a:t>
            </a:r>
            <a:r>
              <a:t/>
            </a:r>
            <a:br/>
            <a:endParaRPr/>
          </a:p>
          <a:p>
            <a:pPr marL="0" lvl="0" indent="0">
              <a:buNone/>
            </a:pPr>
            <a:endParaRPr/>
          </a:p>
          <a:p>
            <a:pPr lvl="2"/>
            <a:r>
              <a:rPr/>
              <a:t>How would you encourage others to practice good research/fact-checking techniques?</a:t>
            </a:r>
          </a:p>
          <a:p>
            <a:pPr marL="0" lvl="0" indent="0">
              <a:buNone/>
            </a:pPr>
            <a:endParaRPr/>
          </a:p>
          <a:p>
            <a:pPr lvl="1"/>
            <a:r>
              <a:rPr/>
              <a:t>Tip! Explain to learners that some of these lists are made for and by journalists, who write and publish news– before the internet, these were the “gatekeepers” of factual information. What does it mean to be a gatekeeper? Are today’s users of social media– you, if you use and post on social media– also potential “gatekeepers” of factual information?</a:t>
            </a:r>
          </a:p>
          <a:p>
            <a:pPr marL="0" lvl="0" indent="0">
              <a:buNone/>
            </a:pPr>
            <a:endParaRPr/>
          </a:p>
          <a:p>
            <a:pPr lvl="1"/>
            <a:r>
              <a:rPr/>
              <a:t>Tip! If time allows, you might consider the adding following activity, which explores how to Fake Your Own News: https://nucleus-network.github.io/missioninfo/activities/fakenews.html#overview</a:t>
            </a:r>
          </a:p>
          <a:p>
            <a:pPr marL="0" lvl="0" indent="0">
              <a:buNone/>
            </a:pPr>
            <a:endParaRPr/>
          </a:p>
          <a:p>
            <a:pPr lvl="1"/>
            <a:r>
              <a:rPr/>
              <a:t>Explain to learners that there are a number of sites dedicated to fact-checking news, as well as pop culture information and urban legends. Politifact.com, FactCheck.org and the Washington Post’s Fact Checker Blog cover news. Snopes.com covers news as well as pop culture.</a:t>
            </a:r>
          </a:p>
          <a:p>
            <a:pPr marL="0" lvl="0" indent="0">
              <a:buNone/>
            </a:pPr>
            <a:endParaRPr/>
          </a:p>
          <a:p>
            <a:pPr lvl="1"/>
            <a:r>
              <a:rPr/>
              <a:t>Ask learners:</a:t>
            </a:r>
          </a:p>
          <a:p>
            <a:pPr marL="0" lvl="0" indent="0">
              <a:buNone/>
            </a:pPr>
            <a:endParaRPr/>
          </a:p>
          <a:p>
            <a:pPr lvl="2"/>
            <a:r>
              <a:rPr/>
              <a:t>Have they used sites like this?</a:t>
            </a:r>
          </a:p>
          <a:p>
            <a:pPr marL="0" lvl="0" indent="0">
              <a:buNone/>
            </a:pPr>
            <a:endParaRPr/>
          </a:p>
          <a:p>
            <a:pPr lvl="2"/>
            <a:r>
              <a:rPr/>
              <a:t>Are they likely to?</a:t>
            </a:r>
          </a:p>
          <a:p>
            <a:pPr marL="0" lvl="0" indent="0">
              <a:buNone/>
            </a:pPr>
            <a:endParaRPr/>
          </a:p>
          <a:p>
            <a:pPr lvl="2"/>
            <a:r>
              <a:rPr/>
              <a:t>How might the assess the reliability of these site?</a:t>
            </a:r>
          </a:p>
          <a:p>
            <a:pPr marL="0" lvl="0" indent="0">
              <a:buNone/>
            </a:pPr>
            <a:endParaRPr/>
          </a:p>
          <a:p>
            <a:pPr marL="0" lvl="0" indent="0">
              <a:spcBef>
                <a:spcPts val="3000"/>
              </a:spcBef>
              <a:buNone/>
            </a:pPr>
            <a:r>
              <a:rPr b="1"/>
              <a:t>Learning Experience Reflection</a:t>
            </a:r>
          </a:p>
          <a:p>
            <a:pPr marL="0" lvl="0" indent="0">
              <a:buNone/>
            </a:pPr>
            <a:endParaRPr b="1"/>
          </a:p>
          <a:p>
            <a:pPr marL="0" lvl="0" indent="0">
              <a:buNone/>
            </a:pPr>
            <a:r>
              <a:rPr/>
              <a:t>[5 mins]</a:t>
            </a:r>
          </a:p>
          <a:p>
            <a:pPr marL="0" lvl="0" indent="0">
              <a:buNone/>
            </a:pPr>
            <a:endParaRPr/>
          </a:p>
          <a:p>
            <a:pPr lvl="1"/>
            <a:r>
              <a:rPr/>
              <a:t>What did you like about this activity?</a:t>
            </a:r>
          </a:p>
          <a:p>
            <a:pPr marL="0" lvl="0" indent="0">
              <a:buNone/>
            </a:pPr>
            <a:endParaRPr/>
          </a:p>
          <a:p>
            <a:pPr lvl="1"/>
            <a:r>
              <a:rPr/>
              <a:t>If you might teach this activity to a particular audience, what might you change about the process, structure, or content to better meet the needs of that audience?</a:t>
            </a:r>
          </a:p>
          <a:p>
            <a:pPr marL="0" lvl="0" indent="0">
              <a:buNone/>
            </a:pPr>
            <a:endParaRPr/>
          </a:p>
          <a:p>
            <a:pPr marL="0" lvl="0" indent="0">
              <a:spcBef>
                <a:spcPts val="3000"/>
              </a:spcBef>
              <a:buNone/>
            </a:pPr>
            <a:r>
              <a:rPr b="1"/>
              <a:t>Feedback on Core Curriculum</a:t>
            </a:r>
          </a:p>
          <a:p>
            <a:pPr marL="0" lvl="0" indent="0">
              <a:buNone/>
            </a:pPr>
            <a:endParaRPr b="1"/>
          </a:p>
          <a:p>
            <a:pPr lvl="1"/>
            <a:r>
              <a:rPr/>
              <a:t>Tell us how and where you’re using the curriculum and what you’ve learned and what you might change.</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[15-20 mins]</a:t>
            </a:r>
          </a:p>
          <a:p>
            <a:pPr marL="0" lvl="0" indent="0">
              <a:buNone/>
            </a:pPr>
            <a:endParaRPr/>
          </a:p>
          <a:p>
            <a:pPr lvl="1"/>
            <a:r>
              <a:rPr/>
              <a:t>Briefly frame and connect this topic to a big idea.</a:t>
            </a:r>
          </a:p>
          <a:p>
            <a:pPr marL="0" lvl="0" indent="0">
              <a:buNone/>
            </a:pPr>
            <a:endParaRPr/>
          </a:p>
          <a:p>
            <a:pPr lvl="1"/>
            <a:r>
              <a:rPr/>
              <a:t>Ask learners:</a:t>
            </a:r>
          </a:p>
          <a:p>
            <a:pPr marL="0" lvl="0" indent="0">
              <a:buNone/>
            </a:pPr>
            <a:endParaRPr/>
          </a:p>
          <a:p>
            <a:pPr lvl="2"/>
            <a:r>
              <a:rPr/>
              <a:t>Do you search for info on the web? What was the last thing you looked up?</a:t>
            </a:r>
          </a:p>
          <a:p>
            <a:pPr marL="0" lvl="0" indent="0">
              <a:buNone/>
            </a:pPr>
            <a:endParaRPr/>
          </a:p>
          <a:p>
            <a:pPr lvl="2"/>
            <a:r>
              <a:rPr/>
              <a:t>How does having this resource help/change things for you?</a:t>
            </a:r>
          </a:p>
          <a:p>
            <a:pPr marL="0" lvl="0" indent="0">
              <a:buNone/>
            </a:pPr>
            <a:endParaRPr/>
          </a:p>
          <a:p>
            <a:pPr lvl="1"/>
            <a:r>
              <a:rPr/>
              <a:t>Connect this discussion with the idea that the web is a rich, complex source for all kinds of information, from many different sources.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Facilitate a brief discussion among your learners about web sources.</a:t>
            </a:r>
          </a:p>
          <a:p>
            <a:pPr marL="0" lvl="0" indent="0">
              <a:buNone/>
            </a:pPr>
            <a:endParaRPr/>
          </a:p>
          <a:p>
            <a:pPr lvl="2"/>
            <a:r>
              <a:rPr/>
              <a:t>Is everything you read or watch online true?</a:t>
            </a:r>
          </a:p>
          <a:p>
            <a:pPr marL="0" lvl="0" indent="0">
              <a:buNone/>
            </a:pPr>
            <a:endParaRPr/>
          </a:p>
          <a:p>
            <a:pPr lvl="2"/>
            <a:r>
              <a:rPr/>
              <a:t>How do you know when information on the internet is reliable?</a:t>
            </a:r>
          </a:p>
          <a:p>
            <a:pPr marL="0" lvl="0" indent="0">
              <a:buNone/>
            </a:pPr>
            <a:endParaRPr/>
          </a:p>
          <a:p>
            <a:pPr lvl="2"/>
            <a:r>
              <a:rPr/>
              <a:t>How can you tell when it isn’t reliable?</a:t>
            </a:r>
          </a:p>
          <a:p>
            <a:pPr marL="0" lvl="0" indent="0">
              <a:buNone/>
            </a:pPr>
            <a:endParaRPr/>
          </a:p>
          <a:p>
            <a:pPr lvl="1"/>
            <a:r>
              <a:rPr/>
              <a:t>Tip! Discuss with learners the history of fake news, and ask them to give examples of fake news from the past and present, and why it may seem more prominent today (i.e. Fake news is nothing new. However because of social media, false stories can reach more people more quickly than viral emails could accomplish in the past.)</a:t>
            </a:r>
          </a:p>
          <a:p>
            <a:pPr marL="0" lvl="0" indent="0">
              <a:buNone/>
            </a:pPr>
            <a:endParaRPr/>
          </a:p>
          <a:p>
            <a:pPr lvl="1"/>
            <a:r>
              <a:rPr/>
              <a:t>Tip! Discuss the difference between misinformation (information that is false) and disinformation (information is false and deliberately meant to deceive).</a:t>
            </a:r>
          </a:p>
          <a:p>
            <a:pPr marL="0" lvl="0" indent="0">
              <a:buNone/>
            </a:pPr>
            <a:endParaRPr/>
          </a:p>
          <a:p>
            <a:pPr lvl="2"/>
            <a:r>
              <a:rPr/>
              <a:t>Point out that we can pay attention to what we’re noticing and feeling online, and use these responses plus a set of criteria to help us be better web detectives.</a:t>
            </a:r>
            <a:r>
              <a:t/>
            </a:r>
            <a:br/>
            <a:endParaRPr/>
          </a:p>
          <a:p>
            <a:pPr marL="0" lvl="0" indent="0">
              <a:buNone/>
            </a:pPr>
            <a:endParaRPr/>
          </a:p>
          <a:p>
            <a:pPr lvl="1"/>
            <a:r>
              <a:rPr/>
              <a:t>Tip! A remix of this is to talk about advertising strategies, hype, etc. that web media is often designed to elicit specific feelings.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[10 mins]</a:t>
            </a:r>
          </a:p>
          <a:p>
            <a:pPr marL="0" lvl="0" indent="0">
              <a:buNone/>
            </a:pPr>
            <a:endParaRPr/>
          </a:p>
          <a:p>
            <a:pPr lvl="1"/>
            <a:r>
              <a:rPr/>
              <a:t>Facilitator should let the group generate these, but can gently guide or fill-in with a few suggestions and prompts, such as: sources, authors– backgrounds, capabilities, freshness/date, familiarity of site/source, design of site, writing style/spelling, advertising, other stories on site, etc.</a:t>
            </a:r>
          </a:p>
          <a:p>
            <a:pPr marL="0" lvl="0" indent="0">
              <a:buNone/>
            </a:pPr>
            <a:endParaRPr/>
          </a:p>
          <a:p>
            <a:pPr lvl="1"/>
            <a:r>
              <a:rPr/>
              <a:t>Try to come to agreement on each rule. List doesn’t need to be exhaustive– aim for 6 or so items.</a:t>
            </a:r>
          </a:p>
          <a:p>
            <a:pPr marL="0" lvl="0" indent="0">
              <a:buNone/>
            </a:pPr>
            <a:endParaRPr/>
          </a:p>
          <a:p>
            <a:pPr lvl="1"/>
            <a:r>
              <a:rPr/>
              <a:t>If there is controversy, don’t eliminate rules, but keep them to the side.</a:t>
            </a:r>
          </a:p>
          <a:p>
            <a:pPr marL="0" lvl="0" indent="0">
              <a:buNone/>
            </a:pPr>
            <a:endParaRPr/>
          </a:p>
          <a:p>
            <a:pPr lvl="1"/>
            <a:r>
              <a:rPr/>
              <a:t>Allow for discussion of rules, and acknowledge that criteria that works for some might not work for others.</a:t>
            </a:r>
          </a:p>
          <a:p>
            <a:pPr marL="0" lvl="0" indent="0">
              <a:buNone/>
            </a:pPr>
            <a:endParaRPr/>
          </a:p>
          <a:p>
            <a:pPr lvl="1"/>
            <a:r>
              <a:rPr/>
              <a:t>Document shared rules on a large sheet of paper, blackboard or flip chart and post where everyone can see them.</a:t>
            </a:r>
          </a:p>
          <a:p>
            <a:pPr marL="0" lvl="0" indent="0">
              <a:buNone/>
            </a:pPr>
            <a:endParaRPr/>
          </a:p>
          <a:p>
            <a:pPr lvl="1"/>
            <a:r>
              <a:rPr/>
              <a:t>There will be a chance to add or revise the list after the activity.</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[20 minutes]</a:t>
            </a:r>
          </a:p>
          <a:p>
            <a:pPr marL="0" lvl="0" indent="0">
              <a:buNone/>
            </a:pPr>
            <a:endParaRPr/>
          </a:p>
          <a:p>
            <a:pPr lvl="1"/>
            <a:r>
              <a:rPr/>
              <a:t>Split learners into groups of 2 or 3. Explain that each group’s challenge is to examine the following seven sources for evidence that the Kraken, a 100- to 120-foot tentacled sea creature that attacks and sink ships, is real.</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NOTE: These represent two different sets of stories: 1-4 about a shape found in a google Earth image and 5-8 about new underwater video footage. Facilitator can limit to 1-4 or 5-8 as needed, or give each group a different set.</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Groups should spend 20 minutes researching together. Facilitator frames this activity:</a:t>
            </a:r>
          </a:p>
          <a:p>
            <a:pPr marL="0" lvl="0" indent="0">
              <a:buNone/>
            </a:pPr>
            <a:endParaRPr/>
          </a:p>
          <a:p>
            <a:pPr lvl="2"/>
            <a:r>
              <a:rPr/>
              <a:t>Remind learners that they’ve got a fairly specific question, “is the Kraken, a 100- to 120-foot tentacled sea creature that attacks and sink ships, real?”</a:t>
            </a:r>
          </a:p>
          <a:p>
            <a:pPr marL="0" lvl="0" indent="0">
              <a:buNone/>
            </a:pPr>
            <a:endParaRPr/>
          </a:p>
          <a:p>
            <a:pPr lvl="2"/>
            <a:r>
              <a:rPr/>
              <a:t>Write the question and post it in the room, ensure that there aren’t any questions or confusion about this question and that it’s clear to everyone.</a:t>
            </a:r>
          </a:p>
          <a:p>
            <a:pPr marL="0" lvl="0" indent="0">
              <a:buNone/>
            </a:pPr>
            <a:endParaRPr/>
          </a:p>
          <a:p>
            <a:pPr lvl="2"/>
            <a:r>
              <a:rPr/>
              <a:t>Suggest that learners use the research question to guide their work.</a:t>
            </a:r>
          </a:p>
          <a:p>
            <a:pPr marL="0" lvl="0" indent="0">
              <a:buNone/>
            </a:pPr>
            <a:endParaRPr/>
          </a:p>
          <a:p>
            <a:pPr lvl="2"/>
            <a:r>
              <a:rPr/>
              <a:t>Hand out blank score sheets to track evaluation of each site.</a:t>
            </a:r>
          </a:p>
          <a:p>
            <a:pPr marL="0" lvl="0" indent="0">
              <a:buNone/>
            </a:pPr>
            <a:endParaRPr/>
          </a:p>
          <a:p>
            <a:pPr lvl="2"/>
            <a:r>
              <a:rPr/>
              <a:t>Explain that learners should summarize the content of each site in a few points at the top of the sheet– the basic idea or message</a:t>
            </a:r>
          </a:p>
          <a:p>
            <a:pPr marL="0" lvl="0" indent="0">
              <a:buNone/>
            </a:pPr>
            <a:endParaRPr/>
          </a:p>
          <a:p>
            <a:pPr lvl="2"/>
            <a:r>
              <a:rPr/>
              <a:t>Ask learners to list:</a:t>
            </a:r>
          </a:p>
          <a:p>
            <a:pPr marL="0" lvl="0" indent="0">
              <a:buNone/>
            </a:pPr>
            <a:endParaRPr/>
          </a:p>
          <a:p>
            <a:pPr lvl="3"/>
            <a:r>
              <a:rPr/>
              <a:t>the agreed upon rules (and any other they want to use) in column 1</a:t>
            </a:r>
          </a:p>
          <a:p>
            <a:pPr marL="0" lvl="0" indent="0">
              <a:buNone/>
            </a:pPr>
            <a:endParaRPr/>
          </a:p>
          <a:p>
            <a:pPr lvl="3"/>
            <a:r>
              <a:rPr/>
              <a:t>Scores (plus/minus) go in column 2</a:t>
            </a:r>
          </a:p>
          <a:p>
            <a:pPr marL="0" lvl="0" indent="0">
              <a:buNone/>
            </a:pPr>
            <a:endParaRPr/>
          </a:p>
          <a:p>
            <a:pPr lvl="3"/>
            <a:r>
              <a:rPr/>
              <a:t>Notes and comments go in column 3 – what do you notice? How does the site look? How does the content make you feel?</a:t>
            </a:r>
          </a:p>
          <a:p>
            <a:pPr marL="0" lvl="0" indent="0">
              <a:buNone/>
            </a:pPr>
            <a:endParaRPr/>
          </a:p>
          <a:p>
            <a:pPr lvl="1"/>
            <a:r>
              <a:rPr/>
              <a:t>Tips! Encourage learners to talk through their thinking and observations together while they explore and score.</a:t>
            </a:r>
          </a:p>
          <a:p>
            <a:pPr marL="0" lvl="0" indent="0">
              <a:buNone/>
            </a:pPr>
            <a:endParaRPr/>
          </a:p>
          <a:p>
            <a:pPr lvl="1"/>
            <a:r>
              <a:rPr/>
              <a:t>Tips! Encourage learners to click around the websites where these stories were posted for more info about the source, the author, the sponsors, etc.</a:t>
            </a:r>
          </a:p>
          <a:p>
            <a:pPr marL="0" lvl="0" indent="0">
              <a:buNone/>
            </a:pPr>
            <a:endParaRPr/>
          </a:p>
          <a:p>
            <a:pPr lvl="1"/>
            <a:r>
              <a:rPr/>
              <a:t>Tips! Encourage learners to think about the timeline of the stories– when did they appear? which are most recent? How are the sources and stories connected?</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[10-20 minutes]</a:t>
            </a:r>
          </a:p>
          <a:p>
            <a:pPr marL="0" lvl="0" indent="0">
              <a:buNone/>
            </a:pPr>
            <a:endParaRPr/>
          </a:p>
          <a:p>
            <a:pPr lvl="0" indent="0">
              <a:buNone/>
            </a:pPr>
            <a:r>
              <a:rPr>
                <a:latin typeface="Courier"/>
              </a:rPr>
              <a:t>* Did anything surprise you?
* Was there a difference between the headline and the main idea? 
* What differences did you notice in the story from site to site?
* What did you feel when reading or looking at the sites? Were some more fun/exciting than others? 
* Which sites felt most trustworthy? Which didn’t? Did you validate sources online? 
* Are there any new rules you’d propose for the list?
* Who owns the site? How can we discover the site’s purpose? When was the page created? </a:t>
            </a:r>
          </a:p>
          <a:p>
            <a:pPr marL="0" lvl="0" indent="0">
              <a:buNone/>
            </a:pPr>
            <a:endParaRPr>
              <a:latin typeface="Courier"/>
            </a:endParaRPr>
          </a:p>
          <a:p>
            <a:pPr lvl="1"/>
            <a:r>
              <a:rPr/>
              <a:t>Revise the list of rules, and discuss as needed.</a:t>
            </a:r>
          </a:p>
          <a:p>
            <a:pPr marL="0" lvl="0" indent="0">
              <a:buNone/>
            </a:pPr>
            <a:endParaRPr/>
          </a:p>
          <a:p>
            <a:pPr lvl="1"/>
            <a:r>
              <a:rPr/>
              <a:t>Share results of the research question– what are their answers? How did the list of rules help?</a:t>
            </a:r>
          </a:p>
          <a:p>
            <a:pPr marL="0" lvl="0" indent="0">
              <a:buNone/>
            </a:pPr>
            <a:endParaRPr/>
          </a:p>
          <a:p>
            <a:pPr lvl="1"/>
            <a:r>
              <a:rPr/>
              <a:t>Conclusion: Given these stories, we can say that the kraken, a 100- to 120-foot tentacled sea creature that attacks and sink ships, is probably NOT real. In the first story, a rock island is mistaken for a kraken. In the second story, video has been shot of a giant squid, but it is much smaller and shyer than the kraken we are looking for, though it may have inspired the legends.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[15-20 mins]</a:t>
            </a:r>
          </a:p>
          <a:p>
            <a:pPr marL="0" lvl="0" indent="0">
              <a:buNone/>
            </a:pPr>
            <a:endParaRPr/>
          </a:p>
          <a:p>
            <a:pPr lvl="1"/>
            <a:r>
              <a:rPr/>
              <a:t>Explain to learners that they’ve tested their list on a set of curated resources– news items that were picked in advance. Now, they can test out their lists on news and info sources that they find, “in the wild.”</a:t>
            </a:r>
          </a:p>
          <a:p>
            <a:pPr marL="0" lvl="0" indent="0">
              <a:buNone/>
            </a:pPr>
            <a:endParaRPr/>
          </a:p>
          <a:p>
            <a:pPr lvl="1"/>
            <a:r>
              <a:rPr/>
              <a:t>Brainstorm with learners, or assign a question that is controversial– either from the news or pop culture.</a:t>
            </a:r>
          </a:p>
          <a:p>
            <a:pPr marL="0" lvl="0" indent="0">
              <a:buNone/>
            </a:pPr>
            <a:endParaRPr/>
          </a:p>
          <a:p>
            <a:pPr lvl="1"/>
            <a:r>
              <a:rPr/>
              <a:t>Tip! Be sure learners frame their question clearly, that it is focused on proving or disproving a specific fact .</a:t>
            </a:r>
          </a:p>
          <a:p>
            <a:pPr marL="0" lvl="0" indent="0">
              <a:buNone/>
            </a:pPr>
            <a:endParaRPr/>
          </a:p>
          <a:p>
            <a:pPr lvl="1"/>
            <a:r>
              <a:rPr/>
              <a:t>Ask learners to do a web search to find 3 or 4 different sources on this controversy.</a:t>
            </a:r>
          </a:p>
          <a:p>
            <a:pPr marL="0" lvl="0" indent="0">
              <a:buNone/>
            </a:pPr>
            <a:endParaRPr/>
          </a:p>
          <a:p>
            <a:pPr lvl="1"/>
            <a:r>
              <a:rPr/>
              <a:t>Ask them to use the same process in the previous section to evaluate the claim.</a:t>
            </a:r>
          </a:p>
          <a:p>
            <a:pPr marL="0" lvl="0" indent="0">
              <a:buNone/>
            </a:pPr>
            <a:endParaRPr/>
          </a:p>
          <a:p>
            <a:pPr lvl="1"/>
            <a:r>
              <a:rPr/>
              <a:t>Bring the group back together to share results. Ask learners:</a:t>
            </a:r>
          </a:p>
          <a:p>
            <a:pPr marL="0" lvl="0" indent="0">
              <a:buNone/>
            </a:pPr>
            <a:endParaRPr/>
          </a:p>
          <a:p>
            <a:pPr lvl="2"/>
            <a:r>
              <a:rPr/>
              <a:t>Were some of the results different, or was there a consensus?</a:t>
            </a:r>
          </a:p>
          <a:p>
            <a:pPr marL="0" lvl="0" indent="0">
              <a:buNone/>
            </a:pPr>
            <a:endParaRPr/>
          </a:p>
          <a:p>
            <a:pPr lvl="2"/>
            <a:r>
              <a:rPr/>
              <a:t>Which sources were reliable? Which sources did you decide were unreliable?</a:t>
            </a:r>
          </a:p>
          <a:p>
            <a:pPr marL="0" lvl="0" indent="0">
              <a:buNone/>
            </a:pPr>
            <a:endParaRPr/>
          </a:p>
          <a:p>
            <a:pPr lvl="2"/>
            <a:r>
              <a:rPr/>
              <a:t>Is there anything you’d add or change to your list?</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EF7D00">
            <a:alpha val="60000"/>
          </a:srgbClr>
        </a:solidFill>
        <a:effectLst/>
      </p:bgPr>
    </p:bg>
    <p:spTree>
      <p:nvGrpSpPr>
        <p:cNvPr id="1" name="Shape 10"/>
        <p:cNvGrpSpPr/>
        <p:nvPr/>
      </p:nvGrpSpPr>
      <p:grpSpPr>
        <a:xfrm>
          <a:off x="0" y="0"/>
          <a:ext cx="0" cy="0"/>
          <a:chOff x="0" y="0"/>
          <a:chExt cx="0" cy="0"/>
        </a:xfrm>
      </p:grpSpPr>
      <p:sp>
        <p:nvSpPr>
          <p:cNvPr id="17" name="Shape 17"/>
          <p:cNvSpPr txBox="1">
            <a:spLocks noGrp="1"/>
          </p:cNvSpPr>
          <p:nvPr>
            <p:ph type="ctrTitle"/>
          </p:nvPr>
        </p:nvSpPr>
        <p:spPr>
          <a:xfrm>
            <a:off x="797467" y="2366963"/>
            <a:ext cx="10962800" cy="1118400"/>
          </a:xfrm>
          <a:prstGeom prst="rect">
            <a:avLst/>
          </a:prstGeom>
        </p:spPr>
        <p:txBody>
          <a:bodyPr lIns="91425" tIns="91425" rIns="91425" bIns="91425" anchor="b" anchorCtr="0"/>
          <a:lstStyle>
            <a:lvl1pPr lvl="0">
              <a:spcBef>
                <a:spcPts val="0"/>
              </a:spcBef>
              <a:buClr>
                <a:schemeClr val="lt1"/>
              </a:buClr>
              <a:buSzPct val="100000"/>
              <a:defRPr sz="5599">
                <a:solidFill>
                  <a:schemeClr val="lt1"/>
                </a:solidFill>
              </a:defRPr>
            </a:lvl1pPr>
            <a:lvl2pPr lvl="1">
              <a:spcBef>
                <a:spcPts val="0"/>
              </a:spcBef>
              <a:buClr>
                <a:schemeClr val="lt1"/>
              </a:buClr>
              <a:buSzPct val="100000"/>
              <a:defRPr sz="5599">
                <a:solidFill>
                  <a:schemeClr val="lt1"/>
                </a:solidFill>
              </a:defRPr>
            </a:lvl2pPr>
            <a:lvl3pPr lvl="2">
              <a:spcBef>
                <a:spcPts val="0"/>
              </a:spcBef>
              <a:buClr>
                <a:schemeClr val="lt1"/>
              </a:buClr>
              <a:buSzPct val="100000"/>
              <a:defRPr sz="5599">
                <a:solidFill>
                  <a:schemeClr val="lt1"/>
                </a:solidFill>
              </a:defRPr>
            </a:lvl3pPr>
            <a:lvl4pPr lvl="3">
              <a:spcBef>
                <a:spcPts val="0"/>
              </a:spcBef>
              <a:buClr>
                <a:schemeClr val="lt1"/>
              </a:buClr>
              <a:buSzPct val="100000"/>
              <a:defRPr sz="5599">
                <a:solidFill>
                  <a:schemeClr val="lt1"/>
                </a:solidFill>
              </a:defRPr>
            </a:lvl4pPr>
            <a:lvl5pPr lvl="4">
              <a:spcBef>
                <a:spcPts val="0"/>
              </a:spcBef>
              <a:buClr>
                <a:schemeClr val="lt1"/>
              </a:buClr>
              <a:buSzPct val="100000"/>
              <a:defRPr sz="5599">
                <a:solidFill>
                  <a:schemeClr val="lt1"/>
                </a:solidFill>
              </a:defRPr>
            </a:lvl5pPr>
            <a:lvl6pPr lvl="5">
              <a:spcBef>
                <a:spcPts val="0"/>
              </a:spcBef>
              <a:buClr>
                <a:schemeClr val="lt1"/>
              </a:buClr>
              <a:buSzPct val="100000"/>
              <a:defRPr sz="5599">
                <a:solidFill>
                  <a:schemeClr val="lt1"/>
                </a:solidFill>
              </a:defRPr>
            </a:lvl6pPr>
            <a:lvl7pPr lvl="6">
              <a:spcBef>
                <a:spcPts val="0"/>
              </a:spcBef>
              <a:buClr>
                <a:schemeClr val="lt1"/>
              </a:buClr>
              <a:buSzPct val="100000"/>
              <a:defRPr sz="5599">
                <a:solidFill>
                  <a:schemeClr val="lt1"/>
                </a:solidFill>
              </a:defRPr>
            </a:lvl7pPr>
            <a:lvl8pPr lvl="7">
              <a:spcBef>
                <a:spcPts val="0"/>
              </a:spcBef>
              <a:buClr>
                <a:schemeClr val="lt1"/>
              </a:buClr>
              <a:buSzPct val="100000"/>
              <a:defRPr sz="5599">
                <a:solidFill>
                  <a:schemeClr val="lt1"/>
                </a:solidFill>
              </a:defRPr>
            </a:lvl8pPr>
            <a:lvl9pPr lvl="8">
              <a:spcBef>
                <a:spcPts val="0"/>
              </a:spcBef>
              <a:buClr>
                <a:schemeClr val="lt1"/>
              </a:buClr>
              <a:buSzPct val="100000"/>
              <a:defRPr sz="5599">
                <a:solidFill>
                  <a:schemeClr val="lt1"/>
                </a:solidFill>
              </a:defRPr>
            </a:lvl9pPr>
          </a:lstStyle>
          <a:p>
            <a:r>
              <a:rPr lang="en-US" smtClean="0"/>
              <a:t>Click to edit Master title style</a:t>
            </a:r>
            <a:endParaRPr/>
          </a:p>
        </p:txBody>
      </p:sp>
      <p:sp>
        <p:nvSpPr>
          <p:cNvPr id="18" name="Shape 18"/>
          <p:cNvSpPr txBox="1">
            <a:spLocks noGrp="1"/>
          </p:cNvSpPr>
          <p:nvPr>
            <p:ph type="subTitle" idx="1"/>
          </p:nvPr>
        </p:nvSpPr>
        <p:spPr>
          <a:xfrm>
            <a:off x="797451" y="3621216"/>
            <a:ext cx="109628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799">
                <a:solidFill>
                  <a:schemeClr val="lt1"/>
                </a:solidFill>
              </a:defRPr>
            </a:lvl1pPr>
            <a:lvl2pPr lvl="1">
              <a:lnSpc>
                <a:spcPct val="100000"/>
              </a:lnSpc>
              <a:spcBef>
                <a:spcPts val="0"/>
              </a:spcBef>
              <a:spcAft>
                <a:spcPts val="0"/>
              </a:spcAft>
              <a:buClr>
                <a:schemeClr val="lt1"/>
              </a:buClr>
              <a:buSzPct val="100000"/>
              <a:buNone/>
              <a:defRPr sz="2799">
                <a:solidFill>
                  <a:schemeClr val="lt1"/>
                </a:solidFill>
              </a:defRPr>
            </a:lvl2pPr>
            <a:lvl3pPr lvl="2">
              <a:lnSpc>
                <a:spcPct val="100000"/>
              </a:lnSpc>
              <a:spcBef>
                <a:spcPts val="0"/>
              </a:spcBef>
              <a:spcAft>
                <a:spcPts val="0"/>
              </a:spcAft>
              <a:buClr>
                <a:schemeClr val="lt1"/>
              </a:buClr>
              <a:buSzPct val="100000"/>
              <a:buNone/>
              <a:defRPr sz="2799">
                <a:solidFill>
                  <a:schemeClr val="lt1"/>
                </a:solidFill>
              </a:defRPr>
            </a:lvl3pPr>
            <a:lvl4pPr lvl="3">
              <a:lnSpc>
                <a:spcPct val="100000"/>
              </a:lnSpc>
              <a:spcBef>
                <a:spcPts val="0"/>
              </a:spcBef>
              <a:spcAft>
                <a:spcPts val="0"/>
              </a:spcAft>
              <a:buClr>
                <a:schemeClr val="lt1"/>
              </a:buClr>
              <a:buSzPct val="100000"/>
              <a:buNone/>
              <a:defRPr sz="2799">
                <a:solidFill>
                  <a:schemeClr val="lt1"/>
                </a:solidFill>
              </a:defRPr>
            </a:lvl4pPr>
            <a:lvl5pPr lvl="4">
              <a:lnSpc>
                <a:spcPct val="100000"/>
              </a:lnSpc>
              <a:spcBef>
                <a:spcPts val="0"/>
              </a:spcBef>
              <a:spcAft>
                <a:spcPts val="0"/>
              </a:spcAft>
              <a:buClr>
                <a:schemeClr val="lt1"/>
              </a:buClr>
              <a:buSzPct val="100000"/>
              <a:buNone/>
              <a:defRPr sz="2799">
                <a:solidFill>
                  <a:schemeClr val="lt1"/>
                </a:solidFill>
              </a:defRPr>
            </a:lvl5pPr>
            <a:lvl6pPr lvl="5">
              <a:lnSpc>
                <a:spcPct val="100000"/>
              </a:lnSpc>
              <a:spcBef>
                <a:spcPts val="0"/>
              </a:spcBef>
              <a:spcAft>
                <a:spcPts val="0"/>
              </a:spcAft>
              <a:buClr>
                <a:schemeClr val="lt1"/>
              </a:buClr>
              <a:buSzPct val="100000"/>
              <a:buNone/>
              <a:defRPr sz="2799">
                <a:solidFill>
                  <a:schemeClr val="lt1"/>
                </a:solidFill>
              </a:defRPr>
            </a:lvl6pPr>
            <a:lvl7pPr lvl="6">
              <a:lnSpc>
                <a:spcPct val="100000"/>
              </a:lnSpc>
              <a:spcBef>
                <a:spcPts val="0"/>
              </a:spcBef>
              <a:spcAft>
                <a:spcPts val="0"/>
              </a:spcAft>
              <a:buClr>
                <a:schemeClr val="lt1"/>
              </a:buClr>
              <a:buSzPct val="100000"/>
              <a:buNone/>
              <a:defRPr sz="2799">
                <a:solidFill>
                  <a:schemeClr val="lt1"/>
                </a:solidFill>
              </a:defRPr>
            </a:lvl7pPr>
            <a:lvl8pPr lvl="7">
              <a:lnSpc>
                <a:spcPct val="100000"/>
              </a:lnSpc>
              <a:spcBef>
                <a:spcPts val="0"/>
              </a:spcBef>
              <a:spcAft>
                <a:spcPts val="0"/>
              </a:spcAft>
              <a:buClr>
                <a:schemeClr val="lt1"/>
              </a:buClr>
              <a:buSzPct val="100000"/>
              <a:buNone/>
              <a:defRPr sz="2799">
                <a:solidFill>
                  <a:schemeClr val="lt1"/>
                </a:solidFill>
              </a:defRPr>
            </a:lvl8pPr>
            <a:lvl9pPr lvl="8">
              <a:lnSpc>
                <a:spcPct val="100000"/>
              </a:lnSpc>
              <a:spcBef>
                <a:spcPts val="0"/>
              </a:spcBef>
              <a:spcAft>
                <a:spcPts val="0"/>
              </a:spcAft>
              <a:buClr>
                <a:schemeClr val="lt1"/>
              </a:buClr>
              <a:buSzPct val="100000"/>
              <a:buNone/>
              <a:defRPr sz="2799">
                <a:solidFill>
                  <a:schemeClr val="lt1"/>
                </a:solidFill>
              </a:defRPr>
            </a:lvl9pPr>
          </a:lstStyle>
          <a:p>
            <a:r>
              <a:rPr lang="en-US" smtClean="0"/>
              <a:t>Click to edit Master subtitle style</a:t>
            </a:r>
            <a:endParaRPr dirty="0"/>
          </a:p>
        </p:txBody>
      </p:sp>
      <p:pic>
        <p:nvPicPr>
          <p:cNvPr id="20" name="Shape 20"/>
          <p:cNvPicPr preferRelativeResize="0"/>
          <p:nvPr/>
        </p:nvPicPr>
        <p:blipFill>
          <a:blip r:embed="rId2">
            <a:alphaModFix/>
          </a:blip>
          <a:stretch>
            <a:fillRect/>
          </a:stretch>
        </p:blipFill>
        <p:spPr>
          <a:xfrm>
            <a:off x="9017001" y="-71049"/>
            <a:ext cx="3175000" cy="1587500"/>
          </a:xfrm>
          <a:prstGeom prst="rect">
            <a:avLst/>
          </a:prstGeom>
          <a:noFill/>
          <a:ln>
            <a:noFill/>
          </a:ln>
        </p:spPr>
      </p:pic>
    </p:spTree>
    <p:extLst>
      <p:ext uri="{BB962C8B-B14F-4D97-AF65-F5344CB8AC3E}">
        <p14:creationId xmlns:p14="http://schemas.microsoft.com/office/powerpoint/2010/main" val="133342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2"/>
        <p:cNvGrpSpPr/>
        <p:nvPr/>
      </p:nvGrpSpPr>
      <p:grpSpPr>
        <a:xfrm>
          <a:off x="0" y="0"/>
          <a:ext cx="0" cy="0"/>
          <a:chOff x="0" y="0"/>
          <a:chExt cx="0" cy="0"/>
        </a:xfrm>
      </p:grpSpPr>
    </p:spTree>
    <p:extLst>
      <p:ext uri="{BB962C8B-B14F-4D97-AF65-F5344CB8AC3E}">
        <p14:creationId xmlns:p14="http://schemas.microsoft.com/office/powerpoint/2010/main" val="74732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1"/>
        <p:cNvGrpSpPr/>
        <p:nvPr/>
      </p:nvGrpSpPr>
      <p:grpSpPr>
        <a:xfrm>
          <a:off x="0" y="0"/>
          <a:ext cx="0" cy="0"/>
          <a:chOff x="0" y="0"/>
          <a:chExt cx="0" cy="0"/>
        </a:xfrm>
      </p:grpSpPr>
      <p:sp>
        <p:nvSpPr>
          <p:cNvPr id="38" name="Shape 38"/>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39" name="Shape 39"/>
          <p:cNvSpPr txBox="1">
            <a:spLocks noGrp="1"/>
          </p:cNvSpPr>
          <p:nvPr>
            <p:ph type="body" idx="1"/>
          </p:nvPr>
        </p:nvSpPr>
        <p:spPr>
          <a:xfrm>
            <a:off x="415601" y="1639833"/>
            <a:ext cx="113608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5pPr>
            <a:lvl6pPr lvl="5">
              <a:spcBef>
                <a:spcPts val="0"/>
              </a:spcBef>
              <a:defRPr/>
            </a:lvl6pPr>
            <a:lvl7pPr lvl="6">
              <a:spcBef>
                <a:spcPts val="0"/>
              </a:spcBef>
              <a:defRPr/>
            </a:lvl7pPr>
            <a:lvl8pPr lvl="7">
              <a:spcBef>
                <a:spcPts val="0"/>
              </a:spcBef>
              <a:defRPr/>
            </a:lvl8pPr>
            <a:lvl9pPr lvl="8">
              <a:spcBef>
                <a:spcPts val="0"/>
              </a:spcBef>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0" cap="none" spc="0" normalizeH="0" baseline="0" noProof="0" smtClean="0">
                <a:ln>
                  <a:noFill/>
                </a:ln>
                <a:solidFill>
                  <a:srgbClr val="000000"/>
                </a:solidFill>
                <a:effectLst/>
                <a:uLnTx/>
                <a:uFillTx/>
                <a:latin typeface="Arial"/>
                <a:cs typeface="Arial"/>
                <a:sym typeface="Arial"/>
              </a:rPr>
              <a:t>Edit Master text styles</a:t>
            </a:r>
          </a:p>
        </p:txBody>
      </p:sp>
      <p:sp>
        <p:nvSpPr>
          <p:cNvPr id="40" name="Shape 40"/>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705365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3" name="Shape 43"/>
          <p:cNvSpPr txBox="1">
            <a:spLocks noGrp="1"/>
          </p:cNvSpPr>
          <p:nvPr>
            <p:ph type="body" idx="1"/>
          </p:nvPr>
        </p:nvSpPr>
        <p:spPr>
          <a:xfrm>
            <a:off x="415601"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4" name="Shape 44"/>
          <p:cNvSpPr txBox="1">
            <a:spLocks noGrp="1"/>
          </p:cNvSpPr>
          <p:nvPr>
            <p:ph type="body" idx="2"/>
          </p:nvPr>
        </p:nvSpPr>
        <p:spPr>
          <a:xfrm>
            <a:off x="6443200"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Tree>
    <p:extLst>
      <p:ext uri="{BB962C8B-B14F-4D97-AF65-F5344CB8AC3E}">
        <p14:creationId xmlns:p14="http://schemas.microsoft.com/office/powerpoint/2010/main" val="2184224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Tree>
    <p:extLst>
      <p:ext uri="{BB962C8B-B14F-4D97-AF65-F5344CB8AC3E}">
        <p14:creationId xmlns:p14="http://schemas.microsoft.com/office/powerpoint/2010/main" val="77360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1" y="740800"/>
            <a:ext cx="3744000" cy="1007600"/>
          </a:xfrm>
          <a:prstGeom prst="rect">
            <a:avLst/>
          </a:prstGeom>
        </p:spPr>
        <p:txBody>
          <a:bodyPr lIns="91425" tIns="91425" rIns="91425" bIns="91425" anchor="b" anchorCtr="0"/>
          <a:lstStyle>
            <a:lvl1pPr lvl="0">
              <a:spcBef>
                <a:spcPts val="0"/>
              </a:spcBef>
              <a:buSzPct val="100000"/>
              <a:defRPr sz="3000">
                <a:latin typeface="Arial" panose="020B0604020202020204" pitchFamily="34" charset="0"/>
                <a:cs typeface="Arial" panose="020B0604020202020204" pitchFamily="34" charset="0"/>
              </a:defRPr>
            </a:lvl1pPr>
            <a:lvl2pPr lvl="1">
              <a:spcBef>
                <a:spcPts val="0"/>
              </a:spcBef>
              <a:buSzPct val="100000"/>
              <a:defRPr sz="3199"/>
            </a:lvl2pPr>
            <a:lvl3pPr lvl="2">
              <a:spcBef>
                <a:spcPts val="0"/>
              </a:spcBef>
              <a:buSzPct val="100000"/>
              <a:defRPr sz="3199"/>
            </a:lvl3pPr>
            <a:lvl4pPr lvl="3">
              <a:spcBef>
                <a:spcPts val="0"/>
              </a:spcBef>
              <a:buSzPct val="100000"/>
              <a:defRPr sz="3199"/>
            </a:lvl4pPr>
            <a:lvl5pPr lvl="4">
              <a:spcBef>
                <a:spcPts val="0"/>
              </a:spcBef>
              <a:buSzPct val="100000"/>
              <a:defRPr sz="3199"/>
            </a:lvl5pPr>
            <a:lvl6pPr lvl="5">
              <a:spcBef>
                <a:spcPts val="0"/>
              </a:spcBef>
              <a:buSzPct val="100000"/>
              <a:defRPr sz="3199"/>
            </a:lvl6pPr>
            <a:lvl7pPr lvl="6">
              <a:spcBef>
                <a:spcPts val="0"/>
              </a:spcBef>
              <a:buSzPct val="100000"/>
              <a:defRPr sz="3199"/>
            </a:lvl7pPr>
            <a:lvl8pPr lvl="7">
              <a:spcBef>
                <a:spcPts val="0"/>
              </a:spcBef>
              <a:buSzPct val="100000"/>
              <a:defRPr sz="3199"/>
            </a:lvl8pPr>
            <a:lvl9pPr lvl="8">
              <a:spcBef>
                <a:spcPts val="0"/>
              </a:spcBef>
              <a:buSzPct val="100000"/>
              <a:defRPr sz="3199"/>
            </a:lvl9pPr>
          </a:lstStyle>
          <a:p>
            <a:r>
              <a:rPr lang="en-US" smtClean="0"/>
              <a:t>Click to edit Master title style</a:t>
            </a:r>
            <a:endParaRPr dirty="0"/>
          </a:p>
        </p:txBody>
      </p:sp>
      <p:sp>
        <p:nvSpPr>
          <p:cNvPr id="51" name="Shape 51"/>
          <p:cNvSpPr txBox="1">
            <a:spLocks noGrp="1"/>
          </p:cNvSpPr>
          <p:nvPr>
            <p:ph type="body" idx="1"/>
          </p:nvPr>
        </p:nvSpPr>
        <p:spPr>
          <a:xfrm>
            <a:off x="415601" y="1954405"/>
            <a:ext cx="3744000" cy="41376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Tree>
    <p:extLst>
      <p:ext uri="{BB962C8B-B14F-4D97-AF65-F5344CB8AC3E}">
        <p14:creationId xmlns:p14="http://schemas.microsoft.com/office/powerpoint/2010/main" val="1010211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rgbClr val="EF7D00">
            <a:alpha val="70000"/>
          </a:srgbClr>
        </a:solidFill>
        <a:effectLst/>
      </p:bgPr>
    </p:bg>
    <p:spTree>
      <p:nvGrpSpPr>
        <p:cNvPr id="1" name="Shape 53"/>
        <p:cNvGrpSpPr/>
        <p:nvPr/>
      </p:nvGrpSpPr>
      <p:grpSpPr>
        <a:xfrm>
          <a:off x="0" y="0"/>
          <a:ext cx="0" cy="0"/>
          <a:chOff x="0" y="0"/>
          <a:chExt cx="0" cy="0"/>
        </a:xfrm>
      </p:grpSpPr>
      <p:sp>
        <p:nvSpPr>
          <p:cNvPr id="60" name="Shape 60"/>
          <p:cNvSpPr txBox="1">
            <a:spLocks noGrp="1"/>
          </p:cNvSpPr>
          <p:nvPr>
            <p:ph type="title"/>
          </p:nvPr>
        </p:nvSpPr>
        <p:spPr>
          <a:xfrm>
            <a:off x="653667" y="701800"/>
            <a:ext cx="7491600" cy="5454400"/>
          </a:xfrm>
          <a:prstGeom prst="rect">
            <a:avLst/>
          </a:prstGeom>
        </p:spPr>
        <p:txBody>
          <a:bodyPr lIns="91425" tIns="91425" rIns="91425" bIns="91425" anchor="ctr" anchorCtr="0"/>
          <a:lstStyle>
            <a:lvl1pPr lvl="0">
              <a:spcBef>
                <a:spcPts val="0"/>
              </a:spcBef>
              <a:buClr>
                <a:schemeClr val="lt1"/>
              </a:buClr>
              <a:buSzPct val="100000"/>
              <a:defRPr sz="6398">
                <a:solidFill>
                  <a:schemeClr val="lt1"/>
                </a:solidFill>
                <a:latin typeface="Arial" panose="020B0604020202020204" pitchFamily="34" charset="0"/>
                <a:cs typeface="Arial" panose="020B0604020202020204" pitchFamily="34" charset="0"/>
              </a:defRPr>
            </a:lvl1pPr>
            <a:lvl2pPr lvl="1">
              <a:spcBef>
                <a:spcPts val="0"/>
              </a:spcBef>
              <a:buClr>
                <a:schemeClr val="lt1"/>
              </a:buClr>
              <a:buSzPct val="100000"/>
              <a:defRPr sz="6398">
                <a:solidFill>
                  <a:schemeClr val="lt1"/>
                </a:solidFill>
              </a:defRPr>
            </a:lvl2pPr>
            <a:lvl3pPr lvl="2">
              <a:spcBef>
                <a:spcPts val="0"/>
              </a:spcBef>
              <a:buClr>
                <a:schemeClr val="lt1"/>
              </a:buClr>
              <a:buSzPct val="100000"/>
              <a:defRPr sz="6398">
                <a:solidFill>
                  <a:schemeClr val="lt1"/>
                </a:solidFill>
              </a:defRPr>
            </a:lvl3pPr>
            <a:lvl4pPr lvl="3">
              <a:spcBef>
                <a:spcPts val="0"/>
              </a:spcBef>
              <a:buClr>
                <a:schemeClr val="lt1"/>
              </a:buClr>
              <a:buSzPct val="100000"/>
              <a:defRPr sz="6398">
                <a:solidFill>
                  <a:schemeClr val="lt1"/>
                </a:solidFill>
              </a:defRPr>
            </a:lvl4pPr>
            <a:lvl5pPr lvl="4">
              <a:spcBef>
                <a:spcPts val="0"/>
              </a:spcBef>
              <a:buClr>
                <a:schemeClr val="lt1"/>
              </a:buClr>
              <a:buSzPct val="100000"/>
              <a:defRPr sz="6398">
                <a:solidFill>
                  <a:schemeClr val="lt1"/>
                </a:solidFill>
              </a:defRPr>
            </a:lvl5pPr>
            <a:lvl6pPr lvl="5">
              <a:spcBef>
                <a:spcPts val="0"/>
              </a:spcBef>
              <a:buClr>
                <a:schemeClr val="lt1"/>
              </a:buClr>
              <a:buSzPct val="100000"/>
              <a:defRPr sz="6398">
                <a:solidFill>
                  <a:schemeClr val="lt1"/>
                </a:solidFill>
              </a:defRPr>
            </a:lvl6pPr>
            <a:lvl7pPr lvl="6">
              <a:spcBef>
                <a:spcPts val="0"/>
              </a:spcBef>
              <a:buClr>
                <a:schemeClr val="lt1"/>
              </a:buClr>
              <a:buSzPct val="100000"/>
              <a:defRPr sz="6398">
                <a:solidFill>
                  <a:schemeClr val="lt1"/>
                </a:solidFill>
              </a:defRPr>
            </a:lvl7pPr>
            <a:lvl8pPr lvl="7">
              <a:spcBef>
                <a:spcPts val="0"/>
              </a:spcBef>
              <a:buClr>
                <a:schemeClr val="lt1"/>
              </a:buClr>
              <a:buSzPct val="100000"/>
              <a:defRPr sz="6398">
                <a:solidFill>
                  <a:schemeClr val="lt1"/>
                </a:solidFill>
              </a:defRPr>
            </a:lvl8pPr>
            <a:lvl9pPr lvl="8">
              <a:spcBef>
                <a:spcPts val="0"/>
              </a:spcBef>
              <a:buClr>
                <a:schemeClr val="lt1"/>
              </a:buClr>
              <a:buSzPct val="100000"/>
              <a:defRPr sz="6398">
                <a:solidFill>
                  <a:schemeClr val="lt1"/>
                </a:solidFill>
              </a:defRPr>
            </a:lvl9pPr>
          </a:lstStyle>
          <a:p>
            <a:r>
              <a:rPr lang="en-US" smtClean="0"/>
              <a:t>Click to edit Master title style</a:t>
            </a:r>
            <a:endParaRPr dirty="0"/>
          </a:p>
        </p:txBody>
      </p:sp>
      <p:sp>
        <p:nvSpPr>
          <p:cNvPr id="61" name="Shape 6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0" name="Shape 54"/>
          <p:cNvGrpSpPr/>
          <p:nvPr/>
        </p:nvGrpSpPr>
        <p:grpSpPr>
          <a:xfrm flipV="1">
            <a:off x="8131171"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75182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2"/>
        <p:cNvGrpSpPr/>
        <p:nvPr/>
      </p:nvGrpSpPr>
      <p:grpSpPr>
        <a:xfrm>
          <a:off x="0" y="0"/>
          <a:ext cx="0" cy="0"/>
          <a:chOff x="0" y="0"/>
          <a:chExt cx="0" cy="0"/>
        </a:xfrm>
      </p:grpSpPr>
      <p:sp>
        <p:nvSpPr>
          <p:cNvPr id="63" name="Shape 63"/>
          <p:cNvSpPr/>
          <p:nvPr/>
        </p:nvSpPr>
        <p:spPr>
          <a:xfrm>
            <a:off x="6096000" y="-233"/>
            <a:ext cx="6096001" cy="6858000"/>
          </a:xfrm>
          <a:prstGeom prst="rect">
            <a:avLst/>
          </a:prstGeom>
          <a:solidFill>
            <a:srgbClr val="0093AA"/>
          </a:solidFill>
          <a:ln>
            <a:noFill/>
          </a:ln>
        </p:spPr>
        <p:txBody>
          <a:bodyPr lIns="121868" tIns="121868" rIns="121868" bIns="121868" anchor="ctr" anchorCtr="0">
            <a:noAutofit/>
          </a:bodyPr>
          <a:lstStyle/>
          <a:p>
            <a:pPr lvl="0">
              <a:spcBef>
                <a:spcPts val="0"/>
              </a:spcBef>
              <a:buNone/>
            </a:pPr>
            <a:endParaRPr sz="2399"/>
          </a:p>
        </p:txBody>
      </p:sp>
      <p:cxnSp>
        <p:nvCxnSpPr>
          <p:cNvPr id="64" name="Shape 64"/>
          <p:cNvCxnSpPr/>
          <p:nvPr/>
        </p:nvCxnSpPr>
        <p:spPr>
          <a:xfrm>
            <a:off x="6706234" y="5994000"/>
            <a:ext cx="624400" cy="0"/>
          </a:xfrm>
          <a:prstGeom prst="straightConnector1">
            <a:avLst/>
          </a:prstGeom>
          <a:noFill/>
          <a:ln w="19050" cap="flat" cmpd="sng">
            <a:solidFill>
              <a:schemeClr val="lt1"/>
            </a:solidFill>
            <a:prstDash val="solid"/>
            <a:round/>
            <a:headEnd type="none" w="med" len="med"/>
            <a:tailEnd type="none" w="med" len="med"/>
          </a:ln>
        </p:spPr>
      </p:cxnSp>
      <p:sp>
        <p:nvSpPr>
          <p:cNvPr id="65" name="Shape 65"/>
          <p:cNvSpPr txBox="1">
            <a:spLocks noGrp="1"/>
          </p:cNvSpPr>
          <p:nvPr>
            <p:ph type="title"/>
          </p:nvPr>
        </p:nvSpPr>
        <p:spPr>
          <a:xfrm>
            <a:off x="354000" y="1534800"/>
            <a:ext cx="5393600" cy="2086000"/>
          </a:xfrm>
          <a:prstGeom prst="rect">
            <a:avLst/>
          </a:prstGeom>
        </p:spPr>
        <p:txBody>
          <a:bodyPr lIns="91425" tIns="91425" rIns="91425" bIns="91425" anchor="b" anchorCtr="0"/>
          <a:lstStyle>
            <a:lvl1pPr lvl="0" algn="ctr">
              <a:spcBef>
                <a:spcPts val="0"/>
              </a:spcBef>
              <a:buSzPct val="100000"/>
              <a:defRPr sz="5599">
                <a:latin typeface="Arial" panose="020B0604020202020204" pitchFamily="34" charset="0"/>
                <a:cs typeface="Arial" panose="020B0604020202020204" pitchFamily="34" charset="0"/>
              </a:defRPr>
            </a:lvl1pPr>
            <a:lvl2pPr lvl="1" algn="ctr">
              <a:spcBef>
                <a:spcPts val="0"/>
              </a:spcBef>
              <a:buSzPct val="100000"/>
              <a:defRPr sz="5599"/>
            </a:lvl2pPr>
            <a:lvl3pPr lvl="2" algn="ctr">
              <a:spcBef>
                <a:spcPts val="0"/>
              </a:spcBef>
              <a:buSzPct val="100000"/>
              <a:defRPr sz="5599"/>
            </a:lvl3pPr>
            <a:lvl4pPr lvl="3" algn="ctr">
              <a:spcBef>
                <a:spcPts val="0"/>
              </a:spcBef>
              <a:buSzPct val="100000"/>
              <a:defRPr sz="5599"/>
            </a:lvl4pPr>
            <a:lvl5pPr lvl="4" algn="ctr">
              <a:spcBef>
                <a:spcPts val="0"/>
              </a:spcBef>
              <a:buSzPct val="100000"/>
              <a:defRPr sz="5599"/>
            </a:lvl5pPr>
            <a:lvl6pPr lvl="5" algn="ctr">
              <a:spcBef>
                <a:spcPts val="0"/>
              </a:spcBef>
              <a:buSzPct val="100000"/>
              <a:defRPr sz="5599"/>
            </a:lvl6pPr>
            <a:lvl7pPr lvl="6" algn="ctr">
              <a:spcBef>
                <a:spcPts val="0"/>
              </a:spcBef>
              <a:buSzPct val="100000"/>
              <a:defRPr sz="5599"/>
            </a:lvl7pPr>
            <a:lvl8pPr lvl="7" algn="ctr">
              <a:spcBef>
                <a:spcPts val="0"/>
              </a:spcBef>
              <a:buSzPct val="100000"/>
              <a:defRPr sz="5599"/>
            </a:lvl8pPr>
            <a:lvl9pPr lvl="8" algn="ctr">
              <a:spcBef>
                <a:spcPts val="0"/>
              </a:spcBef>
              <a:buSzPct val="100000"/>
              <a:defRPr sz="5599"/>
            </a:lvl9pPr>
          </a:lstStyle>
          <a:p>
            <a:r>
              <a:rPr lang="en-US" smtClean="0"/>
              <a:t>Click to edit Master title style</a:t>
            </a:r>
            <a:endParaRPr dirty="0"/>
          </a:p>
        </p:txBody>
      </p:sp>
      <p:sp>
        <p:nvSpPr>
          <p:cNvPr id="66" name="Shape 66"/>
          <p:cNvSpPr txBox="1">
            <a:spLocks noGrp="1"/>
          </p:cNvSpPr>
          <p:nvPr>
            <p:ph type="subTitle" idx="1"/>
          </p:nvPr>
        </p:nvSpPr>
        <p:spPr>
          <a:xfrm>
            <a:off x="354000" y="3692001"/>
            <a:ext cx="5393600" cy="16924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799">
                <a:latin typeface="Arial" panose="020B0604020202020204" pitchFamily="34" charset="0"/>
                <a:cs typeface="Arial" panose="020B0604020202020204" pitchFamily="34" charset="0"/>
              </a:defRPr>
            </a:lvl1pPr>
            <a:lvl2pPr lvl="1" algn="ctr">
              <a:lnSpc>
                <a:spcPct val="100000"/>
              </a:lnSpc>
              <a:spcBef>
                <a:spcPts val="0"/>
              </a:spcBef>
              <a:spcAft>
                <a:spcPts val="0"/>
              </a:spcAft>
              <a:buSzPct val="100000"/>
              <a:buNone/>
              <a:defRPr sz="2799"/>
            </a:lvl2pPr>
            <a:lvl3pPr lvl="2" algn="ctr">
              <a:lnSpc>
                <a:spcPct val="100000"/>
              </a:lnSpc>
              <a:spcBef>
                <a:spcPts val="0"/>
              </a:spcBef>
              <a:spcAft>
                <a:spcPts val="0"/>
              </a:spcAft>
              <a:buSzPct val="100000"/>
              <a:buNone/>
              <a:defRPr sz="2799"/>
            </a:lvl3pPr>
            <a:lvl4pPr lvl="3" algn="ctr">
              <a:lnSpc>
                <a:spcPct val="100000"/>
              </a:lnSpc>
              <a:spcBef>
                <a:spcPts val="0"/>
              </a:spcBef>
              <a:spcAft>
                <a:spcPts val="0"/>
              </a:spcAft>
              <a:buSzPct val="100000"/>
              <a:buNone/>
              <a:defRPr sz="2799"/>
            </a:lvl4pPr>
            <a:lvl5pPr lvl="4" algn="ctr">
              <a:lnSpc>
                <a:spcPct val="100000"/>
              </a:lnSpc>
              <a:spcBef>
                <a:spcPts val="0"/>
              </a:spcBef>
              <a:spcAft>
                <a:spcPts val="0"/>
              </a:spcAft>
              <a:buSzPct val="100000"/>
              <a:buNone/>
              <a:defRPr sz="2799"/>
            </a:lvl5pPr>
            <a:lvl6pPr lvl="5" algn="ctr">
              <a:lnSpc>
                <a:spcPct val="100000"/>
              </a:lnSpc>
              <a:spcBef>
                <a:spcPts val="0"/>
              </a:spcBef>
              <a:spcAft>
                <a:spcPts val="0"/>
              </a:spcAft>
              <a:buSzPct val="100000"/>
              <a:buNone/>
              <a:defRPr sz="2799"/>
            </a:lvl6pPr>
            <a:lvl7pPr lvl="6" algn="ctr">
              <a:lnSpc>
                <a:spcPct val="100000"/>
              </a:lnSpc>
              <a:spcBef>
                <a:spcPts val="0"/>
              </a:spcBef>
              <a:spcAft>
                <a:spcPts val="0"/>
              </a:spcAft>
              <a:buSzPct val="100000"/>
              <a:buNone/>
              <a:defRPr sz="2799"/>
            </a:lvl7pPr>
            <a:lvl8pPr lvl="7" algn="ctr">
              <a:lnSpc>
                <a:spcPct val="100000"/>
              </a:lnSpc>
              <a:spcBef>
                <a:spcPts val="0"/>
              </a:spcBef>
              <a:spcAft>
                <a:spcPts val="0"/>
              </a:spcAft>
              <a:buSzPct val="100000"/>
              <a:buNone/>
              <a:defRPr sz="2799"/>
            </a:lvl8pPr>
            <a:lvl9pPr lvl="8" algn="ctr">
              <a:lnSpc>
                <a:spcPct val="100000"/>
              </a:lnSpc>
              <a:spcBef>
                <a:spcPts val="0"/>
              </a:spcBef>
              <a:spcAft>
                <a:spcPts val="0"/>
              </a:spcAft>
              <a:buSzPct val="100000"/>
              <a:buNone/>
              <a:defRPr sz="2799"/>
            </a:lvl9pPr>
          </a:lstStyle>
          <a:p>
            <a:r>
              <a:rPr lang="en-US" smtClean="0"/>
              <a:t>Click to edit Master subtitle style</a:t>
            </a:r>
            <a:endParaRPr dirty="0"/>
          </a:p>
        </p:txBody>
      </p:sp>
      <p:sp>
        <p:nvSpPr>
          <p:cNvPr id="67" name="Shape 67"/>
          <p:cNvSpPr txBox="1">
            <a:spLocks noGrp="1"/>
          </p:cNvSpPr>
          <p:nvPr>
            <p:ph type="body" idx="2"/>
          </p:nvPr>
        </p:nvSpPr>
        <p:spPr>
          <a:xfrm>
            <a:off x="6586000" y="965600"/>
            <a:ext cx="4300897" cy="4538431"/>
          </a:xfrm>
          <a:prstGeom prst="rect">
            <a:avLst/>
          </a:prstGeom>
        </p:spPr>
        <p:txBody>
          <a:bodyPr lIns="91425" tIns="91425" rIns="91425" bIns="91425" anchor="ctr" anchorCtr="0"/>
          <a:lstStyle>
            <a:lvl1pPr lvl="0">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smtClean="0"/>
              <a:t>Edit Master text styles</a:t>
            </a:r>
          </a:p>
        </p:txBody>
      </p:sp>
      <p:grpSp>
        <p:nvGrpSpPr>
          <p:cNvPr id="8" name="Shape 54"/>
          <p:cNvGrpSpPr/>
          <p:nvPr/>
        </p:nvGrpSpPr>
        <p:grpSpPr>
          <a:xfrm flipV="1">
            <a:off x="8179850" y="4177958"/>
            <a:ext cx="4060834" cy="2707427"/>
            <a:chOff x="6098378" y="4"/>
            <a:chExt cx="3045625" cy="2030570"/>
          </a:xfrm>
        </p:grpSpPr>
        <p:sp>
          <p:nvSpPr>
            <p:cNvPr id="9"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0"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1"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599285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26000" y="5640767"/>
            <a:ext cx="7998400" cy="798400"/>
          </a:xfrm>
          <a:prstGeom prst="rect">
            <a:avLst/>
          </a:prstGeom>
        </p:spPr>
        <p:txBody>
          <a:bodyPr lIns="91425" tIns="91425" rIns="91425" bIns="91425" anchor="ctr" anchorCtr="0"/>
          <a:lstStyle>
            <a:lvl1pPr lvl="0">
              <a:lnSpc>
                <a:spcPct val="100000"/>
              </a:lnSpc>
              <a:spcBef>
                <a:spcPts val="0"/>
              </a:spcBef>
              <a:spcAft>
                <a:spcPts val="0"/>
              </a:spcAft>
              <a:buNone/>
              <a:defRPr sz="2000">
                <a:latin typeface="Arial" panose="020B0604020202020204" pitchFamily="34" charset="0"/>
                <a:cs typeface="Arial" panose="020B0604020202020204" pitchFamily="34" charset="0"/>
              </a:defRPr>
            </a:lvl1pPr>
          </a:lstStyle>
          <a:p>
            <a:pPr lvl="0"/>
            <a:r>
              <a:rPr lang="en-US" smtClean="0"/>
              <a:t>Edit Master text styles</a:t>
            </a:r>
          </a:p>
        </p:txBody>
      </p:sp>
    </p:spTree>
    <p:extLst>
      <p:ext uri="{BB962C8B-B14F-4D97-AF65-F5344CB8AC3E}">
        <p14:creationId xmlns:p14="http://schemas.microsoft.com/office/powerpoint/2010/main" val="1533885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rgbClr val="0093AA"/>
        </a:solidFill>
        <a:effectLst/>
      </p:bgPr>
    </p:bg>
    <p:spTree>
      <p:nvGrpSpPr>
        <p:cNvPr id="1" name="Shape 72"/>
        <p:cNvGrpSpPr/>
        <p:nvPr/>
      </p:nvGrpSpPr>
      <p:grpSpPr>
        <a:xfrm>
          <a:off x="0" y="0"/>
          <a:ext cx="0" cy="0"/>
          <a:chOff x="0" y="0"/>
          <a:chExt cx="0" cy="0"/>
        </a:xfrm>
      </p:grpSpPr>
      <p:sp>
        <p:nvSpPr>
          <p:cNvPr id="79" name="Shape 79"/>
          <p:cNvSpPr txBox="1">
            <a:spLocks noGrp="1"/>
          </p:cNvSpPr>
          <p:nvPr>
            <p:ph type="title"/>
          </p:nvPr>
        </p:nvSpPr>
        <p:spPr>
          <a:xfrm>
            <a:off x="415601" y="1674733"/>
            <a:ext cx="11360800" cy="2707600"/>
          </a:xfrm>
          <a:prstGeom prst="rect">
            <a:avLst/>
          </a:prstGeom>
        </p:spPr>
        <p:txBody>
          <a:bodyPr lIns="91425" tIns="91425" rIns="91425" bIns="91425" anchor="b" anchorCtr="0"/>
          <a:lstStyle>
            <a:lvl1pPr lvl="0" algn="ctr">
              <a:spcBef>
                <a:spcPts val="0"/>
              </a:spcBef>
              <a:buClr>
                <a:schemeClr val="lt1"/>
              </a:buClr>
              <a:buSzPct val="100000"/>
              <a:defRPr sz="8798">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buSzPct val="100000"/>
              <a:defRPr sz="15996">
                <a:solidFill>
                  <a:schemeClr val="lt1"/>
                </a:solidFill>
              </a:defRPr>
            </a:lvl2pPr>
            <a:lvl3pPr lvl="2" algn="ctr">
              <a:spcBef>
                <a:spcPts val="0"/>
              </a:spcBef>
              <a:buClr>
                <a:schemeClr val="lt1"/>
              </a:buClr>
              <a:buSzPct val="100000"/>
              <a:defRPr sz="15996">
                <a:solidFill>
                  <a:schemeClr val="lt1"/>
                </a:solidFill>
              </a:defRPr>
            </a:lvl3pPr>
            <a:lvl4pPr lvl="3" algn="ctr">
              <a:spcBef>
                <a:spcPts val="0"/>
              </a:spcBef>
              <a:buClr>
                <a:schemeClr val="lt1"/>
              </a:buClr>
              <a:buSzPct val="100000"/>
              <a:defRPr sz="15996">
                <a:solidFill>
                  <a:schemeClr val="lt1"/>
                </a:solidFill>
              </a:defRPr>
            </a:lvl4pPr>
            <a:lvl5pPr lvl="4" algn="ctr">
              <a:spcBef>
                <a:spcPts val="0"/>
              </a:spcBef>
              <a:buClr>
                <a:schemeClr val="lt1"/>
              </a:buClr>
              <a:buSzPct val="100000"/>
              <a:defRPr sz="15996">
                <a:solidFill>
                  <a:schemeClr val="lt1"/>
                </a:solidFill>
              </a:defRPr>
            </a:lvl5pPr>
            <a:lvl6pPr lvl="5" algn="ctr">
              <a:spcBef>
                <a:spcPts val="0"/>
              </a:spcBef>
              <a:buClr>
                <a:schemeClr val="lt1"/>
              </a:buClr>
              <a:buSzPct val="100000"/>
              <a:defRPr sz="15996">
                <a:solidFill>
                  <a:schemeClr val="lt1"/>
                </a:solidFill>
              </a:defRPr>
            </a:lvl6pPr>
            <a:lvl7pPr lvl="6" algn="ctr">
              <a:spcBef>
                <a:spcPts val="0"/>
              </a:spcBef>
              <a:buClr>
                <a:schemeClr val="lt1"/>
              </a:buClr>
              <a:buSzPct val="100000"/>
              <a:defRPr sz="15996">
                <a:solidFill>
                  <a:schemeClr val="lt1"/>
                </a:solidFill>
              </a:defRPr>
            </a:lvl7pPr>
            <a:lvl8pPr lvl="7" algn="ctr">
              <a:spcBef>
                <a:spcPts val="0"/>
              </a:spcBef>
              <a:buClr>
                <a:schemeClr val="lt1"/>
              </a:buClr>
              <a:buSzPct val="100000"/>
              <a:defRPr sz="15996">
                <a:solidFill>
                  <a:schemeClr val="lt1"/>
                </a:solidFill>
              </a:defRPr>
            </a:lvl8pPr>
            <a:lvl9pPr lvl="8" algn="ctr">
              <a:spcBef>
                <a:spcPts val="0"/>
              </a:spcBef>
              <a:buClr>
                <a:schemeClr val="lt1"/>
              </a:buClr>
              <a:buSzPct val="100000"/>
              <a:defRPr sz="15996">
                <a:solidFill>
                  <a:schemeClr val="lt1"/>
                </a:solidFill>
              </a:defRPr>
            </a:lvl9pPr>
          </a:lstStyle>
          <a:p>
            <a:r>
              <a:rPr lang="en-US" smtClean="0"/>
              <a:t>Click to edit Master title style</a:t>
            </a:r>
            <a:endParaRPr dirty="0"/>
          </a:p>
        </p:txBody>
      </p:sp>
      <p:sp>
        <p:nvSpPr>
          <p:cNvPr id="80" name="Shape 80"/>
          <p:cNvSpPr txBox="1">
            <a:spLocks noGrp="1"/>
          </p:cNvSpPr>
          <p:nvPr>
            <p:ph type="body" idx="1"/>
          </p:nvPr>
        </p:nvSpPr>
        <p:spPr>
          <a:xfrm>
            <a:off x="415601" y="4492300"/>
            <a:ext cx="11360800" cy="1709200"/>
          </a:xfrm>
          <a:prstGeom prst="rect">
            <a:avLst/>
          </a:prstGeom>
        </p:spPr>
        <p:txBody>
          <a:bodyPr lIns="91425" tIns="91425" rIns="91425" bIns="91425" anchor="t" anchorCtr="0"/>
          <a:lstStyle>
            <a:lvl1pPr lvl="0" algn="ctr">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pPr lvl="0"/>
            <a:r>
              <a:rPr lang="en-US" smtClean="0"/>
              <a:t>Edit Master text styles</a:t>
            </a:r>
          </a:p>
        </p:txBody>
      </p:sp>
      <p:sp>
        <p:nvSpPr>
          <p:cNvPr id="81" name="Shape 8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231678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1" y="546667"/>
            <a:ext cx="11360800" cy="8104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15601" y="1639833"/>
            <a:ext cx="11360800" cy="4452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a:p>
            <a:endParaRPr dirty="0"/>
          </a:p>
        </p:txBody>
      </p:sp>
      <p:pic>
        <p:nvPicPr>
          <p:cNvPr id="9" name="Shape 9"/>
          <p:cNvPicPr preferRelativeResize="0"/>
          <p:nvPr/>
        </p:nvPicPr>
        <p:blipFill>
          <a:blip r:embed="rId12">
            <a:alphaModFix/>
          </a:blip>
          <a:stretch>
            <a:fillRect/>
          </a:stretch>
        </p:blipFill>
        <p:spPr>
          <a:xfrm>
            <a:off x="9017001" y="-101615"/>
            <a:ext cx="3175000" cy="1587500"/>
          </a:xfrm>
          <a:prstGeom prst="rect">
            <a:avLst/>
          </a:prstGeom>
          <a:noFill/>
          <a:ln>
            <a:noFill/>
          </a:ln>
        </p:spPr>
      </p:pic>
      <p:grpSp>
        <p:nvGrpSpPr>
          <p:cNvPr id="10" name="Shape 54"/>
          <p:cNvGrpSpPr/>
          <p:nvPr/>
        </p:nvGrpSpPr>
        <p:grpSpPr>
          <a:xfrm flipV="1">
            <a:off x="8179850"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151199434"/>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u="none" strike="noStrike" cap="none">
          <a:solidFill>
            <a:srgbClr val="000000"/>
          </a:solidFill>
          <a:latin typeface="Arial"/>
          <a:ea typeface="Arial"/>
          <a:cs typeface="Arial"/>
          <a:sym typeface="Arial"/>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2" pos="3839">
          <p15:clr>
            <a:srgbClr val="F26B43"/>
          </p15:clr>
        </p15:guide>
        <p15:guide id="3" orient="horz" pos="2160">
          <p15:clr>
            <a:srgbClr val="F26B43"/>
          </p15:clr>
        </p15:guide>
        <p15:guide id="4" pos="511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www.foxnews.com/science/2013/01/24/video-kraken-in-natural-habitat-released.html" TargetMode="External"/><Relationship Id="rId3" Type="http://schemas.openxmlformats.org/officeDocument/2006/relationships/hyperlink" Target="http://www.mirror.co.uk/news/world-news/legendary-120m-kraken-sea-monster-8215560" TargetMode="External"/><Relationship Id="rId7" Type="http://schemas.openxmlformats.org/officeDocument/2006/relationships/hyperlink" Target="http://www.npr.org/2013/01/13/169274472/the-kraken-is-real-scientist-films-first-footage-of-a-giant-squid"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www.southernfriedscience.com/did-monster-hunters-find-a-120-meter-long-giant-squid-on-google-maps/" TargetMode="External"/><Relationship Id="rId11" Type="http://schemas.openxmlformats.org/officeDocument/2006/relationships/hyperlink" Target="https://en.wikipedia.org/wiki/Kraken" TargetMode="External"/><Relationship Id="rId5" Type="http://schemas.openxmlformats.org/officeDocument/2006/relationships/hyperlink" Target="http://www.orlandosentinel.com/features/gone-viral/os-thats-not-the-kraken-on-google-earth-its-a-rock-20160621-story.html" TargetMode="External"/><Relationship Id="rId10" Type="http://schemas.openxmlformats.org/officeDocument/2006/relationships/hyperlink" Target="https://www.greenprophet.com/2013/01/kraken-sea-monster-video/" TargetMode="External"/><Relationship Id="rId4" Type="http://schemas.openxmlformats.org/officeDocument/2006/relationships/hyperlink" Target="http://www.ufosightingsdaily.com/2016/06/60-meter-giant-squid-found-on-google.html" TargetMode="External"/><Relationship Id="rId9" Type="http://schemas.openxmlformats.org/officeDocument/2006/relationships/hyperlink" Target="https://www.scientificamerican.com/article/live-giant-squid-filmed-in-deep-ocean/"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factcheck.org/2016/11/how-to-spot-fake-new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www.theatlantic.com/notes/2018/01/how-to-fact-check-the-atlantic/551477/" TargetMode="External"/><Relationship Id="rId4" Type="http://schemas.openxmlformats.org/officeDocument/2006/relationships/hyperlink" Target="http://www.politifact.com/truth-o-meter/article/2014/aug/20/7-steps-better-fact-checking/"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mozilla.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130426"/>
            <a:ext cx="7772400" cy="1470025"/>
          </a:xfrm>
        </p:spPr>
        <p:txBody>
          <a:bodyPr/>
          <a:lstStyle/>
          <a:p>
            <a:r>
              <a:rPr/>
              <a:t>Web Detective</a:t>
            </a:r>
          </a:p>
        </p:txBody>
      </p:sp>
      <p:sp>
        <p:nvSpPr>
          <p:cNvPr id="3" name="Subtitle 2"/>
          <p:cNvSpPr>
            <a:spLocks noGrp="1"/>
          </p:cNvSpPr>
          <p:nvPr>
            <p:ph type="subTitle" idx="1"/>
          </p:nvPr>
        </p:nvSpPr>
        <p:spPr>
          <a:xfrm>
            <a:off x="2895600" y="3886200"/>
            <a:ext cx="6400800" cy="1752600"/>
          </a:xfrm>
        </p:spPr>
        <p:txBody>
          <a:bodyPr/>
          <a:lstStyle/>
          <a:p>
            <a:r>
              <a:t/>
            </a:r>
            <a:br/>
            <a:r>
              <a:t/>
            </a:r>
            <a:b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a:t>“is the Kraken, a 100- to 120-foot tentacled sea creature that attacks and sink ships, real?”</a:t>
            </a:r>
          </a:p>
        </p:txBody>
      </p:sp>
      <p:sp>
        <p:nvSpPr>
          <p:cNvPr id="3" name="Content Placeholder 2"/>
          <p:cNvSpPr>
            <a:spLocks noGrp="1"/>
          </p:cNvSpPr>
          <p:nvPr>
            <p:ph type="body" idx="1"/>
          </p:nvPr>
        </p:nvSpPr>
        <p:spPr/>
        <p:txBody>
          <a:bodyPr>
            <a:normAutofit/>
          </a:bodyPr>
          <a:lstStyle/>
          <a:p>
            <a:pPr lvl="1"/>
            <a:r>
              <a:rPr dirty="0">
                <a:hlinkClick r:id="rId3"/>
              </a:rPr>
              <a:t>http://www.mirror.co.uk/news/world-news/legendary-120m-kraken-sea-monster-8215560</a:t>
            </a:r>
          </a:p>
          <a:p>
            <a:pPr lvl="1"/>
            <a:r>
              <a:rPr dirty="0">
                <a:hlinkClick r:id="rId4"/>
              </a:rPr>
              <a:t>http://www.ufosightingsdaily.com/2016/06/60-meter-giant-squid-found-on-google.html</a:t>
            </a:r>
          </a:p>
          <a:p>
            <a:pPr lvl="1"/>
            <a:r>
              <a:rPr dirty="0">
                <a:hlinkClick r:id="rId5"/>
              </a:rPr>
              <a:t>http://www.orlandosentinel.com/features/gone-viral/os-thats-not-the-kraken-on-google-earth-its-a-rock-20160621-story.html</a:t>
            </a:r>
          </a:p>
          <a:p>
            <a:pPr lvl="1"/>
            <a:r>
              <a:rPr dirty="0">
                <a:hlinkClick r:id="rId6"/>
              </a:rPr>
              <a:t>http://www.southernfriedscience.com/did-monster-hunters-find-a-120-meter-long-giant-squid-on-google-maps/</a:t>
            </a:r>
          </a:p>
          <a:p>
            <a:pPr lvl="1"/>
            <a:r>
              <a:rPr dirty="0">
                <a:hlinkClick r:id="rId7"/>
              </a:rPr>
              <a:t>http://www.npr.org/2013/01/13/169274472/the-kraken-is-real-scientist-films-first-footage-of-a-giant-squid</a:t>
            </a:r>
          </a:p>
          <a:p>
            <a:pPr lvl="1"/>
            <a:r>
              <a:rPr dirty="0">
                <a:hlinkClick r:id="rId8"/>
              </a:rPr>
              <a:t>http://www.foxnews.com/science/2013/01/24/video-kraken-in-natural-habitat-released.html</a:t>
            </a:r>
          </a:p>
          <a:p>
            <a:pPr lvl="1"/>
            <a:r>
              <a:rPr dirty="0">
                <a:hlinkClick r:id="rId9"/>
              </a:rPr>
              <a:t>https://www.scientificamerican.com/article/live-giant-squid-filmed-in-deep-ocean/</a:t>
            </a:r>
          </a:p>
          <a:p>
            <a:pPr lvl="1"/>
            <a:r>
              <a:rPr dirty="0">
                <a:hlinkClick r:id="rId10"/>
              </a:rPr>
              <a:t>https://www.greenprophet.com/2013/01/kraken-sea-monster-video/</a:t>
            </a:r>
          </a:p>
          <a:p>
            <a:pPr lvl="1"/>
            <a:r>
              <a:rPr dirty="0">
                <a:hlinkClick r:id="rId11"/>
              </a:rPr>
              <a:t>https://en.wikipedia.org/wiki/Kraken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Did anything surprise you?</a:t>
            </a:r>
          </a:p>
        </p:txBody>
      </p:sp>
      <p:sp>
        <p:nvSpPr>
          <p:cNvPr id="4" name="Text Placeholder 3"/>
          <p:cNvSpPr>
            <a:spLocks noGrp="1"/>
          </p:cNvSpPr>
          <p:nvPr>
            <p:ph type="body" idx="1"/>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Detecting skills in the wild</a:t>
            </a:r>
          </a:p>
        </p:txBody>
      </p:sp>
      <p:sp>
        <p:nvSpPr>
          <p:cNvPr id="3" name="Content Placeholder 2"/>
          <p:cNvSpPr>
            <a:spLocks noGrp="1"/>
          </p:cNvSpPr>
          <p:nvPr>
            <p:ph type="body" idx="1"/>
          </p:nvPr>
        </p:nvSpPr>
        <p:spPr/>
        <p:txBody>
          <a:bodyPr/>
          <a:lstStyle/>
          <a:p>
            <a:pPr marL="0" indent="0">
              <a:buNone/>
            </a:pPr>
            <a:r>
              <a:rPr/>
              <a:t>Now, use your lists on news and info sources, “in the wild.”</a:t>
            </a:r>
          </a:p>
          <a:p>
            <a:pPr marL="0" indent="0">
              <a:spcBef>
                <a:spcPts val="3000"/>
              </a:spcBef>
              <a:buNone/>
            </a:pPr>
            <a:r>
              <a:rPr b="1"/>
              <a:t>Were the moon landings faked?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Check your Checklist</a:t>
            </a:r>
          </a:p>
        </p:txBody>
      </p:sp>
      <p:sp>
        <p:nvSpPr>
          <p:cNvPr id="3" name="Content Placeholder 2"/>
          <p:cNvSpPr>
            <a:spLocks noGrp="1"/>
          </p:cNvSpPr>
          <p:nvPr>
            <p:ph type="body" idx="1"/>
          </p:nvPr>
        </p:nvSpPr>
        <p:spPr/>
        <p:txBody>
          <a:bodyPr/>
          <a:lstStyle/>
          <a:p>
            <a:pPr lvl="1"/>
            <a:r>
              <a:rPr dirty="0"/>
              <a:t>Let’s see how your list from above compares to other lists and fact-checking processes.</a:t>
            </a:r>
          </a:p>
          <a:p>
            <a:pPr lvl="1"/>
            <a:r>
              <a:rPr dirty="0">
                <a:hlinkClick r:id="rId3"/>
              </a:rPr>
              <a:t>How to Spot Fake News from FactCheck.org</a:t>
            </a:r>
          </a:p>
          <a:p>
            <a:pPr lvl="1"/>
            <a:r>
              <a:rPr dirty="0">
                <a:hlinkClick r:id="rId4"/>
              </a:rPr>
              <a:t>7 Steps to Better Fact Checking from </a:t>
            </a:r>
            <a:r>
              <a:rPr dirty="0" err="1">
                <a:hlinkClick r:id="rId4"/>
              </a:rPr>
              <a:t>Politifact</a:t>
            </a:r>
            <a:endParaRPr dirty="0">
              <a:hlinkClick r:id="rId4"/>
            </a:endParaRPr>
          </a:p>
          <a:p>
            <a:pPr lvl="1"/>
            <a:r>
              <a:rPr dirty="0">
                <a:hlinkClick r:id="rId5"/>
              </a:rPr>
              <a:t>How to Fact-Check the Atlantic from the Atlantic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mozilla</a:t>
            </a:r>
          </a:p>
        </p:txBody>
      </p:sp>
      <p:sp>
        <p:nvSpPr>
          <p:cNvPr id="3" name="Content Placeholder 2"/>
          <p:cNvSpPr>
            <a:spLocks noGrp="1"/>
          </p:cNvSpPr>
          <p:nvPr>
            <p:ph type="body" idx="1"/>
          </p:nvPr>
        </p:nvSpPr>
        <p:spPr/>
        <p:txBody>
          <a:bodyPr/>
          <a:lstStyle/>
          <a:p>
            <a:pPr marL="0" indent="0">
              <a:buNone/>
            </a:pPr>
            <a:r>
              <a:rPr/>
              <a:t>Mozilla is a global non-profit dedicated to putting you in control of your online experience and shaping the future of the web for the public good. Visit us at </a:t>
            </a:r>
            <a:r>
              <a:rPr>
                <a:hlinkClick r:id="rId2"/>
              </a:rPr>
              <a:t>mozilla.org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307252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olloweb-solution-520914-unsplash.jpg"/>
          <p:cNvPicPr>
            <a:picLocks noGrp="1" noChangeAspect="1"/>
          </p:cNvPicPr>
          <p:nvPr/>
        </p:nvPicPr>
        <p:blipFill>
          <a:blip r:embed="rId2"/>
          <a:stretch>
            <a:fillRect/>
          </a:stretch>
        </p:blipFill>
        <p:spPr bwMode="auto">
          <a:xfrm>
            <a:off x="3073400" y="1600200"/>
            <a:ext cx="60452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Web Detective</a:t>
            </a:r>
          </a:p>
        </p:txBody>
      </p:sp>
      <p:sp>
        <p:nvSpPr>
          <p:cNvPr id="6" name="Title 5"/>
          <p:cNvSpPr>
            <a:spLocks noGrp="1"/>
          </p:cNvSpPr>
          <p:nvPr>
            <p:ph type="title"/>
          </p:nvPr>
        </p:nvSpPr>
        <p:spPr/>
        <p:txBody>
          <a:bodyPr/>
          <a:lstStyle/>
          <a:p>
            <a:endParaRPr lang="en-GB"/>
          </a:p>
        </p:txBody>
      </p:sp>
      <p:sp>
        <p:nvSpPr>
          <p:cNvPr id="7" name="Text Placeholder 6"/>
          <p:cNvSpPr>
            <a:spLocks noGrp="1"/>
          </p:cNvSpPr>
          <p:nvPr>
            <p:ph type="body" idx="1"/>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Learning Objectives</a:t>
            </a:r>
            <a:endParaRPr lang="en-GB"/>
          </a:p>
        </p:txBody>
      </p:sp>
      <p:sp>
        <p:nvSpPr>
          <p:cNvPr id="5" name="Text Placeholder 4"/>
          <p:cNvSpPr>
            <a:spLocks noGrp="1"/>
          </p:cNvSpPr>
          <p:nvPr>
            <p:ph type="body" idx="1"/>
          </p:nvPr>
        </p:nvSpPr>
        <p:spPr/>
        <p:txBody>
          <a:bodyPr/>
          <a:lstStyle/>
          <a:p>
            <a:pPr marL="342900" indent="-342900">
              <a:buFont typeface="Arial" panose="020B0604020202020204" pitchFamily="34" charset="0"/>
              <a:buChar char="•"/>
            </a:pPr>
            <a:r>
              <a:rPr lang="en-GB" dirty="0"/>
              <a:t>Research and evaluate information on the web.</a:t>
            </a:r>
          </a:p>
          <a:p>
            <a:pPr marL="342900" indent="-342900">
              <a:buFont typeface="Arial" panose="020B0604020202020204" pitchFamily="34" charset="0"/>
              <a:buChar char="•"/>
            </a:pPr>
            <a:r>
              <a:rPr lang="en-GB" dirty="0"/>
              <a:t>Create criteria for evaluating information on the web.</a:t>
            </a:r>
          </a:p>
          <a:p>
            <a:pPr marL="342900" indent="-342900">
              <a:buFont typeface="Arial" panose="020B0604020202020204" pitchFamily="34" charset="0"/>
              <a:buChar char="•"/>
            </a:pPr>
            <a:r>
              <a:rPr lang="en-GB" dirty="0"/>
              <a:t>List other resources available for evaluating information on the web.</a:t>
            </a:r>
          </a:p>
          <a:p>
            <a:pPr marL="342900" indent="-342900">
              <a:buFont typeface="Arial" panose="020B0604020202020204" pitchFamily="34" charset="0"/>
              <a:buChar char="•"/>
            </a:pPr>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Introduction</a:t>
            </a:r>
            <a:endParaRPr lang="en-GB"/>
          </a:p>
        </p:txBody>
      </p:sp>
      <p:sp>
        <p:nvSpPr>
          <p:cNvPr id="5" name="Text Placeholder 4"/>
          <p:cNvSpPr>
            <a:spLocks noGrp="1"/>
          </p:cNvSpPr>
          <p:nvPr>
            <p:ph type="body" idx="1"/>
          </p:nvPr>
        </p:nvSpPr>
        <p:spPr/>
        <p:txBody>
          <a:bodyPr/>
          <a:lstStyle/>
          <a:p>
            <a:pPr marL="342900" indent="-342900">
              <a:buFont typeface="Arial" panose="020B0604020202020204" pitchFamily="34" charset="0"/>
              <a:buChar char="•"/>
            </a:pPr>
            <a:r>
              <a:rPr lang="en-GB" dirty="0"/>
              <a:t>Do you search for info on the web?</a:t>
            </a:r>
          </a:p>
          <a:p>
            <a:pPr marL="1028700" lvl="1" indent="-342900"/>
            <a:r>
              <a:rPr lang="en-GB" dirty="0"/>
              <a:t>What was the last thing you looked up?</a:t>
            </a:r>
          </a:p>
          <a:p>
            <a:pPr marL="342900" indent="-342900">
              <a:buFont typeface="Arial" panose="020B0604020202020204" pitchFamily="34" charset="0"/>
              <a:buChar char="•"/>
            </a:pPr>
            <a:r>
              <a:rPr lang="en-GB" dirty="0"/>
              <a:t>How does having this resource help/change things for you?</a:t>
            </a:r>
          </a:p>
          <a:p>
            <a:pPr marL="342900" indent="-342900">
              <a:buFont typeface="Arial" panose="020B0604020202020204" pitchFamily="34" charset="0"/>
              <a:buChar char="•"/>
            </a:pPr>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Web Sources</a:t>
            </a:r>
            <a:endParaRPr lang="en-GB"/>
          </a:p>
        </p:txBody>
      </p:sp>
      <p:sp>
        <p:nvSpPr>
          <p:cNvPr id="5" name="Text Placeholder 4"/>
          <p:cNvSpPr>
            <a:spLocks noGrp="1"/>
          </p:cNvSpPr>
          <p:nvPr>
            <p:ph type="body" idx="1"/>
          </p:nvPr>
        </p:nvSpPr>
        <p:spPr/>
        <p:txBody>
          <a:bodyPr/>
          <a:lstStyle/>
          <a:p>
            <a:pPr marL="342900" indent="-342900">
              <a:buFont typeface="Arial" panose="020B0604020202020204" pitchFamily="34" charset="0"/>
              <a:buChar char="•"/>
            </a:pPr>
            <a:r>
              <a:rPr lang="en-GB" dirty="0"/>
              <a:t>Is everything you read or watch online true?</a:t>
            </a:r>
          </a:p>
          <a:p>
            <a:pPr marL="342900" indent="-342900">
              <a:buFont typeface="Arial" panose="020B0604020202020204" pitchFamily="34" charset="0"/>
              <a:buChar char="•"/>
            </a:pPr>
            <a:r>
              <a:rPr lang="en-GB" dirty="0"/>
              <a:t>How do you know when information on the internet is reliable?</a:t>
            </a:r>
          </a:p>
          <a:p>
            <a:pPr marL="342900" indent="-342900">
              <a:buFont typeface="Arial" panose="020B0604020202020204" pitchFamily="34" charset="0"/>
              <a:buChar char="•"/>
            </a:pPr>
            <a:r>
              <a:rPr lang="en-GB" dirty="0"/>
              <a:t>How can you tell when it isn’t reliable?</a:t>
            </a:r>
          </a:p>
          <a:p>
            <a:pPr marL="342900" indent="-342900">
              <a:buFont typeface="Arial" panose="020B0604020202020204" pitchFamily="34" charset="0"/>
              <a:buChar char="•"/>
            </a:pPr>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Co-create a list of criteria</a:t>
            </a:r>
            <a:endParaRPr lang="en-GB"/>
          </a:p>
        </p:txBody>
      </p:sp>
      <p:sp>
        <p:nvSpPr>
          <p:cNvPr id="7" name="Text Placeholder 6"/>
          <p:cNvSpPr>
            <a:spLocks noGrp="1"/>
          </p:cNvSpPr>
          <p:nvPr>
            <p:ph type="body" idx="1"/>
          </p:nvPr>
        </p:nvSpPr>
        <p:spPr/>
        <p:txBody>
          <a:bodyPr/>
          <a:lstStyle/>
          <a:p>
            <a:pPr marL="342900" indent="-342900">
              <a:buFont typeface="Arial" panose="020B0604020202020204" pitchFamily="34" charset="0"/>
              <a:buChar char="•"/>
            </a:pPr>
            <a:r>
              <a:rPr lang="en-GB" dirty="0"/>
              <a:t>Think of criteria / rules to decide if information on the web is reliable.</a:t>
            </a:r>
          </a:p>
          <a:p>
            <a:pPr marL="342900" indent="-342900">
              <a:buFont typeface="Arial" panose="020B0604020202020204" pitchFamily="34" charset="0"/>
              <a:buChar char="•"/>
            </a:pPr>
            <a:r>
              <a:rPr lang="en-GB" dirty="0"/>
              <a:t>Write on sticky notes individually</a:t>
            </a:r>
          </a:p>
          <a:p>
            <a:pPr marL="342900" indent="-342900">
              <a:buFont typeface="Arial" panose="020B0604020202020204" pitchFamily="34" charset="0"/>
              <a:buChar char="•"/>
            </a:pPr>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Research and evaluate evidence</a:t>
            </a:r>
          </a:p>
        </p:txBody>
      </p:sp>
      <p:sp>
        <p:nvSpPr>
          <p:cNvPr id="4" name="Text Placeholder 3"/>
          <p:cNvSpPr>
            <a:spLocks noGrp="1"/>
          </p:cNvSpPr>
          <p:nvPr>
            <p:ph type="body" idx="1"/>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kraken.jpg"/>
          <p:cNvPicPr>
            <a:picLocks noGrp="1" noChangeAspect="1"/>
          </p:cNvPicPr>
          <p:nvPr/>
        </p:nvPicPr>
        <p:blipFill>
          <a:blip r:embed="rId2"/>
          <a:stretch>
            <a:fillRect/>
          </a:stretch>
        </p:blipFill>
        <p:spPr bwMode="auto">
          <a:xfrm>
            <a:off x="2527300" y="1600200"/>
            <a:ext cx="71374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Kraken attacks ship</a:t>
            </a:r>
          </a:p>
        </p:txBody>
      </p:sp>
      <p:sp>
        <p:nvSpPr>
          <p:cNvPr id="6" name="Title 5"/>
          <p:cNvSpPr>
            <a:spLocks noGrp="1"/>
          </p:cNvSpPr>
          <p:nvPr>
            <p:ph type="title"/>
          </p:nvPr>
        </p:nvSpPr>
        <p:spPr/>
        <p:txBody>
          <a:bodyPr/>
          <a:lstStyle/>
          <a:p>
            <a:endParaRPr lang="en-GB"/>
          </a:p>
        </p:txBody>
      </p:sp>
      <p:sp>
        <p:nvSpPr>
          <p:cNvPr id="7" name="Text Placeholder 6"/>
          <p:cNvSpPr>
            <a:spLocks noGrp="1"/>
          </p:cNvSpPr>
          <p:nvPr>
            <p:ph type="body" idx="1"/>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3" name="Content Placeholder 2"/>
          <p:cNvSpPr>
            <a:spLocks noGrp="1"/>
          </p:cNvSpPr>
          <p:nvPr>
            <p:ph type="body" idx="1"/>
          </p:nvPr>
        </p:nvSpPr>
        <p:spPr/>
        <p:txBody>
          <a:bodyPr/>
          <a:lstStyle/>
          <a:p>
            <a:pPr marL="0" indent="0">
              <a:spcBef>
                <a:spcPts val="3000"/>
              </a:spcBef>
              <a:buNone/>
            </a:pPr>
            <a:r>
              <a:rPr b="1"/>
              <a:t>“is the Kraken, a 100- to 120-foot tentacled sea creature that attacks and sink ships, real?”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TC OLP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TC OLP Theme" id="{C0C126D0-4F54-4769-9F75-5B4DCF4C873F}" vid="{48618548-1CAA-4A8F-A36E-70E567843D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UTC OLP Theme</Template>
  <TotalTime>267</TotalTime>
  <Words>1980</Words>
  <Application>Microsoft Office PowerPoint</Application>
  <PresentationFormat>Widescreen</PresentationFormat>
  <Paragraphs>228</Paragraphs>
  <Slides>15</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Courier</vt:lpstr>
      <vt:lpstr>Roboto</vt:lpstr>
      <vt:lpstr>UTC OLP Theme</vt:lpstr>
      <vt:lpstr>Web Detective</vt:lpstr>
      <vt:lpstr>PowerPoint Presentation</vt:lpstr>
      <vt:lpstr>Learning Objectives</vt:lpstr>
      <vt:lpstr>Introduction</vt:lpstr>
      <vt:lpstr>Web Sources</vt:lpstr>
      <vt:lpstr>Co-create a list of criteria</vt:lpstr>
      <vt:lpstr>Research and evaluate evidence</vt:lpstr>
      <vt:lpstr>PowerPoint Presentation</vt:lpstr>
      <vt:lpstr>PowerPoint Presentation</vt:lpstr>
      <vt:lpstr>“is the Kraken, a 100- to 120-foot tentacled sea creature that attacks and sink ships, real?”</vt:lpstr>
      <vt:lpstr>Did anything surprise you?</vt:lpstr>
      <vt:lpstr>Detecting skills in the wild</vt:lpstr>
      <vt:lpstr>Check your Checklist</vt:lpstr>
      <vt:lpstr>mozilla</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Detective</dc:title>
  <dc:creator>Martyn Eggleton</dc:creator>
  <cp:keywords/>
  <cp:lastModifiedBy>Martyn Eggleton</cp:lastModifiedBy>
  <cp:revision>5</cp:revision>
  <dcterms:created xsi:type="dcterms:W3CDTF">2021-08-30T09:57:56Z</dcterms:created>
  <dcterms:modified xsi:type="dcterms:W3CDTF">2021-08-30T14:27:19Z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_articles/06-design-on-the-web.md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