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0"/>
  </p:notesMasterIdLst>
  <p:sldIdLst>
    <p:sldId id="256" r:id="rId2"/>
    <p:sldId id="257" r:id="rId3"/>
    <p:sldId id="258" r:id="rId4"/>
    <p:sldId id="259" r:id="rId5"/>
    <p:sldId id="264"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70814" autoAdjust="0"/>
  </p:normalViewPr>
  <p:slideViewPr>
    <p:cSldViewPr snapToGrid="0" snapToObjects="1">
      <p:cViewPr varScale="1">
        <p:scale>
          <a:sx n="52" d="100"/>
          <a:sy n="52" d="100"/>
        </p:scale>
        <p:origin x="1434"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Firefox</a:t>
            </a:r>
          </a:p>
        </p:txBody>
      </p:sp>
      <p:sp>
        <p:nvSpPr>
          <p:cNvPr id="4" name="Slide Number Placeholder 3"/>
          <p:cNvSpPr>
            <a:spLocks noGrp="1"/>
          </p:cNvSpPr>
          <p:nvPr>
            <p:ph type="sldNum" sz="quarter" idx="10"/>
          </p:nvPr>
        </p:nvSpPr>
        <p:spPr/>
        <p:txBody>
          <a:bodyPr/>
          <a:lstStyle/>
          <a:p>
            <a:fld id="{18BDFEC3-8487-43E8-A154-7C12CBC1FFF2}"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An internet browser, also known as a web browser or simply a browser, is a software program that you use to access the internet and view web pages on your computer. You can think of your browser as your gateway to the internet. Learners will reflect on the tools they use to navigate a website and build on their existing knowledge.</a:t>
            </a:r>
          </a:p>
          <a:p>
            <a:pPr marL="0" lvl="0" indent="0">
              <a:buNone/>
            </a:pPr>
            <a:endParaRPr/>
          </a:p>
          <a:p>
            <a:pPr marL="0" lvl="0" indent="0">
              <a:spcBef>
                <a:spcPts val="3000"/>
              </a:spcBef>
              <a:buNone/>
            </a:pPr>
            <a:r>
              <a:rPr b="1"/>
              <a:t>Time Required</a:t>
            </a:r>
          </a:p>
          <a:p>
            <a:pPr marL="0" lvl="0" indent="0">
              <a:buNone/>
            </a:pPr>
            <a:endParaRPr b="1"/>
          </a:p>
          <a:p>
            <a:pPr marL="0" lvl="0" indent="0">
              <a:buNone/>
            </a:pPr>
            <a:r>
              <a:rPr/>
              <a:t>30-45 minutes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Paper and pencil</a:t>
            </a:r>
          </a:p>
          <a:p>
            <a:pPr marL="0" lvl="0" indent="0">
              <a:buNone/>
            </a:pPr>
            <a:endParaRPr/>
          </a:p>
          <a:p>
            <a:pPr lvl="1"/>
            <a:r>
              <a:rPr/>
              <a:t>Laptop with internet connection</a:t>
            </a:r>
          </a:p>
          <a:p>
            <a:pPr marL="0" lvl="0" indent="0">
              <a:buNone/>
            </a:pPr>
            <a:endParaRPr/>
          </a:p>
          <a:p>
            <a:pPr marL="0" lvl="0" indent="0">
              <a:spcBef>
                <a:spcPts val="3000"/>
              </a:spcBef>
              <a:buNone/>
            </a:pPr>
            <a:r>
              <a:rPr b="1"/>
              <a:t>Web Literacy Skills</a:t>
            </a:r>
          </a:p>
          <a:p>
            <a:pPr marL="0" lvl="0" indent="0">
              <a:buNone/>
            </a:pPr>
            <a:endParaRPr b="1"/>
          </a:p>
          <a:p>
            <a:pPr lvl="1"/>
            <a:r>
              <a:rPr/>
              <a:t>Navigate</a:t>
            </a:r>
          </a:p>
          <a:p>
            <a:pPr marL="0" lvl="0" indent="0">
              <a:buNone/>
            </a:pPr>
            <a:endParaRPr/>
          </a:p>
          <a:p>
            <a:pPr lvl="1"/>
            <a:r>
              <a:rPr/>
              <a:t>Synthesize</a:t>
            </a:r>
          </a:p>
          <a:p>
            <a:pPr marL="0" lvl="0" indent="0">
              <a:buNone/>
            </a:pPr>
            <a:endParaRPr/>
          </a:p>
          <a:p>
            <a:pPr marL="0" lvl="0" indent="0">
              <a:spcBef>
                <a:spcPts val="3000"/>
              </a:spcBef>
              <a:buNone/>
            </a:pPr>
            <a:r>
              <a:rPr b="1"/>
              <a:t>21st Century Skills</a:t>
            </a:r>
          </a:p>
          <a:p>
            <a:pPr marL="0" lvl="0" indent="0">
              <a:buNone/>
            </a:pPr>
            <a:endParaRPr b="1"/>
          </a:p>
          <a:p>
            <a:pPr lvl="1"/>
            <a:r>
              <a:rPr/>
              <a:t>Collaboration</a:t>
            </a:r>
          </a:p>
          <a:p>
            <a:pPr marL="0" lvl="0" indent="0">
              <a:buNone/>
            </a:pPr>
            <a:endParaRPr/>
          </a:p>
          <a:p>
            <a:pPr lvl="1"/>
            <a:r>
              <a:rPr/>
              <a:t>Communication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a:t>
            </a:r>
          </a:p>
          <a:p>
            <a:pPr marL="0" lvl="0" indent="0">
              <a:buNone/>
            </a:pPr>
            <a:endParaRPr/>
          </a:p>
          <a:p>
            <a:pPr lvl="1"/>
            <a:r>
              <a:rPr/>
              <a:t>Connect to prior knowledge by asking learners:</a:t>
            </a:r>
          </a:p>
          <a:p>
            <a:pPr marL="0" lvl="0" indent="0">
              <a:buNone/>
            </a:pPr>
            <a:endParaRPr/>
          </a:p>
          <a:p>
            <a:pPr lvl="1"/>
            <a:r>
              <a:rPr/>
              <a:t>Clarify any misconceptions</a:t>
            </a:r>
          </a:p>
          <a:p>
            <a:pPr marL="0" lvl="0" indent="0">
              <a:buNone/>
            </a:pPr>
            <a:endParaRPr/>
          </a:p>
          <a:p>
            <a:pPr lvl="2"/>
            <a:r>
              <a:rPr/>
              <a:t>A browser is a free software program that displays websites and allows users to access various websites and web pages on the Internet. You can download any browser you wish. When you buy a computer, it typically has one browser already downloaded so you can immediately access the Internet. Think of the web browser as the doorway into the Internet.</a:t>
            </a:r>
          </a:p>
          <a:p>
            <a:pPr marL="0" lvl="0" indent="0">
              <a:buNone/>
            </a:pPr>
            <a:endParaRPr/>
          </a:p>
          <a:p>
            <a:pPr lvl="2"/>
            <a:r>
              <a:rPr/>
              <a:t>A search engine, such as Google, Yahoo, and Bing are also software programs that searches for particular document when specific words are entered. When a user types keywords into a search box, the search engine uses algorithms to display results that match that search.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Search and explore</a:t>
            </a:r>
          </a:p>
          <a:p>
            <a:pPr marL="0" lvl="0" indent="0">
              <a:buNone/>
            </a:pPr>
            <a:endParaRPr/>
          </a:p>
          <a:p>
            <a:pPr lvl="2"/>
            <a:r>
              <a:rPr/>
              <a:t>Ask learners to open one of the web browsers on their computer. It will be much easier for all learners to open the same web browser as names and options differ slightly among browsers. This lesson is based on the Firefox browser.</a:t>
            </a:r>
          </a:p>
          <a:p>
            <a:pPr marL="0" lvl="0" indent="0">
              <a:buNone/>
            </a:pPr>
            <a:endParaRPr/>
          </a:p>
          <a:p>
            <a:pPr lvl="2"/>
            <a:r>
              <a:rPr/>
              <a:t>Explain that when they open a browser, they land on that browser’s homepage, which is a web page. Users can select the homepage of their web browsers.</a:t>
            </a:r>
            <a:r>
              <a:t/>
            </a:r>
            <a:br/>
            <a:endParaRPr/>
          </a:p>
          <a:p>
            <a:pPr marL="0" lvl="0" indent="0">
              <a:buNone/>
            </a:pPr>
            <a:endParaRPr/>
          </a:p>
          <a:p>
            <a:pPr lvl="2"/>
            <a:r>
              <a:rPr/>
              <a:t>Ask learners to hover over the icons on the top of the screen (the toolbar) and write down the words that appear on sticky notes. They can also click and see what the function is. They should find:</a:t>
            </a:r>
          </a:p>
          <a:p>
            <a:pPr marL="0" lvl="0" indent="0">
              <a:buNone/>
            </a:pPr>
            <a:endParaRPr/>
          </a:p>
          <a:p>
            <a:pPr lvl="3"/>
            <a:r>
              <a:rPr/>
              <a:t>Open a new tab</a:t>
            </a:r>
          </a:p>
          <a:p>
            <a:pPr marL="0" lvl="0" indent="0">
              <a:buNone/>
            </a:pPr>
            <a:endParaRPr/>
          </a:p>
          <a:p>
            <a:pPr lvl="3"/>
            <a:r>
              <a:rPr/>
              <a:t>Close tab</a:t>
            </a:r>
          </a:p>
          <a:p>
            <a:pPr marL="0" lvl="0" indent="0">
              <a:buNone/>
            </a:pPr>
            <a:endParaRPr/>
          </a:p>
          <a:p>
            <a:pPr lvl="3"/>
            <a:r>
              <a:rPr/>
              <a:t>Go back one page</a:t>
            </a:r>
          </a:p>
          <a:p>
            <a:pPr marL="0" lvl="0" indent="0">
              <a:buNone/>
            </a:pPr>
            <a:endParaRPr/>
          </a:p>
          <a:p>
            <a:pPr lvl="3"/>
            <a:r>
              <a:rPr/>
              <a:t>Go forward one page</a:t>
            </a:r>
          </a:p>
          <a:p>
            <a:pPr marL="0" lvl="0" indent="0">
              <a:buNone/>
            </a:pPr>
            <a:endParaRPr/>
          </a:p>
          <a:p>
            <a:pPr lvl="3"/>
            <a:r>
              <a:rPr/>
              <a:t>Reload</a:t>
            </a:r>
          </a:p>
          <a:p>
            <a:pPr marL="0" lvl="0" indent="0">
              <a:buNone/>
            </a:pPr>
            <a:endParaRPr/>
          </a:p>
          <a:p>
            <a:pPr lvl="3"/>
            <a:r>
              <a:rPr/>
              <a:t>Start/home page</a:t>
            </a:r>
          </a:p>
          <a:p>
            <a:pPr marL="0" lvl="0" indent="0">
              <a:buNone/>
            </a:pPr>
            <a:endParaRPr/>
          </a:p>
          <a:p>
            <a:pPr lvl="3"/>
            <a:r>
              <a:rPr/>
              <a:t>Show history</a:t>
            </a:r>
          </a:p>
          <a:p>
            <a:pPr marL="0" lvl="0" indent="0">
              <a:buNone/>
            </a:pPr>
            <a:endParaRPr/>
          </a:p>
          <a:p>
            <a:pPr lvl="3"/>
            <a:r>
              <a:rPr/>
              <a:t>Open menu</a:t>
            </a:r>
          </a:p>
          <a:p>
            <a:pPr marL="0" lvl="0" indent="0">
              <a:buNone/>
            </a:pPr>
            <a:endParaRPr/>
          </a:p>
          <a:p>
            <a:pPr lvl="3"/>
            <a:r>
              <a:rPr/>
              <a:t>Search or enter address</a:t>
            </a:r>
          </a:p>
          <a:p>
            <a:pPr marL="0" lvl="0" indent="0">
              <a:buNone/>
            </a:pPr>
            <a:endParaRPr/>
          </a:p>
          <a:p>
            <a:pPr lvl="3"/>
            <a:r>
              <a:rPr/>
              <a:t>Search</a:t>
            </a:r>
          </a:p>
          <a:p>
            <a:pPr marL="0" lvl="0" indent="0">
              <a:buNone/>
            </a:pPr>
            <a:endParaRPr/>
          </a:p>
          <a:p>
            <a:pPr lvl="3"/>
            <a:r>
              <a:rPr/>
              <a:t>Scroll bar</a:t>
            </a:r>
          </a:p>
          <a:p>
            <a:pPr marL="0" lvl="0" indent="0">
              <a:buNone/>
            </a:pPr>
            <a:endParaRPr/>
          </a:p>
          <a:p>
            <a:pPr lvl="1"/>
            <a:r>
              <a:rPr/>
              <a:t>Ask learners to categorize the tools. Which tools allow the user to navigate the page? Which tools relate to searching for a website?</a:t>
            </a:r>
          </a:p>
          <a:p>
            <a:pPr marL="0" lvl="0" indent="0">
              <a:buNone/>
            </a:pPr>
            <a:endParaRPr/>
          </a:p>
          <a:p>
            <a:pPr lvl="1"/>
            <a:r>
              <a:rPr/>
              <a:t>Ask learners to open and close new tabs. Elicit reasons for keeping several tabs open. The point is to eliminate confusion between closing the browser and closing a webpage. You may want to revisit this point after learners have several different web pages open.</a:t>
            </a:r>
          </a:p>
          <a:p>
            <a:pPr marL="0" lvl="0" indent="0">
              <a:buNone/>
            </a:pPr>
            <a:endParaRPr/>
          </a:p>
          <a:p>
            <a:pPr lvl="1"/>
            <a:r>
              <a:rPr/>
              <a:t>Learners may want to write down the words from their sticky notes and draw the icon next to each word or sketch the homepage of the browser and fill in the tools.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[15mins]</a:t>
            </a:r>
          </a:p>
          <a:p>
            <a:pPr marL="0" lvl="0" indent="0">
              <a:buNone/>
            </a:pPr>
            <a:endParaRPr/>
          </a:p>
          <a:p>
            <a:pPr marL="0" lvl="0" indent="0">
              <a:buNone/>
            </a:pPr>
            <a:r>
              <a:rPr/>
              <a:t>Have you ever been on a webpage, have clicked links to other pages and then could not get back to where you wanted to be?</a:t>
            </a:r>
            <a:r>
              <a:t/>
            </a:r>
            <a:br/>
            <a:r>
              <a:rPr/>
              <a:t>* Identify the navigation tools at the top of the page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extLst>
      <p:ext uri="{BB962C8B-B14F-4D97-AF65-F5344CB8AC3E}">
        <p14:creationId xmlns:p14="http://schemas.microsoft.com/office/powerpoint/2010/main" val="322777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Learners will practice navigating a website in preparation for the search activity: Web Detective.</a:t>
            </a:r>
          </a:p>
          <a:p>
            <a:pPr marL="0" lvl="0" indent="0">
              <a:buNone/>
            </a:pPr>
            <a:endParaRPr/>
          </a:p>
          <a:p>
            <a:pPr lvl="1"/>
            <a:r>
              <a:rPr/>
              <a:t>Ask learners when to use a search engine and when we don’t. (If we know the exact web address, we don’t need to do a search).</a:t>
            </a:r>
          </a:p>
          <a:p>
            <a:pPr marL="0" lvl="0" indent="0">
              <a:buNone/>
            </a:pPr>
            <a:endParaRPr/>
          </a:p>
          <a:p>
            <a:pPr lvl="1"/>
            <a:r>
              <a:rPr/>
              <a:t>Choose a web site relevant to your learners and ask them to type the URL into the address bar.</a:t>
            </a:r>
          </a:p>
          <a:p>
            <a:pPr marL="0" lvl="0" indent="0">
              <a:buNone/>
            </a:pPr>
            <a:endParaRPr/>
          </a:p>
          <a:p>
            <a:pPr lvl="1"/>
            <a:r>
              <a:rPr/>
              <a:t>Discuss the different extensions and elicit what they tell us about the kind of business or organization: .com, .org, .edu, .gov, .net. * You can also talk about http, https, and www as part of the URL (Uniform Resource Locator) or web address. Website typically contain a collection of web pages.</a:t>
            </a:r>
          </a:p>
          <a:p>
            <a:pPr marL="0" lvl="0" indent="0">
              <a:buNone/>
            </a:pPr>
            <a:endParaRPr/>
          </a:p>
          <a:p>
            <a:pPr lvl="1"/>
            <a:r>
              <a:rPr/>
              <a:t>Ask learners to name what they see on the web page: i.e. media, text, titles, navigation tools, or links to other pages. Elicit how they identify a link to another page or resource. Show them an image of a hand cursor.</a:t>
            </a:r>
            <a:r>
              <a:t/>
            </a:r>
            <a:br/>
            <a:endParaRPr/>
          </a:p>
          <a:p>
            <a:pPr marL="0" lvl="0" indent="0">
              <a:buNone/>
            </a:pPr>
            <a:endParaRPr/>
          </a:p>
          <a:p>
            <a:pPr lvl="1"/>
            <a:r>
              <a:rPr/>
              <a:t>Ask learners if they have ever been on a webpage, have clicked links to other pages and then could not get back to where they wanted to be?</a:t>
            </a:r>
            <a:r>
              <a:t/>
            </a:r>
            <a:br/>
            <a:endParaRPr/>
          </a:p>
          <a:p>
            <a:pPr marL="0" lvl="0" indent="0">
              <a:buNone/>
            </a:pPr>
            <a:endParaRPr/>
          </a:p>
          <a:p>
            <a:pPr lvl="1"/>
            <a:r>
              <a:rPr/>
              <a:t>Ask them to think about the navigation tools at the top of the page and discuss how to use them. (back to last page,visited, forward to reverse the action, reload for updated information and home page).</a:t>
            </a:r>
          </a:p>
          <a:p>
            <a:pPr marL="0" lvl="0" indent="0">
              <a:buNone/>
            </a:pPr>
            <a:endParaRPr/>
          </a:p>
          <a:p>
            <a:pPr lvl="1"/>
            <a:r>
              <a:rPr/>
              <a:t>Next ask learners to use the horizontal scroll bar on the bottom of the page and the side scroll bar to move the page up, down, left and right. (Not all web pages will have a horizontal scroll bar).</a:t>
            </a:r>
          </a:p>
          <a:p>
            <a:pPr marL="0" lvl="0" indent="0">
              <a:buNone/>
            </a:pPr>
            <a:endParaRPr/>
          </a:p>
          <a:p>
            <a:pPr lvl="1"/>
            <a:r>
              <a:rPr/>
              <a:t>Ask learners to close their web browser. Then give them a URL and a list of ‘treasures’ to find on that particular site. Some ideas are:</a:t>
            </a:r>
          </a:p>
          <a:p>
            <a:pPr marL="0" lvl="0" indent="0">
              <a:buNone/>
            </a:pPr>
            <a:endParaRPr/>
          </a:p>
          <a:p>
            <a:pPr lvl="2"/>
            <a:r>
              <a:rPr/>
              <a:t>Look at the extension of the URL. What can we deduce about the type of organization from this URL?</a:t>
            </a:r>
          </a:p>
          <a:p>
            <a:pPr marL="0" lvl="0" indent="0">
              <a:buNone/>
            </a:pPr>
            <a:endParaRPr/>
          </a:p>
          <a:p>
            <a:pPr lvl="2"/>
            <a:r>
              <a:rPr/>
              <a:t>Identify media on the homepage: What is the name and content?</a:t>
            </a:r>
          </a:p>
          <a:p>
            <a:pPr marL="0" lvl="0" indent="0">
              <a:buNone/>
            </a:pPr>
            <a:endParaRPr/>
          </a:p>
          <a:p>
            <a:pPr lvl="2"/>
            <a:r>
              <a:rPr/>
              <a:t>Go to the X page and list 3 pieces of information on this page</a:t>
            </a:r>
          </a:p>
          <a:p>
            <a:pPr marL="0" lvl="0" indent="0">
              <a:buNone/>
            </a:pPr>
            <a:endParaRPr/>
          </a:p>
          <a:p>
            <a:pPr lvl="2"/>
            <a:r>
              <a:rPr/>
              <a:t>What web browser are you using?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52288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4580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41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9783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68044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70477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4592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34032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93596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66458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93877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415880205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amazon.co.u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heffield.sumo-digital.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Make Friends With Your Browser</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Describe the difference between a web browser and a search engine</a:t>
            </a:r>
          </a:p>
          <a:p>
            <a:pPr marL="342900" indent="-342900">
              <a:buFont typeface="Arial" panose="020B0604020202020204" pitchFamily="34" charset="0"/>
              <a:buChar char="•"/>
            </a:pPr>
            <a:r>
              <a:rPr lang="en-GB" dirty="0"/>
              <a:t>Locate principal tools of a web browser</a:t>
            </a:r>
          </a:p>
          <a:p>
            <a:pPr marL="342900" indent="-342900">
              <a:buFont typeface="Arial" panose="020B0604020202020204" pitchFamily="34" charset="0"/>
              <a:buChar char="•"/>
            </a:pPr>
            <a:r>
              <a:rPr lang="en-GB" dirty="0"/>
              <a:t>Label parts of a web page</a:t>
            </a:r>
          </a:p>
          <a:p>
            <a:pPr marL="342900" indent="-342900">
              <a:buFont typeface="Arial" panose="020B0604020202020204" pitchFamily="34" charset="0"/>
              <a:buChar char="•"/>
            </a:pPr>
            <a:r>
              <a:rPr lang="en-GB" dirty="0"/>
              <a:t>Navigate a website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Enter the World Wide Web</a:t>
            </a:r>
            <a:endParaRPr lang="en-GB"/>
          </a:p>
        </p:txBody>
      </p:sp>
      <p:sp>
        <p:nvSpPr>
          <p:cNvPr id="5" name="Text Placeholder 4"/>
          <p:cNvSpPr>
            <a:spLocks noGrp="1"/>
          </p:cNvSpPr>
          <p:nvPr>
            <p:ph type="body" idx="1"/>
          </p:nvPr>
        </p:nvSpPr>
        <p:spPr/>
        <p:txBody>
          <a:bodyPr/>
          <a:lstStyle/>
          <a:p>
            <a:r>
              <a:rPr lang="en-GB" dirty="0"/>
              <a:t>Part I</a:t>
            </a:r>
          </a:p>
          <a:p>
            <a:pPr marL="342900" indent="-342900">
              <a:buFont typeface="Arial" panose="020B0604020202020204" pitchFamily="34" charset="0"/>
              <a:buChar char="•"/>
            </a:pPr>
            <a:r>
              <a:rPr lang="en-GB" dirty="0"/>
              <a:t>What is the difference between a web browser and a search engine?</a:t>
            </a:r>
          </a:p>
          <a:p>
            <a:pPr marL="342900" indent="-342900">
              <a:buFont typeface="Arial" panose="020B0604020202020204" pitchFamily="34" charset="0"/>
              <a:buChar char="•"/>
            </a:pPr>
            <a:r>
              <a:rPr lang="en-GB" dirty="0"/>
              <a:t>What are the names of popular web browsers?</a:t>
            </a:r>
          </a:p>
          <a:p>
            <a:pPr marL="342900" indent="-342900">
              <a:buFont typeface="Arial" panose="020B0604020202020204" pitchFamily="34" charset="0"/>
              <a:buChar char="•"/>
            </a:pPr>
            <a:r>
              <a:rPr lang="en-GB" dirty="0"/>
              <a:t>What is the most popular search engine?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Search and explore</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Open the MS Edge ( web browser )</a:t>
            </a:r>
          </a:p>
          <a:p>
            <a:pPr marL="342900" indent="-342900">
              <a:buFont typeface="Arial" panose="020B0604020202020204" pitchFamily="34" charset="0"/>
              <a:buChar char="•"/>
            </a:pPr>
            <a:r>
              <a:rPr lang="en-GB" dirty="0"/>
              <a:t>It has opened the browser’s homepage, which is a web page.</a:t>
            </a:r>
          </a:p>
          <a:p>
            <a:pPr marL="1028700" lvl="1" indent="-342900"/>
            <a:r>
              <a:rPr lang="en-GB" dirty="0"/>
              <a:t>Users can select the homepage of their web browsers</a:t>
            </a:r>
            <a:r>
              <a:rPr lang="en-GB" dirty="0" smtClean="0"/>
              <a:t>.</a:t>
            </a:r>
            <a:endParaRPr lang="en-GB" dirty="0"/>
          </a:p>
          <a:p>
            <a:pPr marL="342900" indent="-342900">
              <a:buFont typeface="Arial" panose="020B0604020202020204" pitchFamily="34" charset="0"/>
              <a:buChar char="•"/>
            </a:pPr>
            <a:r>
              <a:rPr lang="en-GB" dirty="0"/>
              <a:t>Hover over the icons on the top of the screen (the toolbar) and write down the words that appear on </a:t>
            </a:r>
            <a:r>
              <a:rPr lang="en-GB" dirty="0" smtClean="0"/>
              <a:t>your whiteboards.</a:t>
            </a:r>
            <a:endParaRPr lang="en-GB" dirty="0"/>
          </a:p>
          <a:p>
            <a:pPr marL="342900" indent="-342900">
              <a:buFont typeface="Arial" panose="020B0604020202020204" pitchFamily="34" charset="0"/>
              <a:buChar char="•"/>
            </a:pPr>
            <a:r>
              <a:rPr lang="en-GB" dirty="0"/>
              <a:t>Categorize the tools.</a:t>
            </a:r>
          </a:p>
          <a:p>
            <a:pPr marL="1028700" lvl="1" indent="-342900"/>
            <a:r>
              <a:rPr lang="en-GB" dirty="0"/>
              <a:t>Which tools allow the user to navigate the page</a:t>
            </a:r>
            <a:r>
              <a:rPr lang="en-GB" dirty="0" smtClean="0"/>
              <a:t>?</a:t>
            </a:r>
            <a:endParaRPr lang="en-GB" dirty="0"/>
          </a:p>
          <a:p>
            <a:pPr marL="1028700" lvl="1" indent="-342900"/>
            <a:r>
              <a:rPr lang="en-GB" dirty="0"/>
              <a:t>Which tools relate to searching for a website?</a:t>
            </a:r>
          </a:p>
          <a:p>
            <a:pPr marL="342900" indent="-342900">
              <a:buFont typeface="Arial" panose="020B0604020202020204" pitchFamily="34" charset="0"/>
              <a:buChar char="•"/>
            </a:pPr>
            <a:r>
              <a:rPr lang="en-GB" dirty="0"/>
              <a:t>Open and close new tabs.</a:t>
            </a:r>
          </a:p>
          <a:p>
            <a:pPr marL="1028700" lvl="1" indent="-342900"/>
            <a:r>
              <a:rPr lang="en-GB" dirty="0"/>
              <a:t>Why would you keep several tabs </a:t>
            </a:r>
            <a:r>
              <a:rPr lang="en-GB" dirty="0" smtClean="0"/>
              <a:t>open?</a:t>
            </a:r>
            <a:endParaRPr lang="en-GB" dirty="0"/>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Online Activity: Enter the World Wide Web</a:t>
            </a:r>
            <a:endParaRPr lang="en-GB"/>
          </a:p>
        </p:txBody>
      </p:sp>
      <p:sp>
        <p:nvSpPr>
          <p:cNvPr id="8" name="Text Placeholder 7"/>
          <p:cNvSpPr>
            <a:spLocks noGrp="1"/>
          </p:cNvSpPr>
          <p:nvPr>
            <p:ph type="body" idx="1"/>
          </p:nvPr>
        </p:nvSpPr>
        <p:spPr/>
        <p:txBody>
          <a:bodyPr/>
          <a:lstStyle/>
          <a:p>
            <a:r>
              <a:rPr lang="en-GB" dirty="0"/>
              <a:t>Part II</a:t>
            </a:r>
          </a:p>
          <a:p>
            <a:pPr marL="342900" indent="-342900">
              <a:buFont typeface="Arial" panose="020B0604020202020204" pitchFamily="34" charset="0"/>
              <a:buChar char="•"/>
            </a:pPr>
            <a:r>
              <a:rPr lang="en-GB" dirty="0"/>
              <a:t>Type the URL </a:t>
            </a:r>
            <a:r>
              <a:rPr lang="en-GB" dirty="0" smtClean="0">
                <a:hlinkClick r:id="rId3"/>
              </a:rPr>
              <a:t>www.amazon.co.uk</a:t>
            </a:r>
            <a:r>
              <a:rPr lang="en-GB" dirty="0" smtClean="0"/>
              <a:t> into </a:t>
            </a:r>
            <a:r>
              <a:rPr lang="en-GB" dirty="0"/>
              <a:t>the address bar.</a:t>
            </a:r>
          </a:p>
          <a:p>
            <a:pPr marL="342900" indent="-342900">
              <a:buFont typeface="Arial" panose="020B0604020202020204" pitchFamily="34" charset="0"/>
              <a:buChar char="•"/>
            </a:pPr>
            <a:r>
              <a:rPr lang="en-GB" dirty="0"/>
              <a:t>What does .com, .org mean?</a:t>
            </a:r>
          </a:p>
          <a:p>
            <a:pPr marL="342900" indent="-342900">
              <a:buFont typeface="Arial" panose="020B0604020202020204" pitchFamily="34" charset="0"/>
              <a:buChar char="•"/>
            </a:pPr>
            <a:r>
              <a:rPr lang="en-GB" dirty="0"/>
              <a:t>URL (Uniform Resource Locator) or web address.</a:t>
            </a:r>
          </a:p>
          <a:p>
            <a:pPr marL="342900" indent="-342900">
              <a:buFont typeface="Arial" panose="020B0604020202020204" pitchFamily="34" charset="0"/>
              <a:buChar char="•"/>
            </a:pPr>
            <a:r>
              <a:rPr lang="en-GB" dirty="0"/>
              <a:t>Website is a collection of web pages.</a:t>
            </a:r>
          </a:p>
          <a:p>
            <a:pPr marL="342900" indent="-342900">
              <a:buFont typeface="Arial" panose="020B0604020202020204" pitchFamily="34" charset="0"/>
              <a:buChar char="•"/>
            </a:pPr>
            <a:r>
              <a:rPr lang="en-GB" dirty="0"/>
              <a:t>What do you see on the web page?</a:t>
            </a:r>
          </a:p>
          <a:p>
            <a:pPr marL="342900" indent="-342900">
              <a:buFont typeface="Arial" panose="020B0604020202020204" pitchFamily="34" charset="0"/>
              <a:buChar char="•"/>
            </a:pPr>
            <a:r>
              <a:rPr lang="en-GB" dirty="0"/>
              <a:t>Have you ever got lost on the web?</a:t>
            </a:r>
          </a:p>
          <a:p>
            <a:pPr marL="342900" indent="-342900">
              <a:buFont typeface="Arial" panose="020B0604020202020204" pitchFamily="34" charset="0"/>
              <a:buChar char="•"/>
            </a:pPr>
            <a:r>
              <a:rPr lang="en-GB" dirty="0"/>
              <a:t>Identify the navigation tools at the top of the page</a:t>
            </a:r>
          </a:p>
          <a:p>
            <a:endParaRPr lang="en-GB" dirty="0"/>
          </a:p>
          <a:p>
            <a:endParaRPr lang="en-GB" dirty="0"/>
          </a:p>
        </p:txBody>
      </p:sp>
    </p:spTree>
    <p:extLst>
      <p:ext uri="{BB962C8B-B14F-4D97-AF65-F5344CB8AC3E}">
        <p14:creationId xmlns:p14="http://schemas.microsoft.com/office/powerpoint/2010/main" val="284026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Treasure Hunt : To Do</a:t>
            </a:r>
            <a:endParaRPr lang="en-GB" dirty="0"/>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Close your web browser.</a:t>
            </a:r>
          </a:p>
          <a:p>
            <a:pPr marL="342900" indent="-342900">
              <a:buFont typeface="Arial" panose="020B0604020202020204" pitchFamily="34" charset="0"/>
              <a:buChar char="•"/>
            </a:pPr>
            <a:r>
              <a:rPr lang="en-GB" dirty="0" smtClean="0"/>
              <a:t>Go </a:t>
            </a:r>
            <a:r>
              <a:rPr lang="en-GB" smtClean="0"/>
              <a:t>to </a:t>
            </a:r>
            <a:r>
              <a:rPr lang="en-GB" smtClean="0">
                <a:hlinkClick r:id="rId3"/>
              </a:rPr>
              <a:t>sheffield.sumo-digital.com</a:t>
            </a:r>
            <a:r>
              <a:rPr lang="en-GB" smtClean="0"/>
              <a:t> </a:t>
            </a:r>
            <a:endParaRPr lang="en-GB" dirty="0"/>
          </a:p>
          <a:p>
            <a:pPr marL="342900" indent="-342900">
              <a:buFont typeface="Arial" panose="020B0604020202020204" pitchFamily="34" charset="0"/>
              <a:buChar char="•"/>
            </a:pPr>
            <a:r>
              <a:rPr lang="en-GB" dirty="0"/>
              <a:t>Find the following</a:t>
            </a:r>
          </a:p>
          <a:p>
            <a:pPr marL="1028700" lvl="1" indent="-342900"/>
            <a:r>
              <a:rPr lang="en-GB" dirty="0"/>
              <a:t>Look at the extension of the URL. What can we deduce about the type of organization from this URL?</a:t>
            </a:r>
          </a:p>
          <a:p>
            <a:pPr marL="1028700" lvl="1" indent="-342900"/>
            <a:r>
              <a:rPr lang="en-GB" dirty="0"/>
              <a:t>Identify media on the homepage: What is the name and content?</a:t>
            </a:r>
          </a:p>
          <a:p>
            <a:pPr marL="1028700" lvl="1" indent="-342900"/>
            <a:r>
              <a:rPr lang="en-GB" dirty="0"/>
              <a:t>Go to the </a:t>
            </a:r>
            <a:r>
              <a:rPr lang="en-GB" b="1" dirty="0" smtClean="0"/>
              <a:t>about</a:t>
            </a:r>
            <a:r>
              <a:rPr lang="en-GB" dirty="0" smtClean="0"/>
              <a:t> </a:t>
            </a:r>
            <a:r>
              <a:rPr lang="en-GB" dirty="0"/>
              <a:t>page and list 3 </a:t>
            </a:r>
            <a:r>
              <a:rPr lang="en-GB" dirty="0" smtClean="0"/>
              <a:t>games made in Sheffield that you’ve heard of on this page.</a:t>
            </a:r>
            <a:endParaRPr lang="en-GB" dirty="0"/>
          </a:p>
          <a:p>
            <a:pPr marL="1028700" lvl="1" indent="-342900"/>
            <a:r>
              <a:rPr lang="en-GB" dirty="0"/>
              <a:t>What web browser are you using?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a:t>
            </a:r>
            <a:endParaRPr lang="en-GB"/>
          </a:p>
        </p:txBody>
      </p:sp>
      <p:sp>
        <p:nvSpPr>
          <p:cNvPr id="5" name="Text Placeholder 4"/>
          <p:cNvSpPr>
            <a:spLocks noGrp="1"/>
          </p:cNvSpPr>
          <p:nvPr>
            <p:ph type="body" idx="1"/>
          </p:nvPr>
        </p:nvSpPr>
        <p:spPr/>
        <p:txBody>
          <a:bodyPr/>
          <a:lstStyle/>
          <a:p>
            <a:r>
              <a:rPr lang="en-GB" dirty="0"/>
              <a:t>How does what you learned today change how you think about web searches, and search results?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pPr marL="0" indent="0">
              <a:buNone/>
            </a:pPr>
            <a:r>
              <a:rPr dirty="0"/>
              <a:t>Mozilla is a global non-profit dedicated to putting you in control of your online experience and shaping the future of the web for the public good. Visit us at </a:t>
            </a:r>
            <a:r>
              <a:rPr dirty="0">
                <a:hlinkClick r:id="rId2"/>
              </a:rPr>
              <a:t>mozilla.org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B1702924-84B6-4F93-BBB2-0FED37D95D86}" vid="{3E2C2973-362B-4D27-8888-2024280071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1226</TotalTime>
  <Words>1464</Words>
  <Application>Microsoft Office PowerPoint</Application>
  <PresentationFormat>Widescreen</PresentationFormat>
  <Paragraphs>171</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Roboto</vt:lpstr>
      <vt:lpstr>UTC OLP Theme</vt:lpstr>
      <vt:lpstr>Make Friends With Your Browser</vt:lpstr>
      <vt:lpstr>Learning Objectives</vt:lpstr>
      <vt:lpstr>Enter the World Wide Web</vt:lpstr>
      <vt:lpstr>Search and explore</vt:lpstr>
      <vt:lpstr>Online Activity: Enter the World Wide Web</vt:lpstr>
      <vt:lpstr>Treasure Hunt : To Do</vt:lpstr>
      <vt:lpstr>Reflection and Review</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Friends With Your Browser</dc:title>
  <dc:creator>Martyn Eggleton</dc:creator>
  <cp:keywords/>
  <cp:lastModifiedBy>Martyn Eggleton</cp:lastModifiedBy>
  <cp:revision>13</cp:revision>
  <dcterms:created xsi:type="dcterms:W3CDTF">2021-08-29T21:03:58Z</dcterms:created>
  <dcterms:modified xsi:type="dcterms:W3CDTF">2021-09-07T07:12:00Z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_articles/04-search-party.md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