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6" r:id="rId11"/>
    <p:sldId id="271"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64234" autoAdjust="0"/>
  </p:normalViewPr>
  <p:slideViewPr>
    <p:cSldViewPr snapToGrid="0" snapToObjects="1">
      <p:cViewPr varScale="1">
        <p:scale>
          <a:sx n="47" d="100"/>
          <a:sy n="47" d="100"/>
        </p:scale>
        <p:origin x="1590"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Learn to tell truth from fiction while using the web to investigate the existence of the kraken, a huge, dangerous tentacled sea creature, and how to spot misinformation and disinformation. Learners will collaborate to create a set of rules to guide them in evaluating web sources to solve a research question and compare them to other checklists.</a:t>
            </a:r>
          </a:p>
          <a:p>
            <a:pPr marL="0" lvl="0" indent="0">
              <a:buNone/>
            </a:pPr>
            <a:endParaRPr/>
          </a:p>
          <a:p>
            <a:pPr marL="0" lvl="0" indent="0">
              <a:spcBef>
                <a:spcPts val="3000"/>
              </a:spcBef>
              <a:buNone/>
            </a:pPr>
            <a:r>
              <a:rPr b="1"/>
              <a:t>Time Required</a:t>
            </a:r>
          </a:p>
          <a:p>
            <a:pPr marL="0" lvl="0" indent="0">
              <a:buNone/>
            </a:pPr>
            <a:endParaRPr b="1"/>
          </a:p>
          <a:p>
            <a:pPr marL="0" lvl="0" indent="0">
              <a:buNone/>
            </a:pPr>
            <a:r>
              <a:rPr/>
              <a:t>1 hour to 1.5 hours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Flipchart, whiteboard, or paper</a:t>
            </a:r>
          </a:p>
          <a:p>
            <a:pPr marL="0" lvl="0" indent="0">
              <a:buNone/>
            </a:pPr>
            <a:endParaRPr/>
          </a:p>
          <a:p>
            <a:pPr lvl="1"/>
            <a:r>
              <a:rPr/>
              <a:t>Pencils, markers</a:t>
            </a:r>
          </a:p>
          <a:p>
            <a:pPr marL="0" lvl="0" indent="0">
              <a:buNone/>
            </a:pPr>
            <a:endParaRPr/>
          </a:p>
          <a:p>
            <a:pPr lvl="1"/>
            <a:r>
              <a:rPr/>
              <a:t>Laptop and internet connection</a:t>
            </a:r>
          </a:p>
          <a:p>
            <a:pPr marL="0" lvl="0" indent="0">
              <a:buNone/>
            </a:pPr>
            <a:endParaRPr/>
          </a:p>
          <a:p>
            <a:pPr marL="0" lvl="0" indent="0">
              <a:spcBef>
                <a:spcPts val="3000"/>
              </a:spcBef>
              <a:buNone/>
            </a:pPr>
            <a:r>
              <a:rPr b="1"/>
              <a:t>Web Literacy Skills</a:t>
            </a:r>
          </a:p>
          <a:p>
            <a:pPr marL="0" lvl="0" indent="0">
              <a:buNone/>
            </a:pPr>
            <a:endParaRPr b="1"/>
          </a:p>
          <a:p>
            <a:pPr lvl="1"/>
            <a:r>
              <a:rPr/>
              <a:t>Evaluate</a:t>
            </a:r>
          </a:p>
          <a:p>
            <a:pPr marL="0" lvl="0" indent="0">
              <a:buNone/>
            </a:pPr>
            <a:endParaRPr/>
          </a:p>
          <a:p>
            <a:pPr lvl="1"/>
            <a:r>
              <a:rPr/>
              <a:t>Search</a:t>
            </a:r>
          </a:p>
          <a:p>
            <a:pPr marL="0" lvl="0" indent="0">
              <a:buNone/>
            </a:pPr>
            <a:endParaRPr/>
          </a:p>
          <a:p>
            <a:pPr lvl="1"/>
            <a:r>
              <a:rPr/>
              <a:t>Navigate</a:t>
            </a:r>
          </a:p>
          <a:p>
            <a:pPr marL="0" lvl="0" indent="0">
              <a:buNone/>
            </a:pPr>
            <a:endParaRPr/>
          </a:p>
          <a:p>
            <a:pPr marL="0" lvl="0" indent="0">
              <a:spcBef>
                <a:spcPts val="3000"/>
              </a:spcBef>
              <a:buNone/>
            </a:pPr>
            <a:r>
              <a:rPr b="1"/>
              <a:t>21st Century Skills</a:t>
            </a:r>
          </a:p>
          <a:p>
            <a:pPr marL="0" lvl="0" indent="0">
              <a:buNone/>
            </a:pPr>
            <a:endParaRPr b="1"/>
          </a:p>
          <a:p>
            <a:pPr lvl="1"/>
            <a:r>
              <a:rPr/>
              <a:t>Problem-Solving</a:t>
            </a:r>
          </a:p>
          <a:p>
            <a:pPr marL="0" lvl="0" indent="0">
              <a:buNone/>
            </a:pPr>
            <a:endParaRPr/>
          </a:p>
          <a:p>
            <a:pPr lvl="1"/>
            <a:r>
              <a:rPr/>
              <a:t>Collaboration</a:t>
            </a:r>
          </a:p>
          <a:p>
            <a:pPr marL="0" lvl="0" indent="0">
              <a:buNone/>
            </a:pPr>
            <a:endParaRPr/>
          </a:p>
          <a:p>
            <a:pPr lvl="1"/>
            <a:r>
              <a:rPr/>
              <a:t>Communication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a:p>
            <a:pPr marL="0" lvl="0" indent="0">
              <a:buNone/>
            </a:pPr>
            <a:endParaRPr/>
          </a:p>
          <a:p>
            <a:pPr lvl="1"/>
            <a:r>
              <a:rPr/>
              <a:t>Briefly frame and connect this topic to a big idea.</a:t>
            </a:r>
          </a:p>
          <a:p>
            <a:pPr marL="0" lvl="0" indent="0">
              <a:buNone/>
            </a:pPr>
            <a:endParaRPr/>
          </a:p>
          <a:p>
            <a:pPr lvl="1"/>
            <a:r>
              <a:rPr/>
              <a:t>Ask learners:</a:t>
            </a:r>
          </a:p>
          <a:p>
            <a:pPr marL="0" lvl="0" indent="0">
              <a:buNone/>
            </a:pPr>
            <a:endParaRPr/>
          </a:p>
          <a:p>
            <a:pPr lvl="2"/>
            <a:r>
              <a:rPr/>
              <a:t>Do you search for info on the web? What was the last thing you looked up?</a:t>
            </a:r>
          </a:p>
          <a:p>
            <a:pPr marL="0" lvl="0" indent="0">
              <a:buNone/>
            </a:pPr>
            <a:endParaRPr/>
          </a:p>
          <a:p>
            <a:pPr lvl="2"/>
            <a:r>
              <a:rPr/>
              <a:t>How does having this resource help/change things for you?</a:t>
            </a:r>
          </a:p>
          <a:p>
            <a:pPr marL="0" lvl="0" indent="0">
              <a:buNone/>
            </a:pPr>
            <a:endParaRPr/>
          </a:p>
          <a:p>
            <a:pPr lvl="1"/>
            <a:r>
              <a:rPr/>
              <a:t>Connect this discussion with the idea that the web is a rich, complex source for all kinds of information, from many different sources.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dirty="0"/>
              <a:t>Facilitate a brief discussion among your learners about web sources.</a:t>
            </a:r>
          </a:p>
          <a:p>
            <a:pPr marL="0" lvl="0" indent="0">
              <a:buNone/>
            </a:pPr>
            <a:endParaRPr dirty="0"/>
          </a:p>
          <a:p>
            <a:pPr lvl="2"/>
            <a:r>
              <a:rPr dirty="0"/>
              <a:t>Is everything you read or watch online true?</a:t>
            </a:r>
          </a:p>
          <a:p>
            <a:pPr marL="0" lvl="0" indent="0">
              <a:buNone/>
            </a:pPr>
            <a:endParaRPr dirty="0"/>
          </a:p>
          <a:p>
            <a:pPr lvl="2"/>
            <a:r>
              <a:rPr dirty="0"/>
              <a:t>How do you know when information on the internet is reliable?</a:t>
            </a:r>
          </a:p>
          <a:p>
            <a:pPr marL="0" lvl="0" indent="0">
              <a:buNone/>
            </a:pPr>
            <a:endParaRPr dirty="0"/>
          </a:p>
          <a:p>
            <a:pPr lvl="2"/>
            <a:r>
              <a:rPr dirty="0"/>
              <a:t>How can you tell when it isn’t reliable?</a:t>
            </a:r>
          </a:p>
          <a:p>
            <a:pPr marL="0" lvl="0" indent="0">
              <a:buNone/>
            </a:pPr>
            <a:endParaRPr dirty="0"/>
          </a:p>
          <a:p>
            <a:pPr lvl="1"/>
            <a:r>
              <a:rPr dirty="0"/>
              <a:t>Tip! Discuss with learners the history of fake news, and ask them to give examples of fake news from the past and present, and why it may seem more prominent today (i.e. Fake news is nothing new. However because of social media, false stories can reach more people more quickly than viral emails could accomplish in the past.)</a:t>
            </a:r>
          </a:p>
          <a:p>
            <a:pPr marL="0" lvl="0" indent="0">
              <a:buNone/>
            </a:pPr>
            <a:endParaRPr dirty="0"/>
          </a:p>
          <a:p>
            <a:pPr lvl="1"/>
            <a:r>
              <a:rPr dirty="0"/>
              <a:t>Tip! Discuss the difference between misinformation (information that is false) and disinformation (information is false and deliberately meant to deceive).</a:t>
            </a:r>
          </a:p>
          <a:p>
            <a:pPr marL="0" lvl="0" indent="0">
              <a:buNone/>
            </a:pPr>
            <a:endParaRPr dirty="0"/>
          </a:p>
          <a:p>
            <a:pPr lvl="2"/>
            <a:r>
              <a:rPr dirty="0"/>
              <a:t>Point out that we can pay attention to what we’re noticing and feeling online, and use these responses plus a set of criteria to help us be better web detectives.</a:t>
            </a:r>
            <a:br>
              <a:rPr dirty="0"/>
            </a:br>
            <a:endParaRPr dirty="0"/>
          </a:p>
          <a:p>
            <a:pPr marL="0" lvl="0" indent="0">
              <a:buNone/>
            </a:pPr>
            <a:endParaRPr dirty="0"/>
          </a:p>
          <a:p>
            <a:pPr lvl="1"/>
            <a:r>
              <a:rPr dirty="0"/>
              <a:t>Tip! A remix of this is to talk about advertising strategies, hype, etc. that web media is often designed to elicit specific feelings.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Facilitator should let the group generate these, but can gently guide or fill-in with a few suggestions and prompts, such as: sources, authors– backgrounds, capabilities, freshness/date, familiarity of site/source, design of site, writing style/spelling, advertising, other stories on site, etc.</a:t>
            </a:r>
          </a:p>
          <a:p>
            <a:pPr marL="0" lvl="0" indent="0">
              <a:buNone/>
            </a:pPr>
            <a:endParaRPr/>
          </a:p>
          <a:p>
            <a:pPr lvl="1"/>
            <a:r>
              <a:rPr/>
              <a:t>Try to come to agreement on each rule. List doesn’t need to be exhaustive– aim for 6 or so items.</a:t>
            </a:r>
          </a:p>
          <a:p>
            <a:pPr marL="0" lvl="0" indent="0">
              <a:buNone/>
            </a:pPr>
            <a:endParaRPr/>
          </a:p>
          <a:p>
            <a:pPr lvl="1"/>
            <a:r>
              <a:rPr/>
              <a:t>If there is controversy, don’t eliminate rules, but keep them to the side.</a:t>
            </a:r>
          </a:p>
          <a:p>
            <a:pPr marL="0" lvl="0" indent="0">
              <a:buNone/>
            </a:pPr>
            <a:endParaRPr/>
          </a:p>
          <a:p>
            <a:pPr lvl="1"/>
            <a:r>
              <a:rPr/>
              <a:t>Allow for discussion of rules, and acknowledge that criteria that works for some might not work for others.</a:t>
            </a:r>
          </a:p>
          <a:p>
            <a:pPr marL="0" lvl="0" indent="0">
              <a:buNone/>
            </a:pPr>
            <a:endParaRPr/>
          </a:p>
          <a:p>
            <a:pPr lvl="1"/>
            <a:r>
              <a:rPr/>
              <a:t>Document shared rules on a large sheet of paper, blackboard or flip chart and post where everyone can see them.</a:t>
            </a:r>
          </a:p>
          <a:p>
            <a:pPr marL="0" lvl="0" indent="0">
              <a:buNone/>
            </a:pPr>
            <a:endParaRPr/>
          </a:p>
          <a:p>
            <a:pPr lvl="1"/>
            <a:r>
              <a:rPr/>
              <a:t>There will be a chance to add or revise the list after the activity.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smtClean="0"/>
              <a:t>[20 minutes]</a:t>
            </a:r>
          </a:p>
          <a:p>
            <a:pPr marL="0" lvl="0" indent="0">
              <a:buNone/>
            </a:pPr>
            <a:endParaRPr dirty="0" smtClean="0"/>
          </a:p>
          <a:p>
            <a:pPr lvl="1"/>
            <a:r>
              <a:rPr dirty="0" smtClean="0"/>
              <a:t>Split learners into groups of 2 or 3. Explain that each group’s challenge is to examine the following seven sources for evidence that the Kraken, a 100- to 120-foot </a:t>
            </a:r>
            <a:r>
              <a:rPr dirty="0" err="1" smtClean="0"/>
              <a:t>tentacled</a:t>
            </a:r>
            <a:r>
              <a:rPr dirty="0" smtClean="0"/>
              <a:t> sea creature that attacks and sink ships, is real.</a:t>
            </a:r>
            <a:endParaRPr dirty="0"/>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dirty="0"/>
              <a:t>Groups should spend 20 minutes researching together. Facilitator frames this activity</a:t>
            </a:r>
            <a:r>
              <a:rPr dirty="0" smtClean="0"/>
              <a:t>:</a:t>
            </a:r>
            <a:endParaRPr lang="en-GB" dirty="0" smtClean="0"/>
          </a:p>
          <a:p>
            <a:pPr lvl="1"/>
            <a:endParaRPr lang="en-GB" dirty="0" smtClean="0"/>
          </a:p>
          <a:p>
            <a:pPr lvl="1"/>
            <a:r>
              <a:rPr lang="en-GB" dirty="0" smtClean="0"/>
              <a:t>Using </a:t>
            </a:r>
            <a:r>
              <a:rPr lang="en-GB" dirty="0" err="1" smtClean="0"/>
              <a:t>impero</a:t>
            </a:r>
            <a:r>
              <a:rPr lang="en-GB" dirty="0" smtClean="0"/>
              <a:t> “Run file” the file</a:t>
            </a:r>
            <a:r>
              <a:rPr lang="en-GB" baseline="0" dirty="0" smtClean="0"/>
              <a:t> is “</a:t>
            </a:r>
            <a:r>
              <a:rPr lang="en-GB" baseline="0" dirty="0" err="1" smtClean="0"/>
              <a:t>msedge</a:t>
            </a:r>
            <a:r>
              <a:rPr lang="en-GB" baseline="0" dirty="0" smtClean="0"/>
              <a:t>” the command line options are “http://www.mirror.co.uk/news/world-news/legendary-120m-kraken-sea-monster-8215560 http://www.ufosightingsdaily.com/2016/06/60-meter-giant-squid-found-on-google.html http://www.orlandosentinel.com/features/gone-viral/os-thats-not-the-kraken-on-google-earth-its-a-rock-20160621-story.html http://www.southernfriedscience.com/did-monster-hunters-find-a-120-meter-long-giant-squid-on-google-maps/ http://www.npr.org/2013/01/13/169274472/the-kraken-is-real-scientist-films-first-footage-of-a-giant-squid http://www.foxnews.com/science/2013/01/24/video-kraken-in-natural-habitat-released.html https://www.scientificamerican.com/article/live-giant-squid-filmed-in-deep-ocean/ https://www.greenprophet.com/2013/01/kraken-sea-monster-video/”</a:t>
            </a:r>
            <a:endParaRPr dirty="0"/>
          </a:p>
          <a:p>
            <a:pPr marL="0" lvl="0" indent="0">
              <a:buNone/>
            </a:pPr>
            <a:endParaRPr dirty="0"/>
          </a:p>
          <a:p>
            <a:pPr lvl="2"/>
            <a:r>
              <a:rPr dirty="0"/>
              <a:t>Remind learners that they’ve got a fairly specific question, “is the Kraken, a 100- to 120-foot </a:t>
            </a:r>
            <a:r>
              <a:rPr dirty="0" err="1"/>
              <a:t>tentacled</a:t>
            </a:r>
            <a:r>
              <a:rPr dirty="0"/>
              <a:t> sea creature that attacks and sink ships, real?”</a:t>
            </a:r>
          </a:p>
          <a:p>
            <a:pPr marL="0" lvl="0" indent="0">
              <a:buNone/>
            </a:pPr>
            <a:endParaRPr dirty="0"/>
          </a:p>
          <a:p>
            <a:pPr lvl="2"/>
            <a:r>
              <a:rPr dirty="0"/>
              <a:t>Write the question and post it in the room, ensure that there aren’t any questions or confusion about this question and that it’s clear to everyone.</a:t>
            </a:r>
          </a:p>
          <a:p>
            <a:pPr marL="0" lvl="0" indent="0">
              <a:buNone/>
            </a:pPr>
            <a:endParaRPr dirty="0"/>
          </a:p>
          <a:p>
            <a:pPr lvl="2"/>
            <a:r>
              <a:rPr dirty="0"/>
              <a:t>Suggest that learners use the research question to guide their work.</a:t>
            </a:r>
          </a:p>
          <a:p>
            <a:pPr marL="0" lvl="0" indent="0">
              <a:buNone/>
            </a:pPr>
            <a:endParaRPr dirty="0"/>
          </a:p>
          <a:p>
            <a:pPr lvl="2"/>
            <a:r>
              <a:rPr dirty="0"/>
              <a:t>Hand out blank score sheets to track evaluation of each site.</a:t>
            </a:r>
          </a:p>
          <a:p>
            <a:pPr marL="0" lvl="0" indent="0">
              <a:buNone/>
            </a:pPr>
            <a:endParaRPr dirty="0"/>
          </a:p>
          <a:p>
            <a:pPr lvl="2"/>
            <a:r>
              <a:rPr dirty="0"/>
              <a:t>Explain that learners should summarize the content of each site in a few points at the top of the sheet– the basic idea or message</a:t>
            </a:r>
          </a:p>
          <a:p>
            <a:pPr marL="0" lvl="0" indent="0">
              <a:buNone/>
            </a:pPr>
            <a:endParaRPr dirty="0"/>
          </a:p>
          <a:p>
            <a:pPr lvl="2"/>
            <a:r>
              <a:rPr dirty="0"/>
              <a:t>Ask learners to list:</a:t>
            </a:r>
          </a:p>
          <a:p>
            <a:pPr marL="0" lvl="0" indent="0">
              <a:buNone/>
            </a:pPr>
            <a:endParaRPr dirty="0"/>
          </a:p>
          <a:p>
            <a:pPr lvl="3"/>
            <a:r>
              <a:rPr dirty="0"/>
              <a:t>the agreed upon rules (and any other they want to use) in column 1</a:t>
            </a:r>
          </a:p>
          <a:p>
            <a:pPr marL="0" lvl="0" indent="0">
              <a:buNone/>
            </a:pPr>
            <a:endParaRPr dirty="0"/>
          </a:p>
          <a:p>
            <a:pPr lvl="3"/>
            <a:r>
              <a:rPr dirty="0"/>
              <a:t>Scores (plus/minus) go in column 2</a:t>
            </a:r>
          </a:p>
          <a:p>
            <a:pPr marL="0" lvl="0" indent="0">
              <a:buNone/>
            </a:pPr>
            <a:endParaRPr dirty="0"/>
          </a:p>
          <a:p>
            <a:pPr lvl="3"/>
            <a:r>
              <a:rPr dirty="0"/>
              <a:t>Notes and comments go in column 3 – what do you notice? How does the site look? How does the content make you feel?</a:t>
            </a:r>
          </a:p>
          <a:p>
            <a:pPr marL="0" lvl="0" indent="0">
              <a:buNone/>
            </a:pPr>
            <a:endParaRPr dirty="0"/>
          </a:p>
          <a:p>
            <a:pPr lvl="1"/>
            <a:r>
              <a:rPr dirty="0"/>
              <a:t>Tips! Encourage learners to talk through their thinking and observations together while they explore and score.</a:t>
            </a:r>
          </a:p>
          <a:p>
            <a:pPr marL="0" lvl="0" indent="0">
              <a:buNone/>
            </a:pPr>
            <a:endParaRPr dirty="0"/>
          </a:p>
          <a:p>
            <a:pPr lvl="1"/>
            <a:r>
              <a:rPr dirty="0"/>
              <a:t>Tips! Encourage learners to click around the websites where these stories were posted for more info about the source, the author, the sponsors, etc.</a:t>
            </a:r>
          </a:p>
          <a:p>
            <a:pPr marL="0" lvl="0" indent="0">
              <a:buNone/>
            </a:pPr>
            <a:endParaRPr dirty="0"/>
          </a:p>
          <a:p>
            <a:pPr lvl="1"/>
            <a:r>
              <a:rPr dirty="0"/>
              <a:t>Tips! Encourage learners to think about the timeline of the stories– when did they appear? which are most recent? How are the sources and stories connected?</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[10-20 minutes]</a:t>
            </a:r>
          </a:p>
          <a:p>
            <a:pPr marL="0" lvl="0" indent="0">
              <a:buNone/>
            </a:pPr>
            <a:endParaRPr dirty="0"/>
          </a:p>
          <a:p>
            <a:pPr lvl="0" indent="0">
              <a:buNone/>
            </a:pPr>
            <a:r>
              <a:rPr dirty="0">
                <a:latin typeface="Courier"/>
              </a:rPr>
              <a:t>* Did anything surprise you?
* Was there a difference between the headline and the main idea? 
* What differences did you notice in the story from site to site?
* What did you feel when reading or looking at the sites? Were some more fun/exciting than others? 
* Which sites felt most trustworthy? Which didn’t? Did you validate sources online? 
* Are there any new rules you’d propose for the list?
* Who owns the site? How can we discover the site’s purpose? When was the page created? </a:t>
            </a:r>
          </a:p>
          <a:p>
            <a:pPr marL="0" lvl="0" indent="0">
              <a:buNone/>
            </a:pPr>
            <a:endParaRPr dirty="0">
              <a:latin typeface="Courier"/>
            </a:endParaRP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[15-20 </a:t>
            </a:r>
            <a:r>
              <a:rPr dirty="0" err="1"/>
              <a:t>mins</a:t>
            </a:r>
            <a:r>
              <a:rPr dirty="0"/>
              <a:t>]</a:t>
            </a:r>
          </a:p>
          <a:p>
            <a:pPr marL="0" lvl="0" indent="0">
              <a:buNone/>
            </a:pPr>
            <a:endParaRPr dirty="0"/>
          </a:p>
          <a:p>
            <a:pPr lvl="1"/>
            <a:r>
              <a:rPr dirty="0"/>
              <a:t>Explain to learners that they’ve tested their list on a set of curated resources– news items that were picked in advance. Now, they can test out their lists on news and info sources that they find, “in the wild.”</a:t>
            </a:r>
          </a:p>
          <a:p>
            <a:pPr marL="0" lvl="0" indent="0">
              <a:buNone/>
            </a:pPr>
            <a:endParaRPr dirty="0"/>
          </a:p>
          <a:p>
            <a:pPr lvl="1"/>
            <a:r>
              <a:rPr dirty="0"/>
              <a:t>Brainstorm with learners, or assign a question that is controversial– either from the news or pop culture.</a:t>
            </a:r>
          </a:p>
          <a:p>
            <a:pPr marL="0" lvl="0" indent="0">
              <a:buNone/>
            </a:pPr>
            <a:endParaRPr dirty="0"/>
          </a:p>
          <a:p>
            <a:pPr lvl="1"/>
            <a:r>
              <a:rPr dirty="0"/>
              <a:t>Tip! Be sure learners frame their question clearly, that it is focused on proving or disproving a specific fact .</a:t>
            </a:r>
          </a:p>
          <a:p>
            <a:pPr marL="0" lvl="0" indent="0">
              <a:buNone/>
            </a:pPr>
            <a:endParaRPr dirty="0"/>
          </a:p>
          <a:p>
            <a:pPr lvl="1"/>
            <a:r>
              <a:rPr dirty="0"/>
              <a:t>Ask learners to do a web search to find 3 or 4 different sources on this controversy.</a:t>
            </a:r>
          </a:p>
          <a:p>
            <a:pPr marL="0" lvl="0" indent="0">
              <a:buNone/>
            </a:pPr>
            <a:endParaRPr dirty="0"/>
          </a:p>
          <a:p>
            <a:pPr lvl="1"/>
            <a:r>
              <a:rPr dirty="0"/>
              <a:t>Ask them to use the same process in the previous section to evaluate the claim.</a:t>
            </a:r>
          </a:p>
          <a:p>
            <a:pPr marL="0" lvl="0" indent="0">
              <a:buNone/>
            </a:pPr>
            <a:endParaRPr dirty="0"/>
          </a:p>
          <a:p>
            <a:pPr lvl="1"/>
            <a:r>
              <a:rPr dirty="0"/>
              <a:t>Bring the group back together to share results. Ask learners:</a:t>
            </a:r>
          </a:p>
          <a:p>
            <a:pPr marL="0" lvl="0" indent="0">
              <a:buNone/>
            </a:pPr>
            <a:endParaRPr dirty="0"/>
          </a:p>
          <a:p>
            <a:pPr lvl="2"/>
            <a:r>
              <a:rPr dirty="0"/>
              <a:t>Were some of the results different, or was there a consensus?</a:t>
            </a:r>
          </a:p>
          <a:p>
            <a:pPr marL="0" lvl="0" indent="0">
              <a:buNone/>
            </a:pPr>
            <a:endParaRPr dirty="0"/>
          </a:p>
          <a:p>
            <a:pPr lvl="2"/>
            <a:r>
              <a:rPr dirty="0"/>
              <a:t>Which sources were reliable? Which sources did you decide were unreliable?</a:t>
            </a:r>
          </a:p>
          <a:p>
            <a:pPr marL="0" lvl="0" indent="0">
              <a:buNone/>
            </a:pPr>
            <a:endParaRPr dirty="0"/>
          </a:p>
          <a:p>
            <a:pPr lvl="2"/>
            <a:r>
              <a:rPr dirty="0"/>
              <a:t>Is there anything you’d add or change to your list?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[6 </a:t>
            </a:r>
            <a:r>
              <a:rPr dirty="0" err="1"/>
              <a:t>mins</a:t>
            </a:r>
            <a:r>
              <a:rPr dirty="0"/>
              <a:t>]</a:t>
            </a:r>
          </a:p>
          <a:p>
            <a:pPr marL="0" lvl="0" indent="0">
              <a:buNone/>
            </a:pPr>
            <a:endParaRPr dirty="0"/>
          </a:p>
          <a:p>
            <a:pPr lvl="1"/>
            <a:r>
              <a:rPr dirty="0"/>
              <a:t>Break up learners into groups of 3-4 and ask learners to examine:</a:t>
            </a:r>
          </a:p>
          <a:p>
            <a:pPr marL="0" lvl="0" indent="0">
              <a:buNone/>
            </a:pPr>
            <a:endParaRPr dirty="0"/>
          </a:p>
          <a:p>
            <a:pPr lvl="1"/>
            <a:r>
              <a:rPr dirty="0"/>
              <a:t>Ask learners:</a:t>
            </a:r>
          </a:p>
          <a:p>
            <a:pPr marL="0" lvl="0" indent="0">
              <a:buNone/>
            </a:pPr>
            <a:endParaRPr dirty="0"/>
          </a:p>
          <a:p>
            <a:pPr lvl="2"/>
            <a:r>
              <a:rPr dirty="0"/>
              <a:t>How did these lists compare with your own list?</a:t>
            </a:r>
          </a:p>
          <a:p>
            <a:pPr marL="0" lvl="0" indent="0">
              <a:buNone/>
            </a:pPr>
            <a:endParaRPr dirty="0"/>
          </a:p>
          <a:p>
            <a:pPr lvl="2"/>
            <a:r>
              <a:rPr dirty="0"/>
              <a:t>What did you learn that you didn’t know before?</a:t>
            </a:r>
            <a:br>
              <a:rPr dirty="0"/>
            </a:br>
            <a:endParaRPr dirty="0"/>
          </a:p>
          <a:p>
            <a:pPr marL="0" lvl="0" indent="0">
              <a:buNone/>
            </a:pPr>
            <a:endParaRPr dirty="0"/>
          </a:p>
          <a:p>
            <a:pPr lvl="2"/>
            <a:r>
              <a:rPr dirty="0"/>
              <a:t>What if anything is missing from these lists?</a:t>
            </a:r>
            <a:br>
              <a:rPr dirty="0"/>
            </a:br>
            <a:endParaRPr dirty="0"/>
          </a:p>
          <a:p>
            <a:pPr marL="0" lvl="0" indent="0">
              <a:buNone/>
            </a:pPr>
            <a:endParaRPr dirty="0"/>
          </a:p>
          <a:p>
            <a:pPr lvl="2"/>
            <a:r>
              <a:rPr dirty="0"/>
              <a:t>How would you encourage others to practice good research/fact-checking techniques?</a:t>
            </a:r>
          </a:p>
          <a:p>
            <a:pPr marL="0" lvl="0" indent="0">
              <a:buNone/>
            </a:pPr>
            <a:endParaRPr dirty="0"/>
          </a:p>
          <a:p>
            <a:pPr lvl="1"/>
            <a:r>
              <a:rPr dirty="0"/>
              <a:t>Tip! Explain to learners that some of these lists are made for and by journalists, who write and publish news– before the internet, these were the “gatekeepers” of factual information. What does it mean to be a gatekeeper? Are today’s users of social media– you, if you use and post on social media– also potential “gatekeepers” of factual information?</a:t>
            </a:r>
          </a:p>
          <a:p>
            <a:pPr marL="0" lvl="0" indent="0">
              <a:buNone/>
            </a:pPr>
            <a:endParaRPr dirty="0"/>
          </a:p>
          <a:p>
            <a:pPr lvl="1"/>
            <a:r>
              <a:rPr dirty="0"/>
              <a:t>Tip! If time allows, you might consider the adding following activity, which explores how to Fake Your Own News: https://nucleus-network.github.io/missioninfo/activities/fakenews.html#overview</a:t>
            </a:r>
          </a:p>
          <a:p>
            <a:pPr marL="0" lvl="0" indent="0">
              <a:buNone/>
            </a:pPr>
            <a:endParaRPr dirty="0"/>
          </a:p>
          <a:p>
            <a:pPr lvl="1"/>
            <a:r>
              <a:rPr dirty="0"/>
              <a:t>Explain to learners that there are a number of sites dedicated to fact-checking news, as well as pop culture information and urban legends. Politifact.com, FactCheck.org and the Washington Post’s Fact Checker Blog cover news. Snopes.com covers news as well as pop culture.</a:t>
            </a:r>
          </a:p>
          <a:p>
            <a:pPr marL="0" lvl="0" indent="0">
              <a:buNone/>
            </a:pPr>
            <a:endParaRPr dirty="0"/>
          </a:p>
          <a:p>
            <a:pPr lvl="1"/>
            <a:r>
              <a:rPr dirty="0"/>
              <a:t>Ask learners:</a:t>
            </a:r>
          </a:p>
          <a:p>
            <a:pPr marL="0" lvl="0" indent="0">
              <a:buNone/>
            </a:pPr>
            <a:endParaRPr dirty="0"/>
          </a:p>
          <a:p>
            <a:pPr lvl="2"/>
            <a:r>
              <a:rPr dirty="0"/>
              <a:t>Have they used sites like this?</a:t>
            </a:r>
          </a:p>
          <a:p>
            <a:pPr marL="0" lvl="0" indent="0">
              <a:buNone/>
            </a:pPr>
            <a:endParaRPr dirty="0"/>
          </a:p>
          <a:p>
            <a:pPr lvl="2"/>
            <a:r>
              <a:rPr dirty="0"/>
              <a:t>Are they likely to?</a:t>
            </a:r>
          </a:p>
          <a:p>
            <a:pPr marL="0" lvl="0" indent="0">
              <a:buNone/>
            </a:pPr>
            <a:endParaRPr dirty="0"/>
          </a:p>
          <a:p>
            <a:pPr lvl="2"/>
            <a:r>
              <a:rPr dirty="0"/>
              <a:t>How might the assess the reliability of these site?</a:t>
            </a:r>
          </a:p>
          <a:p>
            <a:pPr marL="0" lvl="0" indent="0">
              <a:buNone/>
            </a:pPr>
            <a:endParaRPr dirty="0"/>
          </a:p>
          <a:p>
            <a:pPr marL="0" lvl="0" indent="0">
              <a:spcBef>
                <a:spcPts val="3000"/>
              </a:spcBef>
              <a:buNone/>
            </a:pPr>
            <a:r>
              <a:rPr b="1" dirty="0"/>
              <a:t>Learning Experience Reflection</a:t>
            </a:r>
          </a:p>
          <a:p>
            <a:pPr marL="0" lvl="0" indent="0">
              <a:buNone/>
            </a:pPr>
            <a:endParaRPr b="1" dirty="0"/>
          </a:p>
          <a:p>
            <a:pPr marL="0" lvl="0" indent="0">
              <a:buNone/>
            </a:pPr>
            <a:r>
              <a:rPr dirty="0"/>
              <a:t>[5 </a:t>
            </a:r>
            <a:r>
              <a:rPr dirty="0" err="1"/>
              <a:t>mins</a:t>
            </a:r>
            <a:r>
              <a:rPr dirty="0"/>
              <a:t>]</a:t>
            </a:r>
          </a:p>
          <a:p>
            <a:pPr marL="0" lvl="0" indent="0">
              <a:buNone/>
            </a:pPr>
            <a:endParaRPr dirty="0"/>
          </a:p>
          <a:p>
            <a:pPr lvl="1"/>
            <a:r>
              <a:rPr dirty="0"/>
              <a:t>What did you like about this activity?</a:t>
            </a:r>
          </a:p>
          <a:p>
            <a:pPr marL="0" lvl="0" indent="0">
              <a:buNone/>
            </a:pPr>
            <a:endParaRPr dirty="0"/>
          </a:p>
          <a:p>
            <a:pPr lvl="1"/>
            <a:r>
              <a:rPr dirty="0"/>
              <a:t>If you might teach this activity to a particular audience, what might you change about the process, structure, or content to better meet the needs of that audience?</a:t>
            </a:r>
          </a:p>
          <a:p>
            <a:pPr marL="0" lvl="0" indent="0">
              <a:buNone/>
            </a:pPr>
            <a:endParaRPr dirty="0"/>
          </a:p>
          <a:p>
            <a:pPr marL="0" lvl="0" indent="0">
              <a:spcBef>
                <a:spcPts val="3000"/>
              </a:spcBef>
              <a:buNone/>
            </a:pPr>
            <a:r>
              <a:rPr b="1" dirty="0"/>
              <a:t>Feedback on Core Curriculum</a:t>
            </a:r>
          </a:p>
          <a:p>
            <a:pPr marL="0" lvl="0" indent="0">
              <a:buNone/>
            </a:pPr>
            <a:endParaRPr b="1" dirty="0"/>
          </a:p>
          <a:p>
            <a:pPr lvl="1"/>
            <a:r>
              <a:rPr dirty="0"/>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133342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74732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70536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218422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77360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101021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518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599285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153388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23167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2">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5119943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factcheck.org/2016/11/how-to-spot-fake-new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theatlantic.com/notes/2018/01/how-to-fact-check-the-atlantic/551477/" TargetMode="External"/><Relationship Id="rId4" Type="http://schemas.openxmlformats.org/officeDocument/2006/relationships/hyperlink" Target="http://www.politifact.com/truth-o-meter/article/2014/aug/20/7-steps-better-fact-checking/"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foxnews.com/science/2013/01/24/video-kraken-in-natural-habitat-released.html" TargetMode="External"/><Relationship Id="rId3" Type="http://schemas.openxmlformats.org/officeDocument/2006/relationships/hyperlink" Target="http://www.mirror.co.uk/news/world-news/legendary-120m-kraken-sea-monster-8215560" TargetMode="External"/><Relationship Id="rId7" Type="http://schemas.openxmlformats.org/officeDocument/2006/relationships/hyperlink" Target="http://www.npr.org/2013/01/13/169274472/the-kraken-is-real-scientist-films-first-footage-of-a-giant-squi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southernfriedscience.com/did-monster-hunters-find-a-120-meter-long-giant-squid-on-google-maps/" TargetMode="External"/><Relationship Id="rId5" Type="http://schemas.openxmlformats.org/officeDocument/2006/relationships/hyperlink" Target="http://www.orlandosentinel.com/features/gone-viral/os-thats-not-the-kraken-on-google-earth-its-a-rock-20160621-story.html" TargetMode="External"/><Relationship Id="rId10" Type="http://schemas.openxmlformats.org/officeDocument/2006/relationships/hyperlink" Target="https://www.greenprophet.com/2013/01/kraken-sea-monster-video/" TargetMode="External"/><Relationship Id="rId4" Type="http://schemas.openxmlformats.org/officeDocument/2006/relationships/hyperlink" Target="http://www.ufosightingsdaily.com/2016/06/60-meter-giant-squid-found-on-google.html" TargetMode="External"/><Relationship Id="rId9" Type="http://schemas.openxmlformats.org/officeDocument/2006/relationships/hyperlink" Target="https://www.scientificamerican.com/article/live-giant-squid-filmed-in-deep-oce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Detective</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Did anything surprise you?</a:t>
            </a:r>
          </a:p>
        </p:txBody>
      </p:sp>
      <p:sp>
        <p:nvSpPr>
          <p:cNvPr id="4" name="Text Placeholder 3"/>
          <p:cNvSpPr>
            <a:spLocks noGrp="1"/>
          </p:cNvSpPr>
          <p:nvPr>
            <p:ph type="body" idx="1"/>
          </p:nvPr>
        </p:nvSpPr>
        <p:spPr/>
        <p:txBody>
          <a:bodyPr/>
          <a:lstStyle/>
          <a:p>
            <a:pPr marL="342900" indent="-342900">
              <a:buFont typeface="Arial" panose="020B0604020202020204" pitchFamily="34" charset="0"/>
              <a:buChar char="•"/>
            </a:pPr>
            <a:r>
              <a:rPr lang="en-GB" dirty="0" smtClean="0"/>
              <a:t>Was </a:t>
            </a:r>
            <a:r>
              <a:rPr lang="en-GB" dirty="0"/>
              <a:t>there a difference between the headline and the main idea? </a:t>
            </a:r>
          </a:p>
          <a:p>
            <a:pPr marL="342900" indent="-342900">
              <a:buFont typeface="Arial" panose="020B0604020202020204" pitchFamily="34" charset="0"/>
              <a:buChar char="•"/>
            </a:pPr>
            <a:r>
              <a:rPr lang="en-GB" dirty="0" smtClean="0"/>
              <a:t>What </a:t>
            </a:r>
            <a:r>
              <a:rPr lang="en-GB" dirty="0"/>
              <a:t>differences did you notice in the story from site to </a:t>
            </a:r>
            <a:r>
              <a:rPr lang="en-GB" dirty="0" smtClean="0"/>
              <a:t>site?</a:t>
            </a:r>
          </a:p>
          <a:p>
            <a:pPr marL="342900" indent="-342900">
              <a:buFont typeface="Arial" panose="020B0604020202020204" pitchFamily="34" charset="0"/>
              <a:buChar char="•"/>
            </a:pPr>
            <a:r>
              <a:rPr lang="en-GB" dirty="0" smtClean="0"/>
              <a:t>What </a:t>
            </a:r>
            <a:r>
              <a:rPr lang="en-GB" dirty="0"/>
              <a:t>did you feel when reading or looking at the sites? Were some more fun/exciting than others? </a:t>
            </a:r>
          </a:p>
          <a:p>
            <a:pPr marL="342900" indent="-342900">
              <a:buFont typeface="Arial" panose="020B0604020202020204" pitchFamily="34" charset="0"/>
              <a:buChar char="•"/>
            </a:pPr>
            <a:r>
              <a:rPr lang="en-GB" dirty="0" smtClean="0"/>
              <a:t>Which </a:t>
            </a:r>
            <a:r>
              <a:rPr lang="en-GB" dirty="0"/>
              <a:t>sites felt most trustworthy? Which didn’t? Did you validate sources online</a:t>
            </a:r>
            <a:r>
              <a:rPr lang="en-GB" dirty="0" smtClean="0"/>
              <a:t>?</a:t>
            </a:r>
          </a:p>
          <a:p>
            <a:pPr marL="342900" indent="-342900">
              <a:buFont typeface="Arial" panose="020B0604020202020204" pitchFamily="34" charset="0"/>
              <a:buChar char="•"/>
            </a:pPr>
            <a:r>
              <a:rPr lang="en-GB" dirty="0" smtClean="0"/>
              <a:t>Are </a:t>
            </a:r>
            <a:r>
              <a:rPr lang="en-GB" dirty="0"/>
              <a:t>there any new rules you’d propose for the </a:t>
            </a:r>
            <a:r>
              <a:rPr lang="en-GB" dirty="0" smtClean="0"/>
              <a:t>list?</a:t>
            </a:r>
          </a:p>
          <a:p>
            <a:pPr marL="342900" indent="-342900">
              <a:buFont typeface="Arial" panose="020B0604020202020204" pitchFamily="34" charset="0"/>
              <a:buChar char="•"/>
            </a:pPr>
            <a:r>
              <a:rPr lang="en-GB" dirty="0" smtClean="0"/>
              <a:t>Who </a:t>
            </a:r>
            <a:r>
              <a:rPr lang="en-GB" dirty="0"/>
              <a:t>owns the site? How can we discover the site’s purpose? When was the page created? </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GB" dirty="0"/>
              <a:t>Revise the list of rules, and discuss as needed.</a:t>
            </a:r>
          </a:p>
        </p:txBody>
      </p:sp>
      <p:sp>
        <p:nvSpPr>
          <p:cNvPr id="3" name="Text Placeholder 2"/>
          <p:cNvSpPr>
            <a:spLocks noGrp="1"/>
          </p:cNvSpPr>
          <p:nvPr>
            <p:ph type="body" idx="1"/>
          </p:nvPr>
        </p:nvSpPr>
        <p:spPr/>
        <p:txBody>
          <a:bodyPr/>
          <a:lstStyle/>
          <a:p>
            <a:r>
              <a:rPr lang="en-GB" dirty="0"/>
              <a:t>Does the website … </a:t>
            </a:r>
          </a:p>
        </p:txBody>
      </p:sp>
    </p:spTree>
    <p:extLst>
      <p:ext uri="{BB962C8B-B14F-4D97-AF65-F5344CB8AC3E}">
        <p14:creationId xmlns:p14="http://schemas.microsoft.com/office/powerpoint/2010/main" val="279693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Were the moon landings faked?</a:t>
            </a:r>
          </a:p>
        </p:txBody>
      </p:sp>
      <p:sp>
        <p:nvSpPr>
          <p:cNvPr id="3" name="Content Placeholder 2"/>
          <p:cNvSpPr>
            <a:spLocks noGrp="1"/>
          </p:cNvSpPr>
          <p:nvPr>
            <p:ph type="body" idx="1"/>
          </p:nvPr>
        </p:nvSpPr>
        <p:spPr/>
        <p:txBody>
          <a:bodyPr/>
          <a:lstStyle/>
          <a:p>
            <a:pPr marL="0" indent="0">
              <a:buNone/>
            </a:pPr>
            <a:r>
              <a:rPr dirty="0"/>
              <a:t>Now, use your lists on news and info sources, “in the wild</a:t>
            </a:r>
            <a:r>
              <a:rPr dirty="0" smtClean="0"/>
              <a:t>.”</a:t>
            </a:r>
            <a:endParaRPr lang="en-GB" dirty="0" smtClean="0"/>
          </a:p>
          <a:p>
            <a:r>
              <a:rPr lang="en-GB" dirty="0" smtClean="0"/>
              <a:t>Your rules:</a:t>
            </a:r>
          </a:p>
          <a:p>
            <a:r>
              <a:rPr lang="en-GB" dirty="0"/>
              <a:t>Does the website … </a:t>
            </a:r>
          </a:p>
          <a:p>
            <a:pPr marL="0" indent="0">
              <a:buNone/>
            </a:pPr>
            <a:endParaRPr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Check your Checklist</a:t>
            </a:r>
          </a:p>
        </p:txBody>
      </p:sp>
      <p:sp>
        <p:nvSpPr>
          <p:cNvPr id="3" name="Content Placeholder 2"/>
          <p:cNvSpPr>
            <a:spLocks noGrp="1"/>
          </p:cNvSpPr>
          <p:nvPr>
            <p:ph type="body" idx="1"/>
          </p:nvPr>
        </p:nvSpPr>
        <p:spPr/>
        <p:txBody>
          <a:bodyPr/>
          <a:lstStyle/>
          <a:p>
            <a:r>
              <a:rPr dirty="0"/>
              <a:t>Let’s see how your list from above compares to other lists and fact-checking processes.</a:t>
            </a:r>
          </a:p>
          <a:p>
            <a:pPr lvl="1"/>
            <a:r>
              <a:rPr dirty="0">
                <a:hlinkClick r:id="rId3"/>
              </a:rPr>
              <a:t>How to Spot Fake News from FactCheck.org</a:t>
            </a:r>
          </a:p>
          <a:p>
            <a:pPr lvl="1"/>
            <a:r>
              <a:rPr dirty="0">
                <a:hlinkClick r:id="rId4"/>
              </a:rPr>
              <a:t>7 Steps to Better Fact Checking from </a:t>
            </a:r>
            <a:r>
              <a:rPr dirty="0" err="1">
                <a:hlinkClick r:id="rId4"/>
              </a:rPr>
              <a:t>Politifact</a:t>
            </a:r>
            <a:endParaRPr dirty="0">
              <a:hlinkClick r:id="rId4"/>
            </a:endParaRPr>
          </a:p>
          <a:p>
            <a:pPr lvl="1"/>
            <a:r>
              <a:rPr dirty="0">
                <a:hlinkClick r:id="rId5"/>
              </a:rPr>
              <a:t>How to Fact-Check the Atlantic from the </a:t>
            </a:r>
            <a:r>
              <a:rPr dirty="0" smtClean="0">
                <a:hlinkClick r:id="rId5"/>
              </a:rPr>
              <a:t>Atlantic</a:t>
            </a:r>
            <a:endParaRPr lang="en-GB" dirty="0" smtClean="0">
              <a:hlinkClick r:id="rId5"/>
            </a:endParaRPr>
          </a:p>
          <a:p>
            <a:pPr lvl="1"/>
            <a:endParaRPr lang="en-GB" dirty="0">
              <a:hlinkClick r:id="rId5"/>
            </a:endParaRPr>
          </a:p>
          <a:p>
            <a:pPr lvl="1"/>
            <a:r>
              <a:rPr lang="en-GB" dirty="0"/>
              <a:t>How did these lists compare with your own list</a:t>
            </a:r>
            <a:r>
              <a:rPr lang="en-GB" dirty="0" smtClean="0"/>
              <a:t>?</a:t>
            </a:r>
            <a:endParaRPr lang="en-GB" dirty="0"/>
          </a:p>
          <a:p>
            <a:pPr lvl="1"/>
            <a:r>
              <a:rPr lang="en-GB" dirty="0"/>
              <a:t>What did you learn that you didn’t know before</a:t>
            </a:r>
            <a:r>
              <a:rPr lang="en-GB" dirty="0" smtClean="0"/>
              <a:t>?</a:t>
            </a:r>
            <a:endParaRPr lang="en-GB" dirty="0"/>
          </a:p>
          <a:p>
            <a:pPr lvl="1"/>
            <a:r>
              <a:rPr lang="en-GB" dirty="0"/>
              <a:t>What if anything is missing from these lists</a:t>
            </a:r>
            <a:r>
              <a:rPr lang="en-GB" dirty="0" smtClean="0"/>
              <a:t>?</a:t>
            </a:r>
            <a:endParaRPr lang="en-GB" dirty="0"/>
          </a:p>
          <a:p>
            <a:pPr lvl="1"/>
            <a:r>
              <a:rPr lang="en-GB" dirty="0"/>
              <a:t>How would you encourage others to practice good research/fact-checking techniques?</a:t>
            </a:r>
          </a:p>
          <a:p>
            <a:pPr marL="457200" lvl="1" indent="0">
              <a:buNone/>
            </a:pPr>
            <a:endParaRPr lang="en-GB" dirty="0">
              <a:hlinkClick r:id="rId5"/>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type="body"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5601" y="546667"/>
            <a:ext cx="8626799" cy="810400"/>
          </a:xfrm>
        </p:spPr>
        <p:txBody>
          <a:bodyPr/>
          <a:lstStyle/>
          <a:p>
            <a:r>
              <a:rPr lang="en-GB" dirty="0"/>
              <a:t>Extension : How would you encourage others to practice good research/fact-checking techniques?</a:t>
            </a:r>
            <a:br>
              <a:rPr lang="en-GB" dirty="0"/>
            </a:br>
            <a:endParaRPr lang="en-GB" dirty="0"/>
          </a:p>
        </p:txBody>
      </p:sp>
      <p:sp>
        <p:nvSpPr>
          <p:cNvPr id="5" name="Text Placeholder 4"/>
          <p:cNvSpPr>
            <a:spLocks noGrp="1"/>
          </p:cNvSpPr>
          <p:nvPr>
            <p:ph type="body" idx="1"/>
          </p:nvPr>
        </p:nvSpPr>
        <p:spPr/>
        <p:txBody>
          <a:bodyPr/>
          <a:lstStyle/>
          <a:p>
            <a:r>
              <a:rPr lang="en-GB" dirty="0" smtClean="0"/>
              <a:t>Make a </a:t>
            </a:r>
            <a:r>
              <a:rPr lang="en-GB" dirty="0" err="1" smtClean="0"/>
              <a:t>Powerpoint</a:t>
            </a:r>
            <a:r>
              <a:rPr lang="en-GB" dirty="0" smtClean="0"/>
              <a:t> to encourage </a:t>
            </a:r>
            <a:r>
              <a:rPr lang="en-GB" dirty="0"/>
              <a:t>others to practice good research/fact-checking techniques?</a:t>
            </a:r>
            <a:br>
              <a:rPr lang="en-GB" dirty="0"/>
            </a:br>
            <a:endParaRPr lang="en-GB" dirty="0"/>
          </a:p>
          <a:p>
            <a:endParaRPr lang="en-GB" dirty="0"/>
          </a:p>
        </p:txBody>
      </p:sp>
    </p:spTree>
    <p:extLst>
      <p:ext uri="{BB962C8B-B14F-4D97-AF65-F5344CB8AC3E}">
        <p14:creationId xmlns:p14="http://schemas.microsoft.com/office/powerpoint/2010/main" val="130725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olloweb-solution-520914-unsplash.jpg"/>
          <p:cNvPicPr>
            <a:picLocks noGrp="1" noChangeAspect="1"/>
          </p:cNvPicPr>
          <p:nvPr/>
        </p:nvPicPr>
        <p:blipFill>
          <a:blip r:embed="rId2"/>
          <a:stretch>
            <a:fillRect/>
          </a:stretch>
        </p:blipFill>
        <p:spPr bwMode="auto">
          <a:xfrm>
            <a:off x="3073400" y="1600200"/>
            <a:ext cx="60452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Web Detective</a:t>
            </a:r>
          </a:p>
        </p:txBody>
      </p:sp>
      <p:sp>
        <p:nvSpPr>
          <p:cNvPr id="6" name="Title 5"/>
          <p:cNvSpPr>
            <a:spLocks noGrp="1"/>
          </p:cNvSpPr>
          <p:nvPr>
            <p:ph type="title"/>
          </p:nvPr>
        </p:nvSpPr>
        <p:spPr/>
        <p:txBody>
          <a:bodyPr/>
          <a:lstStyle/>
          <a:p>
            <a:endParaRPr lang="en-GB"/>
          </a:p>
        </p:txBody>
      </p:sp>
      <p:sp>
        <p:nvSpPr>
          <p:cNvPr id="7" name="Text Placeholder 6"/>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Research and evaluate information on the web.</a:t>
            </a:r>
          </a:p>
          <a:p>
            <a:pPr marL="342900" indent="-342900">
              <a:buFont typeface="Arial" panose="020B0604020202020204" pitchFamily="34" charset="0"/>
              <a:buChar char="•"/>
            </a:pPr>
            <a:r>
              <a:rPr lang="en-GB" dirty="0"/>
              <a:t>Create criteria for evaluating information on the web.</a:t>
            </a:r>
          </a:p>
          <a:p>
            <a:pPr marL="342900" indent="-342900">
              <a:buFont typeface="Arial" panose="020B0604020202020204" pitchFamily="34" charset="0"/>
              <a:buChar char="•"/>
            </a:pPr>
            <a:r>
              <a:rPr lang="en-GB" dirty="0"/>
              <a:t>List other resources available for evaluating information on the web.</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Do you search for info on the web?</a:t>
            </a:r>
          </a:p>
          <a:p>
            <a:pPr marL="1028700" lvl="1" indent="-342900"/>
            <a:r>
              <a:rPr lang="en-GB" dirty="0"/>
              <a:t>What was the last thing you looked up?</a:t>
            </a:r>
          </a:p>
          <a:p>
            <a:pPr marL="342900" indent="-342900">
              <a:buFont typeface="Arial" panose="020B0604020202020204" pitchFamily="34" charset="0"/>
              <a:buChar char="•"/>
            </a:pPr>
            <a:r>
              <a:rPr lang="en-GB" dirty="0"/>
              <a:t>How does having this resource help/change things for you?</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Web Sources</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Is everything you read or watch online true?</a:t>
            </a:r>
          </a:p>
          <a:p>
            <a:pPr marL="342900" indent="-342900">
              <a:buFont typeface="Arial" panose="020B0604020202020204" pitchFamily="34" charset="0"/>
              <a:buChar char="•"/>
            </a:pPr>
            <a:r>
              <a:rPr lang="en-GB" dirty="0"/>
              <a:t>How do you know when information on the internet is reliable?</a:t>
            </a:r>
          </a:p>
          <a:p>
            <a:pPr marL="342900" indent="-342900">
              <a:buFont typeface="Arial" panose="020B0604020202020204" pitchFamily="34" charset="0"/>
              <a:buChar char="•"/>
            </a:pPr>
            <a:r>
              <a:rPr lang="en-GB" dirty="0"/>
              <a:t>How can you tell when it isn’t reliable?</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Co-create a list of criteria</a:t>
            </a:r>
            <a:endParaRPr lang="en-GB"/>
          </a:p>
        </p:txBody>
      </p:sp>
      <p:sp>
        <p:nvSpPr>
          <p:cNvPr id="7" name="Text Placeholder 6"/>
          <p:cNvSpPr>
            <a:spLocks noGrp="1"/>
          </p:cNvSpPr>
          <p:nvPr>
            <p:ph type="body" idx="1"/>
          </p:nvPr>
        </p:nvSpPr>
        <p:spPr/>
        <p:txBody>
          <a:bodyPr/>
          <a:lstStyle/>
          <a:p>
            <a:pPr marL="342900" indent="-342900">
              <a:buFont typeface="Arial" panose="020B0604020202020204" pitchFamily="34" charset="0"/>
              <a:buChar char="•"/>
            </a:pPr>
            <a:r>
              <a:rPr lang="en-GB" dirty="0"/>
              <a:t>Think of criteria / rules to decide if information on the web is reliable.</a:t>
            </a:r>
          </a:p>
          <a:p>
            <a:pPr marL="342900" indent="-342900">
              <a:buFont typeface="Arial" panose="020B0604020202020204" pitchFamily="34" charset="0"/>
              <a:buChar char="•"/>
            </a:pPr>
            <a:r>
              <a:rPr lang="en-GB" dirty="0"/>
              <a:t>Write </a:t>
            </a:r>
            <a:r>
              <a:rPr lang="en-GB" dirty="0" smtClean="0"/>
              <a:t>initial ideas on your boards individually (2 </a:t>
            </a:r>
            <a:r>
              <a:rPr lang="en-GB" dirty="0" err="1" smtClean="0"/>
              <a:t>mins</a:t>
            </a:r>
            <a:r>
              <a:rPr lang="en-GB" dirty="0" smtClean="0"/>
              <a:t>)</a:t>
            </a:r>
          </a:p>
          <a:p>
            <a:pPr marL="342900" indent="-342900">
              <a:buFont typeface="Arial" panose="020B0604020202020204" pitchFamily="34" charset="0"/>
              <a:buChar char="•"/>
            </a:pPr>
            <a:r>
              <a:rPr lang="en-GB" dirty="0" smtClean="0"/>
              <a:t>Our Rules :-</a:t>
            </a:r>
          </a:p>
          <a:p>
            <a:pPr marL="1028700" lvl="1" indent="-342900"/>
            <a:r>
              <a:rPr lang="en-GB" dirty="0" smtClean="0"/>
              <a:t>Is the spelling and grammar good? ……</a:t>
            </a:r>
            <a:endParaRPr lang="en-GB" dirty="0"/>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Research and evaluate evidence</a:t>
            </a:r>
          </a:p>
        </p:txBody>
      </p:sp>
      <p:sp>
        <p:nvSpPr>
          <p:cNvPr id="4" name="Text Placeholder 3"/>
          <p:cNvSpPr>
            <a:spLocks noGrp="1"/>
          </p:cNvSpPr>
          <p:nvPr>
            <p:ph type="body" idx="1"/>
          </p:nvPr>
        </p:nvSpPr>
        <p:spPr/>
        <p:txBody>
          <a:bodyPr/>
          <a:lstStyle/>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kraken.jpg"/>
          <p:cNvPicPr>
            <a:picLocks noGrp="1" noChangeAspect="1"/>
          </p:cNvPicPr>
          <p:nvPr/>
        </p:nvPicPr>
        <p:blipFill>
          <a:blip r:embed="rId2"/>
          <a:stretch>
            <a:fillRect/>
          </a:stretch>
        </p:blipFill>
        <p:spPr bwMode="auto">
          <a:xfrm>
            <a:off x="2527300" y="1600200"/>
            <a:ext cx="71374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Kraken attacks ship</a:t>
            </a:r>
          </a:p>
        </p:txBody>
      </p:sp>
      <p:sp>
        <p:nvSpPr>
          <p:cNvPr id="6" name="Title 5"/>
          <p:cNvSpPr>
            <a:spLocks noGrp="1"/>
          </p:cNvSpPr>
          <p:nvPr>
            <p:ph type="title"/>
          </p:nvPr>
        </p:nvSpPr>
        <p:spPr>
          <a:xfrm>
            <a:off x="415601" y="546667"/>
            <a:ext cx="8769039" cy="810400"/>
          </a:xfrm>
        </p:spPr>
        <p:txBody>
          <a:bodyPr/>
          <a:lstStyle/>
          <a:p>
            <a:pPr marL="0" indent="0">
              <a:spcBef>
                <a:spcPts val="3000"/>
              </a:spcBef>
            </a:pPr>
            <a:r>
              <a:rPr lang="en-GB" b="1" dirty="0"/>
              <a:t>“is the Kraken, a 100- to 120-foot </a:t>
            </a:r>
            <a:r>
              <a:rPr lang="en-GB" b="1" dirty="0" err="1"/>
              <a:t>tentacled</a:t>
            </a:r>
            <a:r>
              <a:rPr lang="en-GB" b="1" dirty="0"/>
              <a:t> sea creature that attacks and sink ships, real?”</a:t>
            </a:r>
          </a:p>
        </p:txBody>
      </p:sp>
      <p:sp>
        <p:nvSpPr>
          <p:cNvPr id="7" name="Text Placeholder 6"/>
          <p:cNvSpPr>
            <a:spLocks noGrp="1"/>
          </p:cNvSpPr>
          <p:nvPr>
            <p:ph type="body" idx="1"/>
          </p:nvPr>
        </p:nvSpPr>
        <p:spPr/>
        <p:txBody>
          <a:bodyPr/>
          <a:lstStyle/>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1" y="546667"/>
            <a:ext cx="8769039" cy="810400"/>
          </a:xfrm>
        </p:spPr>
        <p:txBody>
          <a:bodyPr>
            <a:normAutofit fontScale="90000"/>
          </a:bodyPr>
          <a:lstStyle/>
          <a:p>
            <a:r>
              <a:rPr dirty="0"/>
              <a:t>“is the Kraken, a 100- to 120-foot </a:t>
            </a:r>
            <a:r>
              <a:rPr dirty="0" err="1"/>
              <a:t>tentacled</a:t>
            </a:r>
            <a:r>
              <a:rPr dirty="0"/>
              <a:t> sea creature that attacks and sink ships, real?”</a:t>
            </a:r>
          </a:p>
        </p:txBody>
      </p:sp>
      <p:sp>
        <p:nvSpPr>
          <p:cNvPr id="3" name="Content Placeholder 2"/>
          <p:cNvSpPr>
            <a:spLocks noGrp="1"/>
          </p:cNvSpPr>
          <p:nvPr>
            <p:ph type="body" idx="1"/>
          </p:nvPr>
        </p:nvSpPr>
        <p:spPr/>
        <p:txBody>
          <a:bodyPr>
            <a:normAutofit/>
          </a:bodyPr>
          <a:lstStyle/>
          <a:p>
            <a:pPr lvl="1"/>
            <a:r>
              <a:rPr dirty="0">
                <a:hlinkClick r:id="rId3"/>
              </a:rPr>
              <a:t>http://www.mirror.co.uk/news/world-news/legendary-120m-kraken-sea-monster-8215560</a:t>
            </a:r>
          </a:p>
          <a:p>
            <a:pPr lvl="1"/>
            <a:r>
              <a:rPr dirty="0">
                <a:hlinkClick r:id="rId4"/>
              </a:rPr>
              <a:t>http://www.ufosightingsdaily.com/2016/06/60-meter-giant-squid-found-on-google.html</a:t>
            </a:r>
          </a:p>
          <a:p>
            <a:pPr lvl="1"/>
            <a:r>
              <a:rPr dirty="0">
                <a:hlinkClick r:id="rId5"/>
              </a:rPr>
              <a:t>http://www.orlandosentinel.com/features/gone-viral/os-thats-not-the-kraken-on-google-earth-its-a-rock-20160621-story.html</a:t>
            </a:r>
          </a:p>
          <a:p>
            <a:pPr lvl="1"/>
            <a:r>
              <a:rPr dirty="0">
                <a:hlinkClick r:id="rId6"/>
              </a:rPr>
              <a:t>http://www.southernfriedscience.com/did-monster-hunters-find-a-120-meter-long-giant-squid-on-google-maps</a:t>
            </a:r>
            <a:r>
              <a:rPr dirty="0" smtClean="0">
                <a:hlinkClick r:id="rId6"/>
              </a:rPr>
              <a:t>/</a:t>
            </a:r>
            <a:endParaRPr lang="en-GB" dirty="0" smtClean="0">
              <a:hlinkClick r:id="rId6"/>
            </a:endParaRPr>
          </a:p>
          <a:p>
            <a:pPr lvl="1"/>
            <a:endParaRPr dirty="0">
              <a:hlinkClick r:id="rId6"/>
            </a:endParaRPr>
          </a:p>
          <a:p>
            <a:pPr lvl="1"/>
            <a:r>
              <a:rPr dirty="0">
                <a:hlinkClick r:id="rId7"/>
              </a:rPr>
              <a:t>http://www.npr.org/2013/01/13/169274472/the-kraken-is-real-scientist-films-first-footage-of-a-giant-squid</a:t>
            </a:r>
          </a:p>
          <a:p>
            <a:pPr lvl="1"/>
            <a:r>
              <a:rPr dirty="0">
                <a:hlinkClick r:id="rId8"/>
              </a:rPr>
              <a:t>http://www.foxnews.com/science/2013/01/24/video-kraken-in-natural-habitat-released.html</a:t>
            </a:r>
          </a:p>
          <a:p>
            <a:pPr lvl="1"/>
            <a:r>
              <a:rPr dirty="0">
                <a:hlinkClick r:id="rId9"/>
              </a:rPr>
              <a:t>https://www.scientificamerican.com/article/live-giant-squid-filmed-in-deep-ocean/</a:t>
            </a:r>
          </a:p>
          <a:p>
            <a:pPr lvl="1"/>
            <a:r>
              <a:rPr dirty="0">
                <a:hlinkClick r:id="rId10"/>
              </a:rPr>
              <a:t>https://www.greenprophet.com/2013/01/kraken-sea-monster-video</a:t>
            </a:r>
            <a:r>
              <a:rPr dirty="0" smtClean="0">
                <a:hlinkClick r:id="rId10"/>
              </a:rPr>
              <a:t>/</a:t>
            </a:r>
            <a:endParaRPr dirty="0">
              <a:hlinkClick r:id="rId1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1973</TotalTime>
  <Words>2052</Words>
  <Application>Microsoft Office PowerPoint</Application>
  <PresentationFormat>Widescreen</PresentationFormat>
  <Paragraphs>240</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vt:lpstr>
      <vt:lpstr>Roboto</vt:lpstr>
      <vt:lpstr>UTC OLP Theme</vt:lpstr>
      <vt:lpstr>Web Detective</vt:lpstr>
      <vt:lpstr>PowerPoint Presentation</vt:lpstr>
      <vt:lpstr>Learning Objectives</vt:lpstr>
      <vt:lpstr>Introduction</vt:lpstr>
      <vt:lpstr>Web Sources</vt:lpstr>
      <vt:lpstr>Co-create a list of criteria</vt:lpstr>
      <vt:lpstr>Research and evaluate evidence</vt:lpstr>
      <vt:lpstr>“is the Kraken, a 100- to 120-foot tentacled sea creature that attacks and sink ships, real?”</vt:lpstr>
      <vt:lpstr>“is the Kraken, a 100- to 120-foot tentacled sea creature that attacks and sink ships, real?”</vt:lpstr>
      <vt:lpstr>Did anything surprise you?</vt:lpstr>
      <vt:lpstr>Revise the list of rules, and discuss as needed.</vt:lpstr>
      <vt:lpstr>Were the moon landings faked?</vt:lpstr>
      <vt:lpstr>Check your Checklist</vt:lpstr>
      <vt:lpstr>mozilla</vt:lpstr>
      <vt:lpstr>Extension : How would you encourage others to practice good research/fact-checking techniques? </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Detective</dc:title>
  <dc:creator>Martyn Eggleton</dc:creator>
  <cp:keywords/>
  <cp:lastModifiedBy>Martyn Eggleton</cp:lastModifiedBy>
  <cp:revision>25</cp:revision>
  <dcterms:created xsi:type="dcterms:W3CDTF">2021-08-30T09:57:56Z</dcterms:created>
  <dcterms:modified xsi:type="dcterms:W3CDTF">2021-09-09T12:44:11Z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_articles/06-design-on-the-web.md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