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7" r:id="rId7"/>
    <p:sldId id="268" r:id="rId8"/>
    <p:sldId id="265" r:id="rId9"/>
    <p:sldId id="266" r:id="rId10"/>
    <p:sldId id="261" r:id="rId11"/>
    <p:sldId id="262" r:id="rId12"/>
    <p:sldId id="269" r:id="rId13"/>
    <p:sldId id="263" r:id="rId14"/>
    <p:sldId id="264"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81752" autoAdjust="0"/>
  </p:normalViewPr>
  <p:slideViewPr>
    <p:cSldViewPr snapToGrid="0" snapToObjects="1">
      <p:cViewPr varScale="1">
        <p:scale>
          <a:sx n="60" d="100"/>
          <a:sy n="60" d="100"/>
        </p:scale>
        <p:origin x="1110"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activity, learners explore how information like text and images can be presented to be easily readable/understandable, and how this works on the web using HTML tags. This activity explores how browsers work, how web pages are structured, the relationship between HTML tags and content.</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Laptop with Internet connection</a:t>
            </a:r>
          </a:p>
          <a:p>
            <a:pPr marL="0" lvl="0" indent="0">
              <a:buNone/>
            </a:pPr>
            <a:endParaRPr/>
          </a:p>
          <a:p>
            <a:pPr lvl="1"/>
            <a:r>
              <a:rPr/>
              <a:t>Print cards with tags for TagTag Revolution or make your own on separate pieces of paper, write the following “tags” (be sure to include the arrow!):</a:t>
            </a:r>
          </a:p>
          <a:p>
            <a:pPr marL="0" lvl="0" indent="0">
              <a:buNone/>
            </a:pPr>
            <a:endParaRPr/>
          </a:p>
          <a:p>
            <a:pPr lvl="2"/>
            <a:r>
              <a:rPr/>
              <a:t>Open tags: “ →” (also sing, stomp, spin, shake).</a:t>
            </a:r>
          </a:p>
          <a:p>
            <a:pPr marL="0" lvl="0" indent="0">
              <a:buNone/>
            </a:pPr>
            <a:endParaRPr/>
          </a:p>
          <a:p>
            <a:pPr lvl="2"/>
            <a:r>
              <a:rPr/>
              <a:t>Close tags: “ ←” (also sing, stomp, spin, shake).</a:t>
            </a:r>
          </a:p>
          <a:p>
            <a:pPr marL="0" lvl="0" indent="0">
              <a:buNone/>
            </a:pPr>
            <a:endParaRPr/>
          </a:p>
          <a:p>
            <a:pPr marL="0" lvl="0" indent="0">
              <a:spcBef>
                <a:spcPts val="3000"/>
              </a:spcBef>
              <a:buNone/>
            </a:pPr>
            <a:r>
              <a:rPr b="1"/>
              <a:t>Web Literacy Skills</a:t>
            </a:r>
          </a:p>
          <a:p>
            <a:pPr marL="0" lvl="0" indent="0">
              <a:buNone/>
            </a:pPr>
            <a:endParaRPr b="1"/>
          </a:p>
          <a:p>
            <a:pPr lvl="1"/>
            <a:r>
              <a:rPr/>
              <a:t>Code</a:t>
            </a:r>
          </a:p>
          <a:p>
            <a:pPr marL="0" lvl="0" indent="0">
              <a:buNone/>
            </a:pPr>
            <a:endParaRPr/>
          </a:p>
          <a:p>
            <a:pPr lvl="1"/>
            <a:r>
              <a:rPr/>
              <a:t>Design</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lvl="1"/>
            <a:r>
              <a:rPr/>
              <a:t>Creativity</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[3 min</a:t>
            </a:r>
            <a:r>
              <a:rPr dirty="0" smtClean="0"/>
              <a:t>]</a:t>
            </a:r>
            <a:endParaRPr lang="en-GB" dirty="0" smtClean="0"/>
          </a:p>
          <a:p>
            <a:pPr marL="0" lvl="0" indent="0">
              <a:buNone/>
            </a:pPr>
            <a:endParaRPr lang="en-GB" dirty="0" smtClean="0"/>
          </a:p>
          <a:p>
            <a:pPr lvl="1"/>
            <a:r>
              <a:rPr lang="en-GB" dirty="0" smtClean="0"/>
              <a:t>Review core concepts, frame and connect this topic to a big idea. Explain:</a:t>
            </a:r>
          </a:p>
          <a:p>
            <a:pPr lvl="2"/>
            <a:r>
              <a:rPr lang="en-GB" dirty="0" smtClean="0"/>
              <a:t>The Internet is a system of interconnected computers, and the world wide web is a system of interconnected pages that lives on the Internet.</a:t>
            </a:r>
          </a:p>
          <a:p>
            <a:pPr lvl="2"/>
            <a:r>
              <a:rPr lang="en-GB" dirty="0" smtClean="0"/>
              <a:t>Web sites are spaces to access, share, and interact with multimedia content.</a:t>
            </a:r>
          </a:p>
          <a:p>
            <a:pPr lvl="2"/>
            <a:r>
              <a:rPr lang="en-GB" dirty="0" smtClean="0"/>
              <a:t>The people who build the web– web developers and designers– use a computer coding language called </a:t>
            </a:r>
            <a:r>
              <a:rPr lang="en-GB" dirty="0" err="1" smtClean="0"/>
              <a:t>HyperText</a:t>
            </a:r>
            <a:r>
              <a:rPr lang="en-GB" dirty="0" smtClean="0"/>
              <a:t> </a:t>
            </a:r>
            <a:r>
              <a:rPr lang="en-GB" dirty="0" err="1" smtClean="0"/>
              <a:t>Markup</a:t>
            </a:r>
            <a:r>
              <a:rPr lang="en-GB" dirty="0" smtClean="0"/>
              <a:t> Language or HTML to make web pages</a:t>
            </a:r>
          </a:p>
          <a:p>
            <a:pPr lvl="2"/>
            <a:r>
              <a:rPr lang="en-GB" dirty="0" smtClean="0"/>
              <a:t>When you access the web, you’re using a piece of software called a browser to display pages.</a:t>
            </a:r>
          </a:p>
          <a:p>
            <a:pPr marL="1270000" indent="0">
              <a:buNone/>
            </a:pPr>
            <a:r>
              <a:rPr lang="en-GB" sz="2000" dirty="0" smtClean="0"/>
              <a:t>Tip! Ask who knows some examples of web browsers.</a:t>
            </a:r>
          </a:p>
          <a:p>
            <a:pPr marL="0" lvl="0" indent="0">
              <a:buNone/>
            </a:pPr>
            <a:endParaRPr lang="en-GB" dirty="0" smtClean="0"/>
          </a:p>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(5-7 </a:t>
            </a:r>
            <a:r>
              <a:rPr dirty="0" err="1"/>
              <a:t>mins</a:t>
            </a:r>
            <a:r>
              <a:rPr dirty="0"/>
              <a:t>)</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[15 </a:t>
            </a:r>
            <a:r>
              <a:rPr dirty="0" err="1"/>
              <a:t>mins</a:t>
            </a:r>
            <a:r>
              <a:rPr dirty="0"/>
              <a:t>]</a:t>
            </a:r>
          </a:p>
          <a:p>
            <a:pPr marL="0" lvl="0" indent="0">
              <a:buNone/>
            </a:pPr>
            <a:endParaRPr lang="en-GB" dirty="0" smtClean="0"/>
          </a:p>
          <a:p>
            <a:pPr lvl="1"/>
            <a:r>
              <a:rPr lang="en-GB" dirty="0" smtClean="0"/>
              <a:t>Introduction: Explain that we’ve seen what tags look like, and how they work with content (what’s inside the tags). Now let’s practice using some real tags that are part of the </a:t>
            </a:r>
            <a:r>
              <a:rPr lang="en-GB" dirty="0" err="1" smtClean="0"/>
              <a:t>HyperText</a:t>
            </a:r>
            <a:r>
              <a:rPr lang="en-GB" dirty="0" smtClean="0"/>
              <a:t> </a:t>
            </a:r>
            <a:r>
              <a:rPr lang="en-GB" dirty="0" err="1" smtClean="0"/>
              <a:t>Markup</a:t>
            </a:r>
            <a:r>
              <a:rPr lang="en-GB" dirty="0" smtClean="0"/>
              <a:t> Language (HTML).</a:t>
            </a:r>
          </a:p>
          <a:p>
            <a:pPr lvl="1"/>
            <a:r>
              <a:rPr lang="en-GB" dirty="0" smtClean="0"/>
              <a:t>First, let’s check out a simple HTML document– guess what– from a web designer and developer, when they are building web pages, what they are working with is HTML code in a simple text file.</a:t>
            </a:r>
          </a:p>
          <a:p>
            <a:pPr marL="1270000" indent="0">
              <a:buNone/>
            </a:pPr>
            <a:r>
              <a:rPr lang="en-GB" sz="2000" dirty="0" smtClean="0"/>
              <a:t>Tip! Open a simple HTML document in a text editor– </a:t>
            </a:r>
            <a:r>
              <a:rPr lang="en-GB" sz="2000" dirty="0" err="1" smtClean="0"/>
              <a:t>NotePad</a:t>
            </a:r>
            <a:r>
              <a:rPr lang="en-GB" sz="2000" dirty="0" smtClean="0"/>
              <a:t> for PC and </a:t>
            </a:r>
            <a:r>
              <a:rPr lang="en-GB" sz="2000" dirty="0" err="1" smtClean="0"/>
              <a:t>TextEdit</a:t>
            </a:r>
            <a:r>
              <a:rPr lang="en-GB" sz="2000" dirty="0" smtClean="0"/>
              <a:t> for Mac, and also show it in a browser. Point out the tags in the document, and </a:t>
            </a:r>
            <a:r>
              <a:rPr lang="en-GB" sz="2000" dirty="0" err="1" smtClean="0"/>
              <a:t>and</a:t>
            </a:r>
            <a:r>
              <a:rPr lang="en-GB" sz="2000" dirty="0" smtClean="0"/>
              <a:t> show what they do. Suggested basic tags: h1, h2, h3, p, a, body. You can also show a more complex document (use View Source in the browser) to show that all web pages are text and code interpreted by the computer.</a:t>
            </a:r>
          </a:p>
          <a:p>
            <a:pPr lvl="1"/>
            <a:r>
              <a:rPr lang="en-GB" dirty="0" smtClean="0"/>
              <a:t>These tags have agreed-upon meanings, so that both web developers and the people that write the browser software understand what they mean. The only reason why these tags work is because of those agreements– if you try to use some of your fun tags from “Tag the World” or “Tag </a:t>
            </a:r>
            <a:r>
              <a:rPr lang="en-GB" dirty="0" err="1" smtClean="0"/>
              <a:t>Tag</a:t>
            </a:r>
            <a:r>
              <a:rPr lang="en-GB" dirty="0" smtClean="0"/>
              <a:t> Revolution” on a web page, you won’t see anything, sadly.</a:t>
            </a:r>
          </a:p>
          <a:p>
            <a:pPr marL="1270000" indent="0">
              <a:buNone/>
            </a:pPr>
            <a:r>
              <a:rPr lang="en-GB" sz="2000" dirty="0" smtClean="0"/>
              <a:t>Tip! If learners are confused about what kind of tags would be relevant in HTML, remind them that HTML stands for “</a:t>
            </a:r>
            <a:r>
              <a:rPr lang="en-GB" sz="2000" dirty="0" err="1" smtClean="0"/>
              <a:t>HyperText</a:t>
            </a:r>
            <a:r>
              <a:rPr lang="en-GB" sz="2000" dirty="0" smtClean="0"/>
              <a:t> </a:t>
            </a:r>
            <a:r>
              <a:rPr lang="en-GB" sz="2000" dirty="0" err="1" smtClean="0"/>
              <a:t>Markup</a:t>
            </a:r>
            <a:r>
              <a:rPr lang="en-GB" sz="2000" dirty="0" smtClean="0"/>
              <a:t> Language”– that we assign tags to text content. Ask: why would “paragraph” be an HTML tag, and not “clap” or “sing”</a:t>
            </a:r>
          </a:p>
          <a:p>
            <a:pPr lvl="1"/>
            <a:r>
              <a:rPr lang="en-GB" dirty="0" smtClean="0"/>
              <a:t>When you use these tags, you’re writing HTML! And when the browser sees them, it will transform your web page from a boring block of text to something interesting and easy to read.</a:t>
            </a:r>
          </a:p>
          <a:p>
            <a:pPr lvl="1"/>
            <a:r>
              <a:rPr lang="en-GB" dirty="0" smtClean="0"/>
              <a:t>Let’s Tag! Get learners to add tags to some existing content.</a:t>
            </a:r>
          </a:p>
          <a:p>
            <a:pPr lvl="1"/>
            <a:r>
              <a:rPr lang="en-GB" dirty="0" smtClean="0"/>
              <a:t>OFFLINE, For this part, you’ll need some content– maybe a fun news story or a biography of someone, or some other interesting content, printed out big on 11x 7 sheets, and chopped up into chunks– paragraphs, headings, links, etc. You’ll also need some sticky note or paper slips for tags. Either write out the tags, or let learners create the (from the list only). Split users into small groups and give each group a collection of text and of tags.</a:t>
            </a:r>
          </a:p>
          <a:p>
            <a:pPr lvl="1"/>
            <a:r>
              <a:rPr lang="en-GB" dirty="0" smtClean="0"/>
              <a:t>ONLINE, For this part you will need a text file with some basic unformatted content in it, same type as above. First ask users to save the file as .html. Explain the purpose of the</a:t>
            </a:r>
          </a:p>
          <a:p>
            <a:pPr lvl="1">
              <a:buNone/>
            </a:pPr>
            <a:r>
              <a:rPr lang="en-GB" dirty="0" smtClean="0"/>
              <a:t>and</a:t>
            </a:r>
          </a:p>
          <a:p>
            <a:pPr lvl="1">
              <a:buNone/>
            </a:pPr>
            <a:r>
              <a:rPr lang="en-GB" dirty="0" smtClean="0"/>
              <a:t>tags. Then set them loose to type in their tags!</a:t>
            </a:r>
          </a:p>
          <a:p>
            <a:pPr marL="1270000" indent="0">
              <a:buNone/>
            </a:pPr>
            <a:r>
              <a:rPr lang="en-GB" sz="2000" dirty="0" smtClean="0"/>
              <a:t>Tip! For ONLINE, create a text file with the content, and have users edit it with THE MOST BASIC text editor– Notepad on a PC or </a:t>
            </a:r>
            <a:r>
              <a:rPr lang="en-GB" sz="2000" dirty="0" err="1" smtClean="0"/>
              <a:t>TextEdit</a:t>
            </a:r>
            <a:r>
              <a:rPr lang="en-GB" sz="2000" dirty="0" smtClean="0"/>
              <a:t> on a Mac– in plain text mode. Facilitator may need to explain the head, title tags.</a:t>
            </a:r>
          </a:p>
          <a:p>
            <a:pPr lvl="1"/>
            <a:r>
              <a:rPr lang="en-GB" dirty="0" smtClean="0"/>
              <a:t>Explain to learners that they need to first surround all the content with the body tags– let the browser know that all the content here is for display on the web!</a:t>
            </a:r>
          </a:p>
          <a:p>
            <a:pPr lvl="1"/>
            <a:r>
              <a:rPr lang="en-GB" dirty="0" smtClean="0"/>
              <a:t>Ask learners to organize the content using the tags. Find the biggest most important headings, break up the paragraphs, add small headings, and look for stuff that can be hyperlinks. Walk around the room and help here and there.</a:t>
            </a:r>
          </a:p>
          <a:p>
            <a:pPr lvl="1"/>
            <a:r>
              <a:rPr lang="en-GB" dirty="0" smtClean="0"/>
              <a:t>At the end of the exercise, if possible, both online and offline learners should see the page loaded into a browser. Online learners can save and open their .html file in a browser. For offline learners, the facilitator should if possible show the finished page on a computer and monitor.</a:t>
            </a:r>
          </a:p>
          <a:p>
            <a:pPr lvl="1"/>
            <a:r>
              <a:rPr lang="en-GB" dirty="0" smtClean="0"/>
              <a:t>Explain to users that these files are still on their local computers, and viewable only there. You haven’t yet put them “online” on a server, where others can find it, so they’re not on the web.</a:t>
            </a:r>
          </a:p>
          <a:p>
            <a:pPr marL="1270000" indent="0">
              <a:buNone/>
            </a:pPr>
            <a:r>
              <a:rPr lang="en-GB" sz="2000" dirty="0" smtClean="0"/>
              <a:t>Tip! Remind users of the Map the Web activity, to help them visualize how their client computer is connected. They can access content on web servers, but other computers on the web can’t access the clients files.</a:t>
            </a:r>
          </a:p>
          <a:p>
            <a:pPr marL="0" lvl="0" indent="0">
              <a:buNone/>
            </a:pPr>
            <a:endParaRPr lang="en-GB" dirty="0" smtClean="0"/>
          </a:p>
          <a:p>
            <a:pPr marL="0" lvl="0" indent="0">
              <a:buNone/>
            </a:pPr>
            <a:endParaRPr dirty="0"/>
          </a:p>
          <a:p>
            <a:pPr marL="0" lvl="0" indent="0">
              <a:spcBef>
                <a:spcPts val="3000"/>
              </a:spcBef>
              <a:buNone/>
            </a:pPr>
            <a:r>
              <a:rPr b="1" dirty="0"/>
              <a:t>Learning Experience Reflection</a:t>
            </a:r>
          </a:p>
          <a:p>
            <a:pPr marL="0" lvl="0" indent="0">
              <a:buNone/>
            </a:pPr>
            <a:endParaRPr b="1" dirty="0"/>
          </a:p>
          <a:p>
            <a:pPr marL="0" lvl="0" indent="0">
              <a:buNone/>
            </a:pPr>
            <a:r>
              <a:rPr dirty="0"/>
              <a:t>[5 </a:t>
            </a:r>
            <a:r>
              <a:rPr dirty="0" err="1"/>
              <a:t>mins</a:t>
            </a:r>
            <a:r>
              <a:rPr dirty="0"/>
              <a:t>]</a:t>
            </a:r>
          </a:p>
          <a:p>
            <a:pPr marL="0" lvl="0" indent="0">
              <a:buNone/>
            </a:pPr>
            <a:endParaRPr dirty="0"/>
          </a:p>
          <a:p>
            <a:pPr lvl="1"/>
            <a:r>
              <a:rPr dirty="0"/>
              <a:t>What did you like about this activity?</a:t>
            </a:r>
          </a:p>
          <a:p>
            <a:pPr marL="0" lvl="0" indent="0">
              <a:buNone/>
            </a:pPr>
            <a:endParaRPr dirty="0"/>
          </a:p>
          <a:p>
            <a:pPr lvl="1"/>
            <a:r>
              <a:rPr dirty="0"/>
              <a:t>If you might teach this activity to a particular audience, what might you change about the process, structure, or content to better meet the needs of that audience?</a:t>
            </a:r>
          </a:p>
          <a:p>
            <a:pPr marL="0" lvl="0" indent="0">
              <a:buNone/>
            </a:pPr>
            <a:endParaRPr dirty="0"/>
          </a:p>
          <a:p>
            <a:pPr marL="0" lvl="0" indent="0">
              <a:spcBef>
                <a:spcPts val="3000"/>
              </a:spcBef>
              <a:buNone/>
            </a:pPr>
            <a:r>
              <a:rPr b="1" dirty="0"/>
              <a:t>Feedback on Core Curriculum</a:t>
            </a:r>
          </a:p>
          <a:p>
            <a:pPr marL="0" lvl="0" indent="0">
              <a:buNone/>
            </a:pPr>
            <a:endParaRPr b="1" dirty="0"/>
          </a:p>
          <a:p>
            <a:pPr lvl="1"/>
            <a:r>
              <a:rPr dirty="0"/>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351927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174075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0861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1353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1344952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111900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3528542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09363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54020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313457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664616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54421311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www.amazon.co.uk/" TargetMode="External"/><Relationship Id="rId2" Type="http://schemas.openxmlformats.org/officeDocument/2006/relationships/hyperlink" Target="http://utcsheffield.github.io/utc-sheffield/" TargetMode="Externa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www.nytimes.com/pages/todayspaper/index.html"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Tagging 101</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Offline: Tag The World</a:t>
            </a:r>
          </a:p>
        </p:txBody>
      </p:sp>
      <p:sp>
        <p:nvSpPr>
          <p:cNvPr id="3" name="Content Placeholder 2"/>
          <p:cNvSpPr>
            <a:spLocks noGrp="1"/>
          </p:cNvSpPr>
          <p:nvPr>
            <p:ph idx="1"/>
          </p:nvPr>
        </p:nvSpPr>
        <p:spPr/>
        <p:txBody>
          <a:bodyPr>
            <a:normAutofit/>
          </a:bodyPr>
          <a:lstStyle/>
          <a:p>
            <a:pPr lvl="1"/>
            <a:r>
              <a:rPr sz="2400" dirty="0" smtClean="0">
                <a:latin typeface="+mn-lt"/>
              </a:rPr>
              <a:t>When </a:t>
            </a:r>
            <a:r>
              <a:rPr sz="2400" dirty="0">
                <a:latin typeface="+mn-lt"/>
              </a:rPr>
              <a:t>we want to tag some content, we surround it with a matching pair of words, each word surrounded by a set of brackets “&lt; &gt;”. Here’s an example tag:</a:t>
            </a:r>
          </a:p>
          <a:p>
            <a:pPr lvl="2">
              <a:buNone/>
            </a:pPr>
            <a:r>
              <a:rPr lang="en-GB" sz="2400" dirty="0" smtClean="0">
                <a:latin typeface="+mn-lt"/>
              </a:rPr>
              <a:t>&lt;title&gt; </a:t>
            </a:r>
            <a:r>
              <a:rPr sz="2400" dirty="0" smtClean="0">
                <a:latin typeface="+mn-lt"/>
              </a:rPr>
              <a:t>Tag </a:t>
            </a:r>
            <a:r>
              <a:rPr sz="2400" dirty="0">
                <a:latin typeface="+mn-lt"/>
              </a:rPr>
              <a:t>the </a:t>
            </a:r>
            <a:r>
              <a:rPr sz="2400" dirty="0" smtClean="0">
                <a:latin typeface="+mn-lt"/>
              </a:rPr>
              <a:t>World</a:t>
            </a:r>
            <a:r>
              <a:rPr lang="en-GB" sz="2400" dirty="0" smtClean="0">
                <a:latin typeface="+mn-lt"/>
              </a:rPr>
              <a:t> &lt;/title&gt;</a:t>
            </a:r>
            <a:endParaRPr sz="2400" dirty="0">
              <a:latin typeface="+mn-lt"/>
            </a:endParaRPr>
          </a:p>
          <a:p>
            <a:pPr lvl="1"/>
            <a:r>
              <a:rPr sz="2400" dirty="0">
                <a:latin typeface="+mn-lt"/>
              </a:rPr>
              <a:t>We ALWAYS use opening and closing tags to surround content.</a:t>
            </a:r>
          </a:p>
          <a:p>
            <a:pPr lvl="1"/>
            <a:r>
              <a:rPr lang="en-GB" sz="2400" dirty="0" smtClean="0">
                <a:latin typeface="+mn-lt"/>
              </a:rPr>
              <a:t>M</a:t>
            </a:r>
            <a:r>
              <a:rPr sz="2400" dirty="0" err="1" smtClean="0">
                <a:latin typeface="+mn-lt"/>
              </a:rPr>
              <a:t>ake</a:t>
            </a:r>
            <a:r>
              <a:rPr sz="2400" dirty="0" smtClean="0">
                <a:latin typeface="+mn-lt"/>
              </a:rPr>
              <a:t> </a:t>
            </a:r>
            <a:r>
              <a:rPr sz="2400" dirty="0">
                <a:latin typeface="+mn-lt"/>
              </a:rPr>
              <a:t>your own tags and hang them up</a:t>
            </a:r>
            <a:r>
              <a:rPr sz="2400" dirty="0" smtClean="0">
                <a:latin typeface="+mn-lt"/>
              </a:rPr>
              <a:t>!</a:t>
            </a:r>
            <a:endParaRPr sz="240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Offline: Tag Tag Revolution</a:t>
            </a:r>
          </a:p>
        </p:txBody>
      </p:sp>
      <p:sp>
        <p:nvSpPr>
          <p:cNvPr id="3" name="Content Placeholder 2"/>
          <p:cNvSpPr>
            <a:spLocks noGrp="1"/>
          </p:cNvSpPr>
          <p:nvPr>
            <p:ph idx="1"/>
          </p:nvPr>
        </p:nvSpPr>
        <p:spPr/>
        <p:txBody>
          <a:bodyPr>
            <a:normAutofit fontScale="32500" lnSpcReduction="20000"/>
          </a:bodyPr>
          <a:lstStyle/>
          <a:p>
            <a:pPr lvl="1"/>
            <a:r>
              <a:rPr dirty="0"/>
              <a:t>Introduction: Explain to participants that they are about to have a fun dance party to show them how HTML tags assign instructions to content.</a:t>
            </a:r>
          </a:p>
          <a:p>
            <a:r>
              <a:rPr dirty="0" smtClean="0"/>
              <a:t>Steps:</a:t>
            </a:r>
            <a:r>
              <a:rPr lang="en-GB" i="1" dirty="0"/>
              <a:t>ask learners, in this example, what is the title? </a:t>
            </a:r>
            <a:endParaRPr lang="en-GB" dirty="0"/>
          </a:p>
          <a:p>
            <a:r>
              <a:rPr lang="en-GB" dirty="0"/>
              <a:t>    </a:t>
            </a:r>
          </a:p>
          <a:p>
            <a:pPr lvl="1"/>
            <a:endParaRPr dirty="0"/>
          </a:p>
          <a:p>
            <a:pPr lvl="1"/>
            <a:r>
              <a:rPr dirty="0"/>
              <a:t>Arrange the players into a circle, making sure there is enough room to walk around the outside of the circle.</a:t>
            </a:r>
          </a:p>
          <a:p>
            <a:pPr marL="1270000" indent="0">
              <a:buNone/>
            </a:pPr>
            <a:r>
              <a:rPr sz="2000" dirty="0"/>
              <a:t>Tip! This game is best played with groups over 10. If you have a larger group, you may want to add some extra tags. If you have a small group you may want to use fewer. Feel free to make up your own.</a:t>
            </a:r>
          </a:p>
          <a:p>
            <a:pPr lvl="1"/>
            <a:r>
              <a:rPr dirty="0"/>
              <a:t>Select two players from the group to be the “Coders”. Hand one of them the first open tag and the other one the corresponding closed tag. Start with an easy one like  and .</a:t>
            </a:r>
          </a:p>
          <a:p>
            <a:pPr lvl="1"/>
            <a:r>
              <a:rPr dirty="0"/>
              <a:t>Start the music and have the two Coders walk around the outside of the circle while the other players stand still. Make sure the Coders keep a little distance between them. You could have them start walking five paces from each other.</a:t>
            </a:r>
          </a:p>
          <a:p>
            <a:pPr lvl="1"/>
            <a:r>
              <a:rPr dirty="0"/>
              <a:t>When you stop the music, the Coders attach the tags to the members of the circle they are standing closest to. Remember that tags must surround content.</a:t>
            </a:r>
          </a:p>
          <a:p>
            <a:pPr lvl="1"/>
            <a:r>
              <a:rPr dirty="0"/>
              <a:t>Everyone who is standing in between the arrows of the open tag  and closed tag ; will now have to start clapping (the people wearing the tags, don’t have to). The clapping players should continue to clap for the rest of the game.</a:t>
            </a:r>
          </a:p>
          <a:p>
            <a:pPr lvl="1"/>
            <a:r>
              <a:rPr dirty="0"/>
              <a:t>Now select two new tags and hand them to the Coders (for instance  and ).</a:t>
            </a:r>
          </a:p>
          <a:p>
            <a:pPr lvl="1"/>
            <a:r>
              <a:rPr dirty="0"/>
              <a:t>Repeat steps 3 &amp; 4. This time, when the Coders hand over the tags, anyone who is between the  tags will have to sing. If any players are between both the  tags AND the  tags, then they will have to clap AND sing.</a:t>
            </a:r>
          </a:p>
          <a:p>
            <a:pPr lvl="1"/>
            <a:r>
              <a:rPr dirty="0"/>
              <a:t>Continue these steps again with the rest of the tags (and any other tags you want to add the game) to make a fun, complicated tag dance party! When the Coders have the final tags, ask them to join the circle wherever they are once the music stops (instead of handing the tags to people in the circle). Everyone standing between the tags the Coders are holding performs the actions on their tags.</a:t>
            </a:r>
          </a:p>
          <a:p>
            <a:pPr lvl="1"/>
            <a:r>
              <a:rPr dirty="0"/>
              <a:t>After all the tags have been used, you could have the players with tags move around one at a time to change up who is doing what. This will help </a:t>
            </a:r>
            <a:r>
              <a:rPr dirty="0" err="1"/>
              <a:t>help</a:t>
            </a:r>
            <a:r>
              <a:rPr dirty="0"/>
              <a:t> learners understand how tags are applied to content, how they open and close, in HTML.</a:t>
            </a:r>
          </a:p>
          <a:p>
            <a:pPr lvl="1"/>
            <a:r>
              <a:rPr dirty="0"/>
              <a:t>Here in the real world, you have complete freedom to make their own tags names– later we’ll see that in the coding language HTML, we use a restricted set of tags names that everyone agrees upon, that make sense for web content. But for now, make up whatever tag you want.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look at some webpages (then press </a:t>
            </a:r>
            <a:r>
              <a:rPr lang="en-GB" dirty="0" err="1" smtClean="0"/>
              <a:t>ctrl+u</a:t>
            </a:r>
            <a:r>
              <a:rPr lang="en-GB" dirty="0"/>
              <a:t>)</a:t>
            </a:r>
          </a:p>
        </p:txBody>
      </p:sp>
      <p:sp>
        <p:nvSpPr>
          <p:cNvPr id="3" name="Content Placeholder 2"/>
          <p:cNvSpPr>
            <a:spLocks noGrp="1"/>
          </p:cNvSpPr>
          <p:nvPr>
            <p:ph idx="1"/>
          </p:nvPr>
        </p:nvSpPr>
        <p:spPr/>
        <p:txBody>
          <a:bodyPr/>
          <a:lstStyle/>
          <a:p>
            <a:r>
              <a:rPr lang="en-GB" dirty="0" smtClean="0"/>
              <a:t>Very simple </a:t>
            </a:r>
            <a:r>
              <a:rPr lang="en-GB" dirty="0" smtClean="0">
                <a:hlinkClick r:id="rId2"/>
              </a:rPr>
              <a:t>http://utcsheffield.github.io/utc-sheffield/</a:t>
            </a:r>
            <a:endParaRPr lang="en-GB" dirty="0" smtClean="0"/>
          </a:p>
          <a:p>
            <a:r>
              <a:rPr lang="en-GB" dirty="0" smtClean="0"/>
              <a:t>More complex </a:t>
            </a:r>
            <a:r>
              <a:rPr lang="en-GB" dirty="0">
                <a:hlinkClick r:id="rId3"/>
              </a:rPr>
              <a:t>Amazon.co.uk: Low Prices in Electronics, Books, Sports Equipment &amp; more</a:t>
            </a:r>
            <a:endParaRPr lang="en-GB" dirty="0"/>
          </a:p>
          <a:p>
            <a:endParaRPr lang="en-GB" dirty="0"/>
          </a:p>
        </p:txBody>
      </p:sp>
    </p:spTree>
    <p:extLst>
      <p:ext uri="{BB962C8B-B14F-4D97-AF65-F5344CB8AC3E}">
        <p14:creationId xmlns:p14="http://schemas.microsoft.com/office/powerpoint/2010/main" val="198261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Tags In Action</a:t>
            </a:r>
          </a:p>
        </p:txBody>
      </p:sp>
      <p:sp>
        <p:nvSpPr>
          <p:cNvPr id="3" name="Content Placeholder 2"/>
          <p:cNvSpPr>
            <a:spLocks noGrp="1"/>
          </p:cNvSpPr>
          <p:nvPr>
            <p:ph idx="1"/>
          </p:nvPr>
        </p:nvSpPr>
        <p:spPr/>
        <p:txBody>
          <a:bodyPr>
            <a:normAutofit fontScale="92500" lnSpcReduction="20000"/>
          </a:bodyPr>
          <a:lstStyle/>
          <a:p>
            <a:pPr lvl="1"/>
            <a:r>
              <a:rPr lang="en-GB" sz="3200" dirty="0" smtClean="0"/>
              <a:t>Use paper tags to mark up the article you have been given</a:t>
            </a:r>
          </a:p>
          <a:p>
            <a:pPr lvl="2"/>
            <a:r>
              <a:rPr lang="en-GB" sz="3200" dirty="0" smtClean="0"/>
              <a:t>Keep it simple only use html, body, h1</a:t>
            </a:r>
            <a:r>
              <a:rPr lang="en-GB" sz="3200" dirty="0"/>
              <a:t>, h2, h3, p, a</a:t>
            </a:r>
            <a:r>
              <a:rPr lang="en-GB" sz="3200" dirty="0" smtClean="0"/>
              <a:t>, </a:t>
            </a:r>
            <a:r>
              <a:rPr lang="en-GB" sz="3200" dirty="0" err="1" smtClean="0"/>
              <a:t>img</a:t>
            </a:r>
            <a:endParaRPr lang="en-GB" sz="3200" dirty="0" smtClean="0"/>
          </a:p>
          <a:p>
            <a:pPr lvl="2"/>
            <a:endParaRPr lang="en-GB" sz="3200" dirty="0"/>
          </a:p>
          <a:p>
            <a:pPr lvl="2"/>
            <a:r>
              <a:rPr lang="en-GB" sz="3200" dirty="0" smtClean="0"/>
              <a:t>&lt;html&gt;</a:t>
            </a:r>
          </a:p>
          <a:p>
            <a:pPr lvl="2"/>
            <a:r>
              <a:rPr lang="en-GB" sz="3200" dirty="0" smtClean="0"/>
              <a:t>&lt;/html&gt;  </a:t>
            </a:r>
          </a:p>
          <a:p>
            <a:pPr lvl="2"/>
            <a:r>
              <a:rPr lang="en-GB" sz="3200" dirty="0" smtClean="0"/>
              <a:t>&lt;p&gt;  </a:t>
            </a:r>
          </a:p>
          <a:p>
            <a:pPr lvl="2"/>
            <a:r>
              <a:rPr lang="en-GB" sz="3200" dirty="0" smtClean="0"/>
              <a:t>&lt;/p&gt; </a:t>
            </a:r>
            <a:endParaRPr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code-2434271_640.jpg"/>
          <p:cNvPicPr>
            <a:picLocks noGrp="1" noChangeAspect="1"/>
          </p:cNvPicPr>
          <p:nvPr/>
        </p:nvPicPr>
        <p:blipFill>
          <a:blip r:embed="rId2"/>
          <a:stretch>
            <a:fillRect/>
          </a:stretch>
        </p:blipFill>
        <p:spPr bwMode="auto">
          <a:xfrm>
            <a:off x="2527300" y="1600200"/>
            <a:ext cx="71374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tagging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Learning Objectives</a:t>
            </a:r>
          </a:p>
        </p:txBody>
      </p:sp>
      <p:sp>
        <p:nvSpPr>
          <p:cNvPr id="3" name="Content Placeholder 2"/>
          <p:cNvSpPr>
            <a:spLocks noGrp="1"/>
          </p:cNvSpPr>
          <p:nvPr>
            <p:ph idx="1"/>
          </p:nvPr>
        </p:nvSpPr>
        <p:spPr/>
        <p:txBody>
          <a:bodyPr/>
          <a:lstStyle/>
          <a:p>
            <a:pPr lvl="1"/>
            <a:r>
              <a:rPr sz="2400" dirty="0">
                <a:latin typeface="+mn-lt"/>
              </a:rPr>
              <a:t>Describe how HTML code is used to create web pages</a:t>
            </a:r>
          </a:p>
          <a:p>
            <a:pPr lvl="1"/>
            <a:r>
              <a:rPr sz="2400" dirty="0">
                <a:latin typeface="+mn-lt"/>
              </a:rPr>
              <a:t>Identify common HTML tags</a:t>
            </a:r>
          </a:p>
          <a:p>
            <a:pPr lvl="1"/>
            <a:r>
              <a:rPr sz="2400" dirty="0" err="1" smtClean="0">
                <a:latin typeface="+mn-lt"/>
              </a:rPr>
              <a:t>Cre</a:t>
            </a:r>
            <a:r>
              <a:rPr lang="en-GB" sz="2400" dirty="0" smtClean="0">
                <a:latin typeface="+mn-lt"/>
              </a:rPr>
              <a:t>ate t</a:t>
            </a:r>
            <a:r>
              <a:rPr sz="2400" dirty="0" err="1" smtClean="0">
                <a:latin typeface="+mn-lt"/>
              </a:rPr>
              <a:t>ext</a:t>
            </a:r>
            <a:r>
              <a:rPr sz="2400" dirty="0" smtClean="0">
                <a:latin typeface="+mn-lt"/>
              </a:rPr>
              <a:t> that </a:t>
            </a:r>
            <a:r>
              <a:rPr sz="2400" dirty="0">
                <a:latin typeface="+mn-lt"/>
              </a:rPr>
              <a:t>could be displayed as a web page using HTML tags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5" name="Content Placeholder 4"/>
          <p:cNvSpPr>
            <a:spLocks noGrp="1"/>
          </p:cNvSpPr>
          <p:nvPr>
            <p:ph idx="1"/>
          </p:nvPr>
        </p:nvSpPr>
        <p:spPr/>
        <p:txBody>
          <a:bodyPr/>
          <a:lstStyle/>
          <a:p>
            <a:pPr indent="-228600"/>
            <a:r>
              <a:rPr lang="en-GB" sz="2000" dirty="0" smtClean="0">
                <a:latin typeface="+mn-lt"/>
              </a:rPr>
              <a:t>The</a:t>
            </a:r>
            <a:r>
              <a:rPr lang="en-GB" sz="2000" dirty="0">
                <a:latin typeface="+mn-lt"/>
              </a:rPr>
              <a:t> Internet is a system of interconnected computers</a:t>
            </a:r>
          </a:p>
          <a:p>
            <a:pPr lvl="1"/>
            <a:r>
              <a:rPr lang="en-GB" sz="2000" dirty="0">
                <a:latin typeface="+mn-lt"/>
              </a:rPr>
              <a:t>World wide web is a system of interconnected pages that lives on the Internet. </a:t>
            </a:r>
          </a:p>
          <a:p>
            <a:pPr lvl="1"/>
            <a:r>
              <a:rPr lang="en-GB" sz="2000" dirty="0">
                <a:latin typeface="+mn-lt"/>
              </a:rPr>
              <a:t>Web sites are spaces to access, share, and interact with multimedia content. </a:t>
            </a:r>
          </a:p>
          <a:p>
            <a:pPr lvl="1"/>
            <a:r>
              <a:rPr lang="en-GB" sz="2000" dirty="0" err="1">
                <a:latin typeface="+mn-lt"/>
              </a:rPr>
              <a:t>HyperText</a:t>
            </a:r>
            <a:r>
              <a:rPr lang="en-GB" sz="2000" dirty="0">
                <a:latin typeface="+mn-lt"/>
              </a:rPr>
              <a:t> </a:t>
            </a:r>
            <a:r>
              <a:rPr lang="en-GB" sz="2000" dirty="0" err="1">
                <a:latin typeface="+mn-lt"/>
              </a:rPr>
              <a:t>Markup</a:t>
            </a:r>
            <a:r>
              <a:rPr lang="en-GB" sz="2000" dirty="0">
                <a:latin typeface="+mn-lt"/>
              </a:rPr>
              <a:t> Language or HTML is used to make web pages</a:t>
            </a:r>
          </a:p>
          <a:p>
            <a:pPr lvl="1"/>
            <a:r>
              <a:rPr lang="en-GB" sz="2000" dirty="0">
                <a:latin typeface="+mn-lt"/>
              </a:rPr>
              <a:t>Access the web, you’re using a piece of software called a browser to display pages.</a:t>
            </a:r>
          </a:p>
          <a:p>
            <a:r>
              <a:rPr lang="en-GB" sz="2000" dirty="0">
                <a:latin typeface="+mn-lt"/>
              </a:rPr>
              <a:t>We’re going to explore HTML today, specifically how we use HTML to make our content – text, images, </a:t>
            </a:r>
            <a:r>
              <a:rPr lang="en-GB" sz="2000" dirty="0" err="1">
                <a:latin typeface="+mn-lt"/>
              </a:rPr>
              <a:t>etc</a:t>
            </a:r>
            <a:r>
              <a:rPr lang="en-GB" sz="2000" dirty="0">
                <a:latin typeface="+mn-lt"/>
              </a:rPr>
              <a:t>– readable by </a:t>
            </a:r>
            <a:r>
              <a:rPr lang="en-GB" dirty="0"/>
              <a:t>browsers and easy for humans to read and understand.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Content &amp; Tags</a:t>
            </a:r>
          </a:p>
        </p:txBody>
      </p:sp>
      <p:sp>
        <p:nvSpPr>
          <p:cNvPr id="3" name="Content Placeholder 2"/>
          <p:cNvSpPr>
            <a:spLocks noGrp="1"/>
          </p:cNvSpPr>
          <p:nvPr>
            <p:ph idx="1"/>
          </p:nvPr>
        </p:nvSpPr>
        <p:spPr/>
        <p:txBody>
          <a:bodyPr>
            <a:normAutofit fontScale="25000" lnSpcReduction="20000"/>
          </a:bodyPr>
          <a:lstStyle/>
          <a:p>
            <a:pPr lvl="1"/>
            <a:r>
              <a:rPr/>
              <a:t>For this activiy, you need two visual aids:</a:t>
            </a:r>
          </a:p>
          <a:p>
            <a:pPr lvl="3">
              <a:buAutoNum type="arabicParenR"/>
            </a:pPr>
            <a:r>
              <a:rPr/>
              <a:t>the front page of a newspaper showing images, headlines, bylines, text, paragraphs, columns</a:t>
            </a:r>
          </a:p>
          <a:p>
            <a:pPr lvl="3">
              <a:buAutoNum type="arabicParenR" startAt="2"/>
            </a:pPr>
            <a:r>
              <a:rPr/>
              <a:t>the text and images from that front page stripped of all formatting, in the same size font, with no paragraphs, columns, etc, printed out on a single page. You can do this by accessing a digital copy of a print edition newspaper such as the </a:t>
            </a:r>
            <a:r>
              <a:rPr>
                <a:hlinkClick r:id="rId3"/>
              </a:rPr>
              <a:t>New York Times</a:t>
            </a:r>
            <a:r>
              <a:rPr/>
              <a:t> selecting all the content and copy-pasting it into a Text Editor, and removing all formatting (via the “make plain text” command). You may have to do a bit of extra editing to strip out all formatting. Aim is to show students a typical front page of a paper, plus the content as a continuous, uniform block of text.</a:t>
            </a:r>
          </a:p>
          <a:p>
            <a:pPr lvl="1"/>
            <a:r>
              <a:rPr/>
              <a:t>Show learners the two pages; tell them the content is the same on both pages.</a:t>
            </a:r>
          </a:p>
          <a:p>
            <a:pPr lvl="1"/>
            <a:r>
              <a:rPr/>
              <a:t>Discuss together– what is the difference here? What’s missing? Which page is more eye catching? Which page is more interesting? Which is easier to read? Why?</a:t>
            </a:r>
          </a:p>
          <a:p>
            <a:pPr lvl="1"/>
            <a:r>
              <a:rPr/>
              <a:t>Discuss together how elements like headlines, columns, bylines, different font sizes and blocks of text help organize content and direct our eyes to what is important on the page.</a:t>
            </a:r>
          </a:p>
          <a:p>
            <a:pPr marL="1270000" indent="0">
              <a:buNone/>
            </a:pPr>
            <a:r>
              <a:rPr sz="2000"/>
              <a:t>Tip! Keep a list of the design elements that come up in discussion–map these to HTML tags later on in the lesson.</a:t>
            </a:r>
          </a:p>
          <a:p>
            <a:pPr lvl="1"/>
            <a:r>
              <a:rPr/>
              <a:t>Key Concept! Explain that this is how web designers use HyperText Markup Language: to add formatting to content on the web, so browser can display it in a way that’s easy to read, and interesting.</a:t>
            </a:r>
          </a:p>
          <a:p>
            <a:pPr lvl="1"/>
            <a:r>
              <a:rPr/>
              <a:t>Web designers use HTML “tags” to tell the browser what to do with content.</a:t>
            </a:r>
          </a:p>
          <a:p>
            <a:pPr lvl="2"/>
            <a:r>
              <a:rPr/>
              <a:t>Ask learners, what’s a tag? Where do you have tags? What do they do &gt; Tip! If learners are struggling, explain: You have tags on your clothes or your luggage, people tag you on social media, you might tag a blog post… A tag is a little bit of information you attach to something, to identify it in some way, or add special instructions.</a:t>
            </a:r>
          </a:p>
          <a:p>
            <a:pPr lvl="1"/>
            <a:r>
              <a:rPr/>
              <a:t>Explain: When web designers write HTML, they take chunks of content and “mark them up” with tags to tell the browser how to show that content. They put a tag at the beginning of the content (the opening tag), and a tag at the end (the closing tag), so the browser knows when to start and stop.</a:t>
            </a:r>
          </a:p>
          <a:p>
            <a:pPr lvl="1"/>
            <a:r>
              <a:rPr/>
              <a:t>Explain the rules for tagging are:</a:t>
            </a:r>
          </a:p>
          <a:p>
            <a:pPr marL="1270000" lvl="1" indent="0">
              <a:buNone/>
            </a:pPr>
            <a:r>
              <a:rPr sz="2000"/>
              <a:t>Tip! Visuals are really useful here– write or project an example (as below) where everyone can see it.</a:t>
            </a:r>
          </a:p>
          <a:p>
            <a:pPr lvl="2"/>
            <a:r>
              <a:rPr/>
              <a:t>When we want to tag some content, we surround it with a matching pair of words, each word surrounded by a set of brackets “&lt; &gt;”.</a:t>
            </a:r>
          </a:p>
          <a:p>
            <a:pPr lvl="2"/>
            <a:r>
              <a:rPr/>
              <a:t>Here’s an example tag:</a:t>
            </a:r>
          </a:p>
          <a:p>
            <a:pPr lvl="2">
              <a:buNone/>
            </a:pPr>
            <a:r>
              <a:rPr/>
              <a:t>Tag the World</a:t>
            </a:r>
          </a:p>
          <a:p>
            <a:pPr marL="1270000" lvl="1" indent="0">
              <a:buNone/>
            </a:pPr>
            <a:r>
              <a:rPr sz="2000"/>
              <a:t>Tip! ask learners, in this example, what is the title?</a:t>
            </a:r>
          </a:p>
          <a:p>
            <a:pPr lvl="2"/>
            <a:r>
              <a:rPr/>
              <a:t>When tags are used online, the brackets alert the browser software that it’s a tag. The word or character inside each bracket tells the browser important information about what’s inside.</a:t>
            </a:r>
          </a:p>
          <a:p>
            <a:pPr lvl="2">
              <a:buNone/>
            </a:pPr>
            <a:r>
              <a:rPr/>
              <a:t>is an opening tag– signaling that the tagged content starts here.</a:t>
            </a:r>
          </a:p>
          <a:p>
            <a:pPr lvl="2"/>
            <a:r>
              <a:rPr/>
              <a:t>You can see there’s something different about the second word- bracket set</a:t>
            </a:r>
          </a:p>
          <a:p>
            <a:pPr lvl="2">
              <a:buNone/>
            </a:pPr>
            <a:r>
              <a:rPr/>
              <a:t>the backslash means it’s a CLOSING tag– telling the browser the tag is finished.</a:t>
            </a:r>
          </a:p>
          <a:p>
            <a:pPr lvl="2"/>
            <a:r>
              <a:rPr/>
              <a:t>We ALWAYS use opening and closing tags to surround content.</a:t>
            </a:r>
          </a:p>
          <a:p>
            <a:pPr lvl="1"/>
            <a:r>
              <a:rPr/>
              <a:t>With very few exceptions, tags are ALWAYS matched with content, just like the tag examples we discussed.</a:t>
            </a:r>
          </a:p>
          <a:p>
            <a:pPr lvl="1"/>
            <a:r>
              <a:rPr/>
              <a:t>Tell learners that now we’ll experiment with the CONCEPT of tags and tagging in offline activities, before we dive in and see how they work online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sz="1100" dirty="0">
                <a:latin typeface="+mn-lt"/>
              </a:rPr>
              <a:t>The Times</a:t>
            </a:r>
          </a:p>
          <a:p>
            <a:r>
              <a:rPr lang="en-GB" sz="1100" dirty="0" smtClean="0">
                <a:latin typeface="+mn-lt"/>
              </a:rPr>
              <a:t>NHS</a:t>
            </a:r>
            <a:r>
              <a:rPr lang="en-GB" sz="1100" dirty="0">
                <a:latin typeface="+mn-lt"/>
              </a:rPr>
              <a:t> must justify its £270,000 pay deals, says care minister</a:t>
            </a:r>
          </a:p>
          <a:p>
            <a:r>
              <a:rPr lang="en-GB" sz="1100" dirty="0" smtClean="0">
                <a:latin typeface="+mn-lt"/>
              </a:rPr>
              <a:t>Chris</a:t>
            </a:r>
            <a:r>
              <a:rPr lang="en-GB" sz="1100" dirty="0">
                <a:latin typeface="+mn-lt"/>
              </a:rPr>
              <a:t> Smyth, Whitehall Editor</a:t>
            </a:r>
          </a:p>
          <a:p>
            <a:r>
              <a:rPr lang="en-GB" sz="1100" dirty="0" smtClean="0">
                <a:latin typeface="+mn-lt"/>
              </a:rPr>
              <a:t>The</a:t>
            </a:r>
            <a:r>
              <a:rPr lang="en-GB" sz="1100" dirty="0">
                <a:latin typeface="+mn-lt"/>
              </a:rPr>
              <a:t> NHS must explain the “exceptionally high levels of pay” given to senior managers, the care minister has said.</a:t>
            </a:r>
          </a:p>
          <a:p>
            <a:r>
              <a:rPr lang="en-GB" sz="1100" dirty="0" smtClean="0">
                <a:latin typeface="+mn-lt"/>
              </a:rPr>
              <a:t>Helen</a:t>
            </a:r>
            <a:r>
              <a:rPr lang="en-GB" sz="1100" dirty="0">
                <a:latin typeface="+mn-lt"/>
              </a:rPr>
              <a:t> </a:t>
            </a:r>
            <a:r>
              <a:rPr lang="en-GB" sz="1100" dirty="0" err="1">
                <a:latin typeface="+mn-lt"/>
              </a:rPr>
              <a:t>Whately</a:t>
            </a:r>
            <a:r>
              <a:rPr lang="en-GB" sz="1100" dirty="0">
                <a:latin typeface="+mn-lt"/>
              </a:rPr>
              <a:t> outlined her concerns after it emerged that the health service was hiring dozens of senior managers on salaries of up to £270,000, at a time when the government has announced billions more in funding to help it tackle backlogs.</a:t>
            </a:r>
          </a:p>
          <a:p>
            <a:r>
              <a:rPr lang="en-GB" sz="1100" dirty="0" smtClean="0">
                <a:latin typeface="+mn-lt"/>
              </a:rPr>
              <a:t>Conservative</a:t>
            </a:r>
            <a:r>
              <a:rPr lang="en-GB" sz="1100" dirty="0">
                <a:latin typeface="+mn-lt"/>
              </a:rPr>
              <a:t> MPs said yesterday that ministers were “throwing other people’s money down a bottomless pit” and that a £12-billion-per-year package was at risk of being swallowed by an NHS “black hole”.</a:t>
            </a:r>
          </a:p>
          <a:p>
            <a:r>
              <a:rPr lang="en-GB" sz="1100" dirty="0" smtClean="0">
                <a:latin typeface="+mn-lt"/>
              </a:rPr>
              <a:t>At</a:t>
            </a:r>
            <a:r>
              <a:rPr lang="en-GB" sz="1100" dirty="0">
                <a:latin typeface="+mn-lt"/>
              </a:rPr>
              <a:t> the debate on the health and social care levy several Tory MPs urged the government to set clearer targets for the NHS</a:t>
            </a:r>
          </a:p>
          <a:p>
            <a:r>
              <a:rPr lang="en-GB" sz="1100" dirty="0">
                <a:latin typeface="+mn-lt"/>
              </a:rPr>
              <a:t>At the debate on the health and social care levy several Tory MPs urged the government to set clearer targets for the NHS</a:t>
            </a:r>
          </a:p>
          <a:p>
            <a:r>
              <a:rPr lang="en-GB" sz="1100" dirty="0">
                <a:latin typeface="+mn-lt"/>
              </a:rPr>
              <a:t>UK PARLIAMENT/JESSICA TAYLOR/PA</a:t>
            </a:r>
          </a:p>
          <a:p>
            <a:r>
              <a:rPr lang="en-GB" sz="1100" dirty="0">
                <a:latin typeface="+mn-lt"/>
              </a:rPr>
              <a:t>Asked on Times Radio about the jobs with salaries of up to £270,000, </a:t>
            </a:r>
            <a:r>
              <a:rPr lang="en-GB" sz="1100" dirty="0" err="1">
                <a:latin typeface="+mn-lt"/>
              </a:rPr>
              <a:t>Whately</a:t>
            </a:r>
            <a:r>
              <a:rPr lang="en-GB" sz="1100" dirty="0">
                <a:latin typeface="+mn-lt"/>
              </a:rPr>
              <a:t> said: “It’s clearly a big number. I am concerned when I see — and I get briefings on — exceptionally</a:t>
            </a:r>
          </a:p>
          <a:p>
            <a:r>
              <a:rPr lang="en-GB" sz="1100" dirty="0" smtClean="0">
                <a:latin typeface="+mn-lt"/>
              </a:rPr>
              <a:t>KPMG</a:t>
            </a:r>
            <a:r>
              <a:rPr lang="en-GB" sz="1100" dirty="0">
                <a:latin typeface="+mn-lt"/>
              </a:rPr>
              <a:t> aims for a third of its staff to be working class</a:t>
            </a:r>
          </a:p>
          <a:p>
            <a:r>
              <a:rPr lang="en-GB" sz="1100" dirty="0">
                <a:latin typeface="+mn-lt"/>
              </a:rPr>
              <a:t>Louisa Clarence-Smith, Chief Business Correspondent</a:t>
            </a:r>
          </a:p>
          <a:p>
            <a:r>
              <a:rPr lang="en-GB" sz="1100" dirty="0" smtClean="0">
                <a:latin typeface="+mn-lt"/>
              </a:rPr>
              <a:t>All</a:t>
            </a:r>
            <a:r>
              <a:rPr lang="en-GB" sz="1100" dirty="0">
                <a:latin typeface="+mn-lt"/>
              </a:rPr>
              <a:t> staff at the accounting firm will receive training on “invisible barriers” that exist for certain groups of workers</a:t>
            </a:r>
          </a:p>
          <a:p>
            <a:r>
              <a:rPr lang="en-GB" sz="1100" dirty="0">
                <a:latin typeface="+mn-lt"/>
              </a:rPr>
              <a:t>All staff at the accounting firm will receive training on “invisible barriers” that exist for certain groups of workers</a:t>
            </a:r>
          </a:p>
          <a:p>
            <a:r>
              <a:rPr lang="en-GB" sz="1100" dirty="0">
                <a:latin typeface="+mn-lt"/>
              </a:rPr>
              <a:t>ALAMY</a:t>
            </a:r>
          </a:p>
          <a:p>
            <a:r>
              <a:rPr lang="en-GB" sz="1100" dirty="0">
                <a:latin typeface="+mn-lt"/>
              </a:rPr>
              <a:t>The accounting and consulting firm KPMG has become the first big business in Britain to set a target for the number of working-class staff.</a:t>
            </a:r>
          </a:p>
          <a:p>
            <a:r>
              <a:rPr lang="en-GB" sz="1100" dirty="0" smtClean="0">
                <a:latin typeface="+mn-lt"/>
              </a:rPr>
              <a:t>It</a:t>
            </a:r>
            <a:r>
              <a:rPr lang="en-GB" sz="1100" dirty="0">
                <a:latin typeface="+mn-lt"/>
              </a:rPr>
              <a:t> is aiming for 29 per cent of its partners and directors to come from the social group by 2030. It defined working class as having parents with “routine and manual” jobs, such as plumbers, electricians, butchers and van drivers.</a:t>
            </a:r>
          </a:p>
          <a:p>
            <a:r>
              <a:rPr lang="en-GB" sz="1100" dirty="0" smtClean="0">
                <a:latin typeface="+mn-lt"/>
              </a:rPr>
              <a:t>All</a:t>
            </a:r>
            <a:r>
              <a:rPr lang="en-GB" sz="1100" dirty="0">
                <a:latin typeface="+mn-lt"/>
              </a:rPr>
              <a:t> its 16,000 employees will receive training on “invisible barriers” that exist for people from lower socio-economic backgrounds. The firm said that 23 per cent of its 582 partners and 20 per cent of its 1,297 directors were from working-class backgrounds. Those from such backgrounds were typically paid 8.6 per cent less than those whose parents worked in “higher managerial, administrative</a:t>
            </a:r>
          </a:p>
          <a:p>
            <a:r>
              <a:rPr lang="en-GB" sz="1100" dirty="0" smtClean="0">
                <a:latin typeface="+mn-lt"/>
              </a:rPr>
              <a:t>French</a:t>
            </a:r>
            <a:r>
              <a:rPr lang="en-GB" sz="1100" dirty="0">
                <a:latin typeface="+mn-lt"/>
              </a:rPr>
              <a:t> accuse </a:t>
            </a:r>
            <a:r>
              <a:rPr lang="en-GB" sz="1100" dirty="0" err="1">
                <a:latin typeface="+mn-lt"/>
              </a:rPr>
              <a:t>Priti</a:t>
            </a:r>
            <a:r>
              <a:rPr lang="en-GB" sz="1100" dirty="0">
                <a:latin typeface="+mn-lt"/>
              </a:rPr>
              <a:t> Patel of ‘blackmail’ on Channel migrants</a:t>
            </a:r>
          </a:p>
          <a:p>
            <a:r>
              <a:rPr lang="en-GB" sz="1100" dirty="0">
                <a:latin typeface="+mn-lt"/>
              </a:rPr>
              <a:t>Rift deepens over threats to block boats and withhold money</a:t>
            </a:r>
          </a:p>
          <a:p>
            <a:r>
              <a:rPr lang="en-GB" sz="1100" dirty="0" smtClean="0">
                <a:latin typeface="+mn-lt"/>
              </a:rPr>
              <a:t>Matt</a:t>
            </a:r>
            <a:r>
              <a:rPr lang="en-GB" sz="1100" dirty="0">
                <a:latin typeface="+mn-lt"/>
              </a:rPr>
              <a:t> </a:t>
            </a:r>
            <a:r>
              <a:rPr lang="en-GB" sz="1100" dirty="0" err="1">
                <a:latin typeface="+mn-lt"/>
              </a:rPr>
              <a:t>Dathan</a:t>
            </a:r>
            <a:r>
              <a:rPr lang="en-GB" sz="1100" dirty="0">
                <a:latin typeface="+mn-lt"/>
              </a:rPr>
              <a:t>, Home Affairs Editor | Adam Sage | Steven </a:t>
            </a:r>
            <a:r>
              <a:rPr lang="en-GB" sz="1100" dirty="0" err="1">
                <a:latin typeface="+mn-lt"/>
              </a:rPr>
              <a:t>Swinford</a:t>
            </a:r>
            <a:r>
              <a:rPr lang="en-GB" sz="1100" dirty="0">
                <a:latin typeface="+mn-lt"/>
              </a:rPr>
              <a:t>, Political Editor | </a:t>
            </a:r>
            <a:r>
              <a:rPr lang="en-GB" sz="1100" dirty="0" err="1">
                <a:latin typeface="+mn-lt"/>
              </a:rPr>
              <a:t>Eleni</a:t>
            </a:r>
            <a:r>
              <a:rPr lang="en-GB" sz="1100" dirty="0">
                <a:latin typeface="+mn-lt"/>
              </a:rPr>
              <a:t> </a:t>
            </a:r>
            <a:r>
              <a:rPr lang="en-GB" sz="1100" dirty="0" err="1" smtClean="0">
                <a:latin typeface="+mn-lt"/>
              </a:rPr>
              <a:t>Courea</a:t>
            </a:r>
            <a:r>
              <a:rPr lang="en-GB" sz="1100" dirty="0">
                <a:latin typeface="+mn-lt"/>
              </a:rPr>
              <a:t/>
            </a:r>
            <a:br>
              <a:rPr lang="en-GB" sz="1100" dirty="0">
                <a:latin typeface="+mn-lt"/>
              </a:rPr>
            </a:br>
            <a:r>
              <a:rPr lang="en-GB" sz="1100" dirty="0">
                <a:latin typeface="+mn-lt"/>
              </a:rPr>
              <a:t>A child is helped ashore from the Border Force boat BF Hurricane in Dover yesterday</a:t>
            </a:r>
          </a:p>
          <a:p>
            <a:r>
              <a:rPr lang="en-GB" sz="1100" dirty="0">
                <a:latin typeface="+mn-lt"/>
              </a:rPr>
              <a:t>A child is helped ashore from the Border Force boat BF Hurricane in Dover yesterday</a:t>
            </a:r>
          </a:p>
          <a:p>
            <a:r>
              <a:rPr lang="en-GB" sz="1100" dirty="0">
                <a:latin typeface="+mn-lt"/>
              </a:rPr>
              <a:t>PETER NICHOLLS/REUTERS</a:t>
            </a:r>
          </a:p>
          <a:p>
            <a:r>
              <a:rPr lang="en-GB" sz="1100" dirty="0">
                <a:latin typeface="+mn-lt"/>
              </a:rPr>
              <a:t>France has accused Britain of “financial blackmail” over the migrant crisis as a diplomatic rift between the countries deepens.</a:t>
            </a:r>
          </a:p>
          <a:p>
            <a:r>
              <a:rPr lang="en-GB" sz="1100" dirty="0" err="1" smtClean="0">
                <a:latin typeface="+mn-lt"/>
              </a:rPr>
              <a:t>Gérald</a:t>
            </a:r>
            <a:r>
              <a:rPr lang="en-GB" sz="1100" dirty="0">
                <a:latin typeface="+mn-lt"/>
              </a:rPr>
              <a:t> </a:t>
            </a:r>
            <a:r>
              <a:rPr lang="en-GB" sz="1100" dirty="0" err="1">
                <a:latin typeface="+mn-lt"/>
              </a:rPr>
              <a:t>Darmanin</a:t>
            </a:r>
            <a:r>
              <a:rPr lang="en-GB" sz="1100" dirty="0">
                <a:latin typeface="+mn-lt"/>
              </a:rPr>
              <a:t>, the French interior minister, publicly rebuked his counterpart </a:t>
            </a:r>
            <a:r>
              <a:rPr lang="en-GB" sz="1100" dirty="0" err="1">
                <a:latin typeface="+mn-lt"/>
              </a:rPr>
              <a:t>Priti</a:t>
            </a:r>
            <a:r>
              <a:rPr lang="en-GB" sz="1100" dirty="0">
                <a:latin typeface="+mn-lt"/>
              </a:rPr>
              <a:t> Patel this morning, referencing her threat to withhold £54 million from France if Channel crossings continue to escalate.</a:t>
            </a:r>
          </a:p>
          <a:p>
            <a:r>
              <a:rPr lang="en-GB" sz="1100" dirty="0" err="1" smtClean="0">
                <a:latin typeface="+mn-lt"/>
              </a:rPr>
              <a:t>Darminin</a:t>
            </a:r>
            <a:r>
              <a:rPr lang="en-GB" sz="1100" dirty="0">
                <a:latin typeface="+mn-lt"/>
              </a:rPr>
              <a:t> and Patel met in London yesterday for what were described in Paris as “very tense” talks over British demands for French police to stop more boats. She has offered to pay £54 million to France to double their patrols of the shoreline but threatened to withhold this if the country’s authorities fail to hit a rate of 75 per cent.</a:t>
            </a:r>
          </a:p>
          <a:p>
            <a:r>
              <a:rPr lang="en-GB" sz="1100" dirty="0" smtClean="0">
                <a:latin typeface="+mn-lt"/>
              </a:rPr>
              <a:t>“</a:t>
            </a:r>
            <a:r>
              <a:rPr lang="en-GB" sz="1100" dirty="0">
                <a:latin typeface="+mn-lt"/>
              </a:rPr>
              <a:t>France will not accept any practices that are contrary to maritime law, nor any financial blackmail,”</a:t>
            </a:r>
          </a:p>
          <a:p>
            <a:r>
              <a:rPr lang="en-GB" sz="1100" dirty="0">
                <a:latin typeface="+mn-lt"/>
              </a:rPr>
              <a:t/>
            </a:r>
            <a:br>
              <a:rPr lang="en-GB" sz="1100" dirty="0">
                <a:latin typeface="+mn-lt"/>
              </a:rPr>
            </a:br>
            <a:r>
              <a:rPr lang="en-GB" sz="1100" dirty="0">
                <a:latin typeface="+mn-lt"/>
              </a:rPr>
              <a:t/>
            </a:r>
            <a:br>
              <a:rPr lang="en-GB" sz="1100" dirty="0">
                <a:latin typeface="+mn-lt"/>
              </a:rPr>
            </a:br>
            <a:r>
              <a:rPr lang="en-GB" sz="1100" dirty="0">
                <a:latin typeface="+mn-lt"/>
              </a:rPr>
              <a:t/>
            </a:r>
            <a:br>
              <a:rPr lang="en-GB" sz="1100" dirty="0">
                <a:latin typeface="+mn-lt"/>
              </a:rPr>
            </a:br>
            <a:r>
              <a:rPr lang="en-GB" sz="1100" dirty="0">
                <a:latin typeface="+mn-lt"/>
              </a:rPr>
              <a:t/>
            </a:r>
            <a:br>
              <a:rPr lang="en-GB" sz="1100" dirty="0">
                <a:latin typeface="+mn-lt"/>
              </a:rPr>
            </a:br>
            <a:endParaRPr lang="en-GB" sz="1100" dirty="0">
              <a:latin typeface="+mn-lt"/>
            </a:endParaRPr>
          </a:p>
          <a:p>
            <a:endParaRPr lang="en-GB" sz="1100" dirty="0">
              <a:latin typeface="+mn-lt"/>
            </a:endParaRPr>
          </a:p>
        </p:txBody>
      </p:sp>
    </p:spTree>
    <p:extLst>
      <p:ext uri="{BB962C8B-B14F-4D97-AF65-F5344CB8AC3E}">
        <p14:creationId xmlns:p14="http://schemas.microsoft.com/office/powerpoint/2010/main" val="1794697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Compare The Times</a:t>
            </a:r>
            <a:endParaRPr lang="en-GB" dirty="0"/>
          </a:p>
        </p:txBody>
      </p:sp>
      <p:sp>
        <p:nvSpPr>
          <p:cNvPr id="3" name="Content Placeholder 2"/>
          <p:cNvSpPr>
            <a:spLocks noGrp="1"/>
          </p:cNvSpPr>
          <p:nvPr>
            <p:ph idx="1"/>
          </p:nvPr>
        </p:nvSpPr>
        <p:spPr/>
        <p:txBody>
          <a:bodyPr/>
          <a:lstStyle/>
          <a:p>
            <a:r>
              <a:rPr lang="en-GB" dirty="0"/>
              <a:t>* What is the difference here? </a:t>
            </a:r>
          </a:p>
          <a:p>
            <a:r>
              <a:rPr lang="en-GB" dirty="0"/>
              <a:t>* What’s missing? </a:t>
            </a:r>
          </a:p>
          <a:p>
            <a:r>
              <a:rPr lang="en-GB" dirty="0"/>
              <a:t>* Which page is more eye catching? </a:t>
            </a:r>
          </a:p>
          <a:p>
            <a:r>
              <a:rPr lang="en-GB" dirty="0"/>
              <a:t>* Which page is more interesting? Which is easier to read? </a:t>
            </a:r>
          </a:p>
          <a:p>
            <a:r>
              <a:rPr lang="en-GB" dirty="0"/>
              <a:t>* Why? </a:t>
            </a:r>
          </a:p>
          <a:p>
            <a:r>
              <a:rPr lang="en-GB" dirty="0"/>
              <a:t/>
            </a:r>
            <a:br>
              <a:rPr lang="en-GB" dirty="0"/>
            </a:br>
            <a:endParaRPr lang="en-GB" dirty="0"/>
          </a:p>
        </p:txBody>
      </p:sp>
    </p:spTree>
    <p:extLst>
      <p:ext uri="{BB962C8B-B14F-4D97-AF65-F5344CB8AC3E}">
        <p14:creationId xmlns:p14="http://schemas.microsoft.com/office/powerpoint/2010/main" val="3883995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415601" y="-1"/>
            <a:ext cx="8672851" cy="11203335"/>
          </a:xfrm>
          <a:prstGeom prst="rect">
            <a:avLst/>
          </a:prstGeom>
        </p:spPr>
      </p:pic>
    </p:spTree>
    <p:extLst>
      <p:ext uri="{BB962C8B-B14F-4D97-AF65-F5344CB8AC3E}">
        <p14:creationId xmlns:p14="http://schemas.microsoft.com/office/powerpoint/2010/main" val="4095551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415601" y="-4315330"/>
            <a:ext cx="8672851" cy="11203335"/>
          </a:xfrm>
          <a:prstGeom prst="rect">
            <a:avLst/>
          </a:prstGeom>
        </p:spPr>
      </p:pic>
    </p:spTree>
    <p:extLst>
      <p:ext uri="{BB962C8B-B14F-4D97-AF65-F5344CB8AC3E}">
        <p14:creationId xmlns:p14="http://schemas.microsoft.com/office/powerpoint/2010/main" val="262737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162</TotalTime>
  <Words>4040</Words>
  <Application>Microsoft Office PowerPoint</Application>
  <PresentationFormat>Widescreen</PresentationFormat>
  <Paragraphs>200</Paragraphs>
  <Slides>14</Slides>
  <Notes>6</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Roboto</vt:lpstr>
      <vt:lpstr>UTC OLP Theme</vt:lpstr>
      <vt:lpstr>Tagging 101</vt:lpstr>
      <vt:lpstr>PowerPoint Presentation</vt:lpstr>
      <vt:lpstr>Learning Objectives</vt:lpstr>
      <vt:lpstr>Introduction</vt:lpstr>
      <vt:lpstr>Content &amp; Tags</vt:lpstr>
      <vt:lpstr>PowerPoint Presentation</vt:lpstr>
      <vt:lpstr>Compare The Times</vt:lpstr>
      <vt:lpstr>PowerPoint Presentation</vt:lpstr>
      <vt:lpstr>PowerPoint Presentation</vt:lpstr>
      <vt:lpstr>Offline: Tag The World</vt:lpstr>
      <vt:lpstr>Offline: Tag Tag Revolution</vt:lpstr>
      <vt:lpstr>Lets look at some webpages (then press ctrl+u)</vt:lpstr>
      <vt:lpstr>Tags In Action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Tagging 101</dc:title>
  <dc:creator>Martyn Eggleton</dc:creator>
  <cp:keywords/>
  <cp:lastModifiedBy>Martyn Eggleton</cp:lastModifiedBy>
  <cp:revision>13</cp:revision>
  <dcterms:created xsi:type="dcterms:W3CDTF">2021-08-30T14:01:17Z</dcterms:created>
  <dcterms:modified xsi:type="dcterms:W3CDTF">2021-09-10T13:19:35Z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_articles/08-building-basic-pages.md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