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5" r:id="rId6"/>
    <p:sldId id="260" r:id="rId7"/>
    <p:sldId id="266" r:id="rId8"/>
    <p:sldId id="264" r:id="rId9"/>
    <p:sldId id="261" r:id="rId10"/>
    <p:sldId id="269" r:id="rId11"/>
    <p:sldId id="268" r:id="rId12"/>
    <p:sldId id="262" r:id="rId13"/>
    <p:sldId id="267" r:id="rId14"/>
    <p:sldId id="263"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users will create their first web page using a basic text editor and a browser to view the results. They’ll interview each other to get content for a personal (or fictional) “About” page, organize and write up the content, and mark it up using HTML. Users can upload these files to a server (if available) and get their content on the web!</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Compose</a:t>
            </a:r>
          </a:p>
          <a:p>
            <a:pPr marL="0" lvl="0" indent="0">
              <a:buNone/>
            </a:pPr>
            <a:endParaRPr/>
          </a:p>
          <a:p>
            <a:pPr lvl="1"/>
            <a:r>
              <a:rPr/>
              <a:t>Code</a:t>
            </a:r>
          </a:p>
          <a:p>
            <a:pPr marL="0" lvl="0" indent="0">
              <a:buNone/>
            </a:pPr>
            <a:endParaRPr/>
          </a:p>
          <a:p>
            <a:pPr lvl="1"/>
            <a:r>
              <a:rPr/>
              <a:t>Design</a:t>
            </a:r>
          </a:p>
          <a:p>
            <a:pPr marL="0" lvl="0" indent="0">
              <a:buNone/>
            </a:pPr>
            <a:endParaRPr/>
          </a:p>
          <a:p>
            <a:pPr lvl="1"/>
            <a:r>
              <a:rPr/>
              <a:t>Revise</a:t>
            </a:r>
          </a:p>
          <a:p>
            <a:pPr marL="0" lvl="0" indent="0">
              <a:buNone/>
            </a:pPr>
            <a:endParaRPr/>
          </a:p>
          <a:p>
            <a:pPr lvl="1"/>
            <a:r>
              <a:rPr/>
              <a:t>Share (if they upload content to the Web)</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1270000" lvl="0" indent="0">
              <a:buNone/>
            </a:pPr>
            <a:r>
              <a:rPr sz="2000"/>
              <a:t>Tip! Remind learners of their experience with Tags in the previous lesson (Recommend completing Tagging 101 with learners prior to this activity).</a:t>
            </a:r>
          </a:p>
          <a:p>
            <a:pPr marL="0" lvl="0" indent="0">
              <a:buNone/>
            </a:pPr>
            <a:endParaRPr sz="2000"/>
          </a:p>
          <a:p>
            <a:pPr lvl="1"/>
            <a:r>
              <a:rPr/>
              <a:t>Explain to learners that any web page you visit is actually an HTML file, which is just a text file– a bunch of words–with HyperText or Markup Language added to the content. HTML is the language we use to write tags.</a:t>
            </a:r>
          </a:p>
          <a:p>
            <a:pPr marL="0" lvl="0" indent="0">
              <a:buNone/>
            </a:pPr>
            <a:endParaRPr/>
          </a:p>
          <a:p>
            <a:pPr marL="1270000" lvl="0" indent="0">
              <a:buNone/>
            </a:pPr>
            <a:r>
              <a:rPr sz="2000"/>
              <a:t>Tip! If needed, provide a short tour of browser such address bar, home buttons, bookmarks, history.</a:t>
            </a:r>
          </a:p>
          <a:p>
            <a:pPr marL="0" lvl="0" indent="0">
              <a:buNone/>
            </a:pPr>
            <a:endParaRPr sz="2000"/>
          </a:p>
          <a:p>
            <a:pPr lvl="1"/>
            <a:r>
              <a:rPr/>
              <a:t>These files sometimes contain other kinds of code, like javascript or php, which makes pages– when displayed in the browser- interactive and flashy and dynamic, pulling in browser code.</a:t>
            </a:r>
          </a:p>
          <a:p>
            <a:pPr marL="0" lvl="0" indent="0">
              <a:buNone/>
            </a:pPr>
            <a:endParaRPr/>
          </a:p>
          <a:p>
            <a:pPr marL="1270000" lvl="0" indent="0">
              <a:buNone/>
            </a:pPr>
            <a:r>
              <a:rPr sz="2000"/>
              <a:t>Tip! To show this idea, open a simple, static page and look. Explain: Let’s look! We can see what a web page looks like behind the scenes, before the browser gets to it, by exploring the “view source.”</a:t>
            </a:r>
          </a:p>
          <a:p>
            <a:pPr marL="0" lvl="0" indent="0">
              <a:buNone/>
            </a:pPr>
            <a:endParaRPr sz="2000"/>
          </a:p>
          <a:p>
            <a:pPr lvl="1"/>
            <a:r>
              <a:rPr/>
              <a:t>Because HTML files are just text, they can be written in a basic text editor, and viewed in a browser. If you have a browser and a text editor on your computer– and nearly EVERYONE does– you can build a web page!</a:t>
            </a:r>
          </a:p>
          <a:p>
            <a:pPr marL="0" lvl="0" indent="0">
              <a:buNone/>
            </a:pPr>
            <a:endParaRPr/>
          </a:p>
          <a:p>
            <a:pPr lvl="1"/>
            <a:r>
              <a:rPr/>
              <a:t>Your pages won’t be ON the web– for that to happen you need to take the file you create and to upload this to a server so people can access it there, via the URL or web address.</a:t>
            </a:r>
          </a:p>
          <a:p>
            <a:pPr marL="0" lvl="0" indent="0">
              <a:buNone/>
            </a:pPr>
            <a:endParaRPr/>
          </a:p>
          <a:p>
            <a:pPr marL="1270000" lvl="0" indent="0">
              <a:buNone/>
            </a:pPr>
            <a:r>
              <a:rPr sz="2000"/>
              <a:t>Tip! Remind people, maybe through a diagram, that client computers (web users like you) connect to the Internet and access pages that live on server computers out there on the internet. Servers are designed to “serve up” pages to users. The web pages are HTML files viewed in a browser, so they look great</a:t>
            </a:r>
          </a:p>
          <a:p>
            <a:pPr marL="0" lvl="0" indent="0">
              <a:buNone/>
            </a:pPr>
            <a:endParaRPr sz="2000"/>
          </a:p>
          <a:p>
            <a:pPr lvl="1"/>
            <a:r>
              <a:rPr/>
              <a:t>BUT, for now, you can practice making web pages right here, on your computer. They won’t be on a server on the internet, but you can still create the files and view them in the browser on your own machine.</a:t>
            </a:r>
          </a:p>
          <a:p>
            <a:pPr marL="0" lvl="0" indent="0">
              <a:buNone/>
            </a:pPr>
            <a:endParaRPr/>
          </a:p>
          <a:p>
            <a:pPr marL="1270000" lvl="0" indent="0">
              <a:buNone/>
            </a:pPr>
            <a:r>
              <a:rPr sz="2000"/>
              <a:t>Tip! Here you can point to the diagram, and show that you’re making a page on a client computer, one that’s not sharing files like a 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239930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114270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[10 </a:t>
            </a:r>
            <a:r>
              <a:rPr dirty="0" err="1"/>
              <a:t>mins</a:t>
            </a:r>
            <a:r>
              <a:rPr dirty="0"/>
              <a:t> </a:t>
            </a:r>
            <a:r>
              <a:rPr dirty="0" smtClean="0"/>
              <a:t>]</a:t>
            </a:r>
            <a:endParaRPr lang="en-GB" dirty="0" smtClean="0"/>
          </a:p>
          <a:p>
            <a:pPr marL="0" lvl="0" indent="0">
              <a:buNone/>
            </a:pPr>
            <a:endParaRPr lang="en-GB" dirty="0" smtClean="0"/>
          </a:p>
          <a:p>
            <a:pPr lvl="1"/>
            <a:endParaRPr lang="en-GB" sz="2400" dirty="0" smtClean="0">
              <a:solidFill>
                <a:schemeClr val="tx1"/>
              </a:solidFill>
              <a:latin typeface="+mn-lt"/>
            </a:endParaRPr>
          </a:p>
          <a:p>
            <a:pPr lvl="1"/>
            <a:r>
              <a:rPr lang="en-GB" sz="2400" dirty="0" smtClean="0">
                <a:solidFill>
                  <a:schemeClr val="tx1"/>
                </a:solidFill>
                <a:latin typeface="+mn-lt"/>
              </a:rPr>
              <a:t>Don’t forget your closing tags!</a:t>
            </a:r>
          </a:p>
          <a:p>
            <a:pPr lvl="1"/>
            <a:r>
              <a:rPr lang="en-GB" sz="2400" dirty="0" smtClean="0">
                <a:solidFill>
                  <a:schemeClr val="tx1"/>
                </a:solidFill>
                <a:latin typeface="+mn-lt"/>
              </a:rPr>
              <a:t>For extra credit, add links to other sites (such as a page about your hometown, your </a:t>
            </a:r>
            <a:r>
              <a:rPr lang="en-GB" sz="2400" dirty="0" err="1" smtClean="0">
                <a:solidFill>
                  <a:schemeClr val="tx1"/>
                </a:solidFill>
                <a:latin typeface="+mn-lt"/>
              </a:rPr>
              <a:t>favorite</a:t>
            </a:r>
            <a:r>
              <a:rPr lang="en-GB" sz="2400" dirty="0" smtClean="0">
                <a:solidFill>
                  <a:schemeClr val="tx1"/>
                </a:solidFill>
                <a:latin typeface="+mn-lt"/>
              </a:rPr>
              <a:t> sports team, artist or musician, or a </a:t>
            </a:r>
            <a:r>
              <a:rPr lang="en-GB" sz="2400" dirty="0" err="1" smtClean="0">
                <a:solidFill>
                  <a:schemeClr val="tx1"/>
                </a:solidFill>
                <a:latin typeface="+mn-lt"/>
              </a:rPr>
              <a:t>favorite</a:t>
            </a:r>
            <a:r>
              <a:rPr lang="en-GB" sz="2400" dirty="0" smtClean="0">
                <a:solidFill>
                  <a:schemeClr val="tx1"/>
                </a:solidFill>
                <a:latin typeface="+mn-lt"/>
              </a:rPr>
              <a:t> recipe). You can also download and add images, just make sure they are in the “xx-webpage” folder.</a:t>
            </a:r>
          </a:p>
          <a:p>
            <a:pPr lvl="1"/>
            <a:r>
              <a:rPr lang="en-GB" sz="2400" dirty="0" smtClean="0">
                <a:solidFill>
                  <a:schemeClr val="tx1"/>
                </a:solidFill>
                <a:latin typeface="+mn-lt"/>
              </a:rPr>
              <a:t>Finally, when you’ve added all your tags, save the page!</a:t>
            </a:r>
          </a:p>
          <a:p>
            <a:pPr lvl="1"/>
            <a:r>
              <a:rPr lang="en-GB" sz="2400" dirty="0" smtClean="0">
                <a:solidFill>
                  <a:schemeClr val="tx1"/>
                </a:solidFill>
                <a:latin typeface="+mn-lt"/>
              </a:rPr>
              <a:t>Now, open your </a:t>
            </a:r>
            <a:r>
              <a:rPr lang="en-GB" sz="2400" dirty="0" err="1" smtClean="0">
                <a:solidFill>
                  <a:schemeClr val="tx1"/>
                </a:solidFill>
                <a:latin typeface="+mn-lt"/>
              </a:rPr>
              <a:t>favorite</a:t>
            </a:r>
            <a:r>
              <a:rPr lang="en-GB" sz="2400" dirty="0" smtClean="0">
                <a:solidFill>
                  <a:schemeClr val="tx1"/>
                </a:solidFill>
                <a:latin typeface="+mn-lt"/>
              </a:rPr>
              <a:t>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1270000" indent="0">
              <a:buNone/>
            </a:pPr>
            <a:r>
              <a:rPr lang="en-GB" sz="2400" dirty="0" smtClean="0">
                <a:solidFill>
                  <a:schemeClr val="tx1"/>
                </a:solidFill>
                <a:latin typeface="+mn-lt"/>
              </a:rPr>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lang="en-GB" sz="2400" dirty="0" smtClean="0">
                <a:solidFill>
                  <a:schemeClr val="tx1"/>
                </a:solidFill>
                <a:latin typeface="+mn-lt"/>
              </a:rPr>
              <a:t>Congratulate everyone on the pages they’ve made! They are now web designers! Remind folks that the pages are still on their local computers, and not actually on the web! But they are ready to go there.</a:t>
            </a:r>
          </a:p>
          <a:p>
            <a:pPr lvl="1"/>
            <a:r>
              <a:rPr lang="en-GB" sz="2400" dirty="0" smtClean="0">
                <a:solidFill>
                  <a:schemeClr val="tx1"/>
                </a:solidFill>
                <a:latin typeface="+mn-lt"/>
              </a:rPr>
              <a:t>Have a brief discussion about uploading to servers, about web hosting, what it means, how it works, how much it costs, what hosting companies do.</a:t>
            </a:r>
          </a:p>
          <a:p>
            <a:pPr marL="0" lvl="0" indent="0">
              <a:buNone/>
            </a:pPr>
            <a:endParaRPr lang="en-GB" dirty="0" smtClean="0"/>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 ]</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extLst>
      <p:ext uri="{BB962C8B-B14F-4D97-AF65-F5344CB8AC3E}">
        <p14:creationId xmlns:p14="http://schemas.microsoft.com/office/powerpoint/2010/main" val="40421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3880685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93630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61595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791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84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81168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552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29030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923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22864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49867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0263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7821155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litch.com/edit/#!/remix/glitch-blank-website"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Building Basic Pages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your page.</a:t>
            </a:r>
            <a:endParaRPr lang="en-GB" dirty="0"/>
          </a:p>
        </p:txBody>
      </p:sp>
      <p:sp>
        <p:nvSpPr>
          <p:cNvPr id="3" name="Content Placeholder 2"/>
          <p:cNvSpPr>
            <a:spLocks noGrp="1"/>
          </p:cNvSpPr>
          <p:nvPr>
            <p:ph idx="1"/>
          </p:nvPr>
        </p:nvSpPr>
        <p:spPr/>
        <p:txBody>
          <a:bodyPr/>
          <a:lstStyle/>
          <a:p>
            <a:r>
              <a:rPr lang="en-GB" dirty="0" smtClean="0"/>
              <a:t>In the folder double click on the xx-story.html file</a:t>
            </a:r>
          </a:p>
          <a:p>
            <a:endParaRPr lang="en-GB" dirty="0"/>
          </a:p>
        </p:txBody>
      </p:sp>
    </p:spTree>
    <p:extLst>
      <p:ext uri="{BB962C8B-B14F-4D97-AF65-F5344CB8AC3E}">
        <p14:creationId xmlns:p14="http://schemas.microsoft.com/office/powerpoint/2010/main" val="389472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rmAutofit fontScale="25000" lnSpcReduction="20000"/>
          </a:bodyPr>
          <a:lstStyle/>
          <a:p>
            <a:pPr marL="0" indent="0">
              <a:buNone/>
            </a:pPr>
            <a:r>
              <a:rPr/>
              <a:t>marking up their story</a:t>
            </a:r>
          </a:p>
          <a:p>
            <a:pPr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marL="127000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127000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extLst>
      <p:ext uri="{BB962C8B-B14F-4D97-AF65-F5344CB8AC3E}">
        <p14:creationId xmlns:p14="http://schemas.microsoft.com/office/powerpoint/2010/main" val="634822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Go Online!</a:t>
            </a:r>
          </a:p>
        </p:txBody>
      </p:sp>
      <p:sp>
        <p:nvSpPr>
          <p:cNvPr id="3" name="Content Placeholder 2"/>
          <p:cNvSpPr>
            <a:spLocks noGrp="1"/>
          </p:cNvSpPr>
          <p:nvPr>
            <p:ph idx="1"/>
          </p:nvPr>
        </p:nvSpPr>
        <p:spPr/>
        <p:txBody>
          <a:bodyPr>
            <a:normAutofit/>
          </a:bodyPr>
          <a:lstStyle/>
          <a:p>
            <a:pPr lvl="1"/>
            <a:r>
              <a:rPr/>
              <a:t>If your institution has server space and resources available, show participants how to use a file transfer application (such as fetch) to transfer their pages to a folder on the server. Talk about UPLOADING vs DOWNLOADING</a:t>
            </a:r>
          </a:p>
          <a:p>
            <a:pPr lvl="1"/>
            <a:r>
              <a:rPr/>
              <a:t>Discuss how the URL will be constructed, ask users to figure out their own URLs – domain name, class folder name, personal folder name, page name.</a:t>
            </a:r>
          </a:p>
          <a:p>
            <a:pPr lvl="1"/>
            <a:r>
              <a:rPr/>
              <a:t>Once all the pages are on the server, have users point their browsers to the URL on the web to see their pages. You’re on the web for real! Woo-hoo!</a:t>
            </a:r>
          </a:p>
          <a:p>
            <a:pPr marL="1270000" indent="0">
              <a:buNone/>
            </a:pPr>
            <a:r>
              <a:rPr sz="2000"/>
              <a:t>Tip! If time, have a brief discussion of web hosting, what it means, how it works, how much it costs, what hosting companies do.</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Go </a:t>
            </a:r>
            <a:r>
              <a:rPr dirty="0" smtClean="0"/>
              <a:t>Online</a:t>
            </a:r>
            <a:r>
              <a:rPr lang="en-GB" dirty="0" smtClean="0"/>
              <a:t> with Glitch</a:t>
            </a:r>
            <a:r>
              <a:rPr dirty="0" smtClean="0"/>
              <a:t>!</a:t>
            </a:r>
            <a:endParaRPr dirty="0"/>
          </a:p>
        </p:txBody>
      </p:sp>
      <p:sp>
        <p:nvSpPr>
          <p:cNvPr id="3" name="Content Placeholder 2"/>
          <p:cNvSpPr>
            <a:spLocks noGrp="1"/>
          </p:cNvSpPr>
          <p:nvPr>
            <p:ph idx="1"/>
          </p:nvPr>
        </p:nvSpPr>
        <p:spPr/>
        <p:txBody>
          <a:bodyPr>
            <a:normAutofit fontScale="92500" lnSpcReduction="10000"/>
          </a:bodyPr>
          <a:lstStyle/>
          <a:p>
            <a:pPr lvl="1"/>
            <a:r>
              <a:rPr lang="en-GB" dirty="0" smtClean="0"/>
              <a:t>Often you can upload files directly to a webserver. Today we will cheat a little and transfer to an online editor and web server called Glitch.</a:t>
            </a:r>
          </a:p>
          <a:p>
            <a:pPr lvl="1"/>
            <a:r>
              <a:rPr lang="en-GB" dirty="0" smtClean="0"/>
              <a:t>We will open </a:t>
            </a:r>
            <a:r>
              <a:rPr lang="en-GB" dirty="0" smtClean="0">
                <a:hlinkClick r:id="rId3"/>
              </a:rPr>
              <a:t>https</a:t>
            </a:r>
            <a:r>
              <a:rPr lang="en-GB" dirty="0">
                <a:hlinkClick r:id="rId3"/>
              </a:rPr>
              <a:t>://glitch.com/edit/#!/</a:t>
            </a:r>
            <a:r>
              <a:rPr lang="en-GB" dirty="0" smtClean="0">
                <a:hlinkClick r:id="rId3"/>
              </a:rPr>
              <a:t>remix/glitch-blank-website</a:t>
            </a:r>
            <a:r>
              <a:rPr lang="en-GB" dirty="0" smtClean="0"/>
              <a:t> for you.</a:t>
            </a:r>
          </a:p>
          <a:p>
            <a:pPr lvl="1"/>
            <a:r>
              <a:rPr lang="en-GB" dirty="0" smtClean="0"/>
              <a:t>Click on index.html in the left pane.</a:t>
            </a:r>
          </a:p>
          <a:p>
            <a:pPr lvl="1"/>
            <a:r>
              <a:rPr lang="en-GB" dirty="0" smtClean="0"/>
              <a:t>Copy and paste your local code in to index.html</a:t>
            </a:r>
          </a:p>
          <a:p>
            <a:pPr lvl="1"/>
            <a:endParaRPr lang="en-GB" dirty="0"/>
          </a:p>
          <a:p>
            <a:pPr lvl="1"/>
            <a:endParaRPr lang="en-GB" dirty="0" smtClean="0"/>
          </a:p>
          <a:p>
            <a:pPr lvl="1"/>
            <a:endParaRPr lang="en-GB" dirty="0" smtClean="0"/>
          </a:p>
          <a:p>
            <a:pPr lvl="1"/>
            <a:r>
              <a:rPr lang="en-GB" dirty="0" smtClean="0"/>
              <a:t>Copy &amp; paste the link into the Teams Channel</a:t>
            </a:r>
          </a:p>
          <a:p>
            <a:pPr lvl="1"/>
            <a:endParaRPr lang="en-GB" dirty="0"/>
          </a:p>
          <a:p>
            <a:pPr lvl="1"/>
            <a:endParaRPr lang="en-GB" dirty="0" smtClean="0"/>
          </a:p>
          <a:p>
            <a:pPr lvl="1"/>
            <a:endParaRPr lang="en-GB" dirty="0" smtClean="0"/>
          </a:p>
          <a:p>
            <a:pPr lvl="1"/>
            <a:endParaRPr lang="en-GB" dirty="0" smtClean="0"/>
          </a:p>
        </p:txBody>
      </p:sp>
      <p:pic>
        <p:nvPicPr>
          <p:cNvPr id="4" name="Picture 3"/>
          <p:cNvPicPr>
            <a:picLocks noChangeAspect="1"/>
          </p:cNvPicPr>
          <p:nvPr/>
        </p:nvPicPr>
        <p:blipFill>
          <a:blip r:embed="rId4"/>
          <a:stretch>
            <a:fillRect/>
          </a:stretch>
        </p:blipFill>
        <p:spPr>
          <a:xfrm>
            <a:off x="1000126" y="3758912"/>
            <a:ext cx="4001365" cy="1570629"/>
          </a:xfrm>
          <a:prstGeom prst="rect">
            <a:avLst/>
          </a:prstGeom>
        </p:spPr>
      </p:pic>
    </p:spTree>
    <p:extLst>
      <p:ext uri="{BB962C8B-B14F-4D97-AF65-F5344CB8AC3E}">
        <p14:creationId xmlns:p14="http://schemas.microsoft.com/office/powerpoint/2010/main" val="3993733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dirty="0"/>
              <a:t>Mozilla is a global non-profit dedicated to putting you in control of your online experience and shaping the future of the web for the public good. Visit us at </a:t>
            </a:r>
            <a:r>
              <a:rPr dirty="0">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uilding-blocks-456616_640.jpg"/>
          <p:cNvPicPr>
            <a:picLocks noGrp="1" noChangeAspect="1"/>
          </p:cNvPicPr>
          <p:nvPr/>
        </p:nvPicPr>
        <p:blipFill>
          <a:blip r:embed="rId2"/>
          <a:stretch>
            <a:fillRect/>
          </a:stretch>
        </p:blipFill>
        <p:spPr bwMode="auto">
          <a:xfrm>
            <a:off x="2514600" y="1600200"/>
            <a:ext cx="717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Building Basic Pages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GB" sz="2400" dirty="0">
                <a:latin typeface="+mn-lt"/>
              </a:rPr>
              <a:t>Create a simple web page</a:t>
            </a:r>
          </a:p>
          <a:p>
            <a:pPr marL="342900" indent="-342900">
              <a:buFont typeface="Arial" panose="020B0604020202020204" pitchFamily="34" charset="0"/>
              <a:buChar char="•"/>
            </a:pPr>
            <a:r>
              <a:rPr lang="en-GB" sz="2400" dirty="0" smtClean="0">
                <a:latin typeface="+mn-lt"/>
              </a:rPr>
              <a:t>Put web </a:t>
            </a:r>
            <a:r>
              <a:rPr lang="en-GB" sz="2400" dirty="0">
                <a:latin typeface="+mn-lt"/>
              </a:rPr>
              <a:t>page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Content Placeholder 4"/>
          <p:cNvSpPr>
            <a:spLocks noGrp="1"/>
          </p:cNvSpPr>
          <p:nvPr>
            <p:ph idx="1"/>
          </p:nvPr>
        </p:nvSpPr>
        <p:spPr>
          <a:xfrm>
            <a:off x="415601" y="1639833"/>
            <a:ext cx="10501781" cy="4452000"/>
          </a:xfrm>
        </p:spPr>
        <p:txBody>
          <a:bodyPr/>
          <a:lstStyle/>
          <a:p>
            <a:pPr marL="342900" indent="-342900">
              <a:buFont typeface="Arial" panose="020B0604020202020204" pitchFamily="34" charset="0"/>
              <a:buChar char="•"/>
            </a:pPr>
            <a:r>
              <a:rPr lang="en-GB" sz="2400" dirty="0">
                <a:latin typeface="+mn-lt"/>
              </a:rPr>
              <a:t>HTML files are just text and not very pretty to look at.</a:t>
            </a:r>
          </a:p>
          <a:p>
            <a:pPr marL="342900" indent="-342900">
              <a:buFont typeface="Arial" panose="020B0604020202020204" pitchFamily="34" charset="0"/>
              <a:buChar char="•"/>
            </a:pPr>
            <a:r>
              <a:rPr lang="en-GB" sz="2400" dirty="0">
                <a:latin typeface="+mn-lt"/>
              </a:rPr>
              <a:t>The browser takes them and makes them readable and more visually interesting by layering in design and pulling in images and video.</a:t>
            </a:r>
          </a:p>
          <a:p>
            <a:pPr marL="342900" indent="-342900">
              <a:buFont typeface="Arial" panose="020B0604020202020204" pitchFamily="34" charset="0"/>
              <a:buChar char="•"/>
            </a:pPr>
            <a:r>
              <a:rPr lang="en-GB" sz="2400" dirty="0">
                <a:latin typeface="+mn-lt"/>
              </a:rPr>
              <a:t>HTML file + Browser, like </a:t>
            </a:r>
            <a:r>
              <a:rPr lang="en-GB" sz="2400" dirty="0" smtClean="0">
                <a:latin typeface="+mn-lt"/>
              </a:rPr>
              <a:t>Edge </a:t>
            </a:r>
            <a:r>
              <a:rPr lang="en-GB" sz="2400" dirty="0">
                <a:latin typeface="+mn-lt"/>
              </a:rPr>
              <a:t>= WEB PAGE AMAZINGNESS FOR YOU (hopefully</a:t>
            </a:r>
            <a:r>
              <a:rPr lang="en-GB" sz="2400" dirty="0" smtClean="0">
                <a:latin typeface="+mn-lt"/>
              </a:rPr>
              <a:t>).</a:t>
            </a:r>
          </a:p>
          <a:p>
            <a:pPr marL="342900" indent="-342900">
              <a:buFont typeface="Arial" panose="020B0604020202020204" pitchFamily="34" charset="0"/>
              <a:buChar char="•"/>
            </a:pPr>
            <a:endParaRPr lang="en-GB" sz="2400" dirty="0" smtClean="0">
              <a:latin typeface="+mn-lt"/>
            </a:endParaRPr>
          </a:p>
          <a:p>
            <a:pPr marL="342900" indent="-342900">
              <a:buFont typeface="Arial" panose="020B0604020202020204" pitchFamily="34" charset="0"/>
              <a:buChar char="•"/>
            </a:pPr>
            <a:r>
              <a:rPr lang="en-GB" sz="2400" dirty="0" smtClean="0">
                <a:latin typeface="+mn-lt"/>
              </a:rPr>
              <a:t>We need CONTENT– because the web is all about communication and sharing of information and ideas. Let’s generate some content together!</a:t>
            </a:r>
            <a:endParaRPr lang="en-GB" sz="2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and Storytelling</a:t>
            </a:r>
          </a:p>
        </p:txBody>
      </p:sp>
      <p:sp>
        <p:nvSpPr>
          <p:cNvPr id="3" name="Content Placeholder 2"/>
          <p:cNvSpPr>
            <a:spLocks noGrp="1"/>
          </p:cNvSpPr>
          <p:nvPr>
            <p:ph idx="1"/>
          </p:nvPr>
        </p:nvSpPr>
        <p:spPr>
          <a:xfrm>
            <a:off x="415601" y="1639833"/>
            <a:ext cx="10460217" cy="4452000"/>
          </a:xfrm>
        </p:spPr>
        <p:txBody>
          <a:bodyPr>
            <a:noAutofit/>
          </a:bodyPr>
          <a:lstStyle/>
          <a:p>
            <a:pPr marL="285750" indent="-285750">
              <a:lnSpc>
                <a:spcPct val="100000"/>
              </a:lnSpc>
              <a:spcAft>
                <a:spcPts val="600"/>
              </a:spcAft>
              <a:buFont typeface="Arial" panose="020B0604020202020204" pitchFamily="34" charset="0"/>
              <a:buChar char="•"/>
            </a:pPr>
            <a:r>
              <a:rPr sz="2400" dirty="0">
                <a:latin typeface="+mn-lt"/>
              </a:rPr>
              <a:t>Write your Biography or “About” page. </a:t>
            </a:r>
            <a:endParaRPr lang="en-GB" sz="2400" dirty="0" smtClean="0">
              <a:latin typeface="+mn-lt"/>
            </a:endParaRPr>
          </a:p>
          <a:p>
            <a:pPr marL="971550" lvl="1" indent="-285750">
              <a:lnSpc>
                <a:spcPct val="100000"/>
              </a:lnSpc>
              <a:spcAft>
                <a:spcPts val="600"/>
              </a:spcAft>
              <a:buFont typeface="Arial" panose="020B0604020202020204" pitchFamily="34" charset="0"/>
              <a:buChar char="•"/>
            </a:pPr>
            <a:r>
              <a:rPr lang="en-GB" sz="2400" dirty="0" smtClean="0">
                <a:latin typeface="+mn-lt"/>
              </a:rPr>
              <a:t>B</a:t>
            </a:r>
            <a:r>
              <a:rPr sz="2400" dirty="0" err="1" smtClean="0">
                <a:latin typeface="+mn-lt"/>
              </a:rPr>
              <a:t>reak</a:t>
            </a:r>
            <a:r>
              <a:rPr sz="2400" dirty="0" smtClean="0">
                <a:latin typeface="+mn-lt"/>
              </a:rPr>
              <a:t> </a:t>
            </a:r>
            <a:r>
              <a:rPr sz="2400" dirty="0">
                <a:latin typeface="+mn-lt"/>
              </a:rPr>
              <a:t>into pairs and interview each other about </a:t>
            </a:r>
            <a:r>
              <a:rPr lang="en-GB" sz="2400" dirty="0" smtClean="0">
                <a:latin typeface="+mn-lt"/>
              </a:rPr>
              <a:t>your</a:t>
            </a:r>
            <a:r>
              <a:rPr sz="2400" dirty="0" smtClean="0">
                <a:latin typeface="+mn-lt"/>
              </a:rPr>
              <a:t> </a:t>
            </a:r>
            <a:r>
              <a:rPr sz="2400" dirty="0">
                <a:latin typeface="+mn-lt"/>
              </a:rPr>
              <a:t>lives. </a:t>
            </a:r>
            <a:endParaRPr lang="en-GB" sz="2400" dirty="0" smtClean="0">
              <a:latin typeface="+mn-lt"/>
            </a:endParaRPr>
          </a:p>
          <a:p>
            <a:pPr marL="1428750" lvl="2" indent="-285750">
              <a:lnSpc>
                <a:spcPct val="100000"/>
              </a:lnSpc>
              <a:spcAft>
                <a:spcPts val="600"/>
              </a:spcAft>
              <a:buFont typeface="Arial" panose="020B0604020202020204" pitchFamily="34" charset="0"/>
              <a:buChar char="•"/>
            </a:pPr>
            <a:r>
              <a:rPr lang="en-GB" sz="2400" dirty="0" smtClean="0">
                <a:latin typeface="+mn-lt"/>
              </a:rPr>
              <a:t>Early Days</a:t>
            </a:r>
          </a:p>
          <a:p>
            <a:pPr marL="1428750" lvl="2" indent="-285750">
              <a:lnSpc>
                <a:spcPct val="100000"/>
              </a:lnSpc>
              <a:spcAft>
                <a:spcPts val="600"/>
              </a:spcAft>
              <a:buFont typeface="Arial" panose="020B0604020202020204" pitchFamily="34" charset="0"/>
              <a:buChar char="•"/>
            </a:pPr>
            <a:r>
              <a:rPr lang="en-GB" sz="2400" dirty="0" smtClean="0">
                <a:latin typeface="+mn-lt"/>
              </a:rPr>
              <a:t>These Days</a:t>
            </a:r>
          </a:p>
          <a:p>
            <a:pPr marL="1428750" lvl="2" indent="-285750">
              <a:lnSpc>
                <a:spcPct val="100000"/>
              </a:lnSpc>
              <a:spcAft>
                <a:spcPts val="600"/>
              </a:spcAft>
              <a:buFont typeface="Arial" panose="020B0604020202020204" pitchFamily="34" charset="0"/>
              <a:buChar char="•"/>
            </a:pPr>
            <a:r>
              <a:rPr lang="en-GB" sz="2400" dirty="0" smtClean="0">
                <a:latin typeface="+mn-lt"/>
              </a:rPr>
              <a:t>What’s Next</a:t>
            </a:r>
          </a:p>
          <a:p>
            <a:pPr marL="1428750" lvl="2" indent="-285750">
              <a:lnSpc>
                <a:spcPct val="100000"/>
              </a:lnSpc>
              <a:spcAft>
                <a:spcPts val="600"/>
              </a:spcAft>
              <a:buFont typeface="Arial" panose="020B0604020202020204" pitchFamily="34" charset="0"/>
              <a:buChar char="•"/>
            </a:pPr>
            <a:r>
              <a:rPr lang="en-GB" sz="2400" dirty="0" smtClean="0">
                <a:latin typeface="+mn-lt"/>
              </a:rPr>
              <a:t>Or Favourite songs, places</a:t>
            </a:r>
            <a:r>
              <a:rPr lang="en-GB" sz="2400" dirty="0">
                <a:latin typeface="+mn-lt"/>
              </a:rPr>
              <a:t> </a:t>
            </a:r>
            <a:r>
              <a:rPr lang="en-GB" sz="2400" dirty="0" smtClean="0">
                <a:latin typeface="+mn-lt"/>
              </a:rPr>
              <a:t>etc.</a:t>
            </a:r>
            <a:endParaRPr sz="2400" dirty="0">
              <a:latin typeface="+mn-lt"/>
            </a:endParaRPr>
          </a:p>
          <a:p>
            <a:pPr marL="285750" indent="-285750">
              <a:lnSpc>
                <a:spcPct val="100000"/>
              </a:lnSpc>
              <a:spcAft>
                <a:spcPts val="600"/>
              </a:spcAft>
              <a:buFont typeface="Arial" panose="020B0604020202020204" pitchFamily="34" charset="0"/>
              <a:buChar char="•"/>
            </a:pPr>
            <a:r>
              <a:rPr sz="2400" dirty="0">
                <a:latin typeface="+mn-lt"/>
              </a:rPr>
              <a:t>Review/Edit: </a:t>
            </a:r>
            <a:endParaRPr lang="en-GB" sz="2400" dirty="0" smtClean="0">
              <a:latin typeface="+mn-lt"/>
            </a:endParaRPr>
          </a:p>
          <a:p>
            <a:pPr marL="971550" lvl="1" indent="-285750">
              <a:lnSpc>
                <a:spcPct val="100000"/>
              </a:lnSpc>
              <a:spcAft>
                <a:spcPts val="600"/>
              </a:spcAft>
              <a:buFont typeface="Arial" panose="020B0604020202020204" pitchFamily="34" charset="0"/>
              <a:buChar char="•"/>
            </a:pPr>
            <a:r>
              <a:rPr sz="2466" dirty="0" smtClean="0">
                <a:latin typeface="+mn-lt"/>
              </a:rPr>
              <a:t>Have </a:t>
            </a:r>
            <a:r>
              <a:rPr sz="2466" dirty="0">
                <a:latin typeface="+mn-lt"/>
              </a:rPr>
              <a:t>each learner take the notes from their story and review them– consider adding </a:t>
            </a:r>
            <a:r>
              <a:rPr sz="2466" dirty="0" smtClean="0">
                <a:latin typeface="+mn-lt"/>
              </a:rPr>
              <a:t>details</a:t>
            </a:r>
            <a:endParaRPr sz="2466" dirty="0">
              <a:latin typeface="+mn-lt"/>
            </a:endParaRPr>
          </a:p>
        </p:txBody>
      </p:sp>
    </p:spTree>
    <p:extLst>
      <p:ext uri="{BB962C8B-B14F-4D97-AF65-F5344CB8AC3E}">
        <p14:creationId xmlns:p14="http://schemas.microsoft.com/office/powerpoint/2010/main" val="324779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a:t>Organize, and Type Up</a:t>
            </a:r>
            <a:endParaRPr dirty="0"/>
          </a:p>
        </p:txBody>
      </p:sp>
      <p:sp>
        <p:nvSpPr>
          <p:cNvPr id="3" name="Content Placeholder 2"/>
          <p:cNvSpPr>
            <a:spLocks noGrp="1"/>
          </p:cNvSpPr>
          <p:nvPr>
            <p:ph idx="1"/>
          </p:nvPr>
        </p:nvSpPr>
        <p:spPr/>
        <p:txBody>
          <a:bodyPr>
            <a:noAutofit/>
          </a:bodyPr>
          <a:lstStyle/>
          <a:p>
            <a:pPr marL="285750" indent="-285750">
              <a:lnSpc>
                <a:spcPct val="100000"/>
              </a:lnSpc>
              <a:spcAft>
                <a:spcPts val="600"/>
              </a:spcAft>
              <a:buFont typeface="Arial" panose="020B0604020202020204" pitchFamily="34" charset="0"/>
              <a:buChar char="•"/>
            </a:pPr>
            <a:r>
              <a:rPr lang="en-GB" sz="2400" dirty="0" smtClean="0">
                <a:latin typeface="+mn-lt"/>
              </a:rPr>
              <a:t>Type </a:t>
            </a:r>
            <a:r>
              <a:rPr sz="2400" dirty="0" smtClean="0">
                <a:latin typeface="+mn-lt"/>
              </a:rPr>
              <a:t>up </a:t>
            </a:r>
            <a:r>
              <a:rPr lang="en-GB" sz="2400" dirty="0" smtClean="0">
                <a:latin typeface="+mn-lt"/>
              </a:rPr>
              <a:t>your </a:t>
            </a:r>
            <a:r>
              <a:rPr sz="2400" dirty="0" smtClean="0">
                <a:latin typeface="+mn-lt"/>
              </a:rPr>
              <a:t>stories </a:t>
            </a:r>
            <a:r>
              <a:rPr sz="2400" dirty="0">
                <a:latin typeface="+mn-lt"/>
              </a:rPr>
              <a:t>in a basic text editor, </a:t>
            </a:r>
            <a:endParaRPr lang="en-GB" sz="2400" dirty="0" smtClean="0">
              <a:latin typeface="+mn-lt"/>
            </a:endParaRPr>
          </a:p>
          <a:p>
            <a:pPr marL="285750" indent="-285750">
              <a:lnSpc>
                <a:spcPct val="100000"/>
              </a:lnSpc>
              <a:spcAft>
                <a:spcPts val="600"/>
              </a:spcAft>
              <a:buFont typeface="Arial" panose="020B0604020202020204" pitchFamily="34" charset="0"/>
              <a:buChar char="•"/>
            </a:pPr>
            <a:r>
              <a:rPr lang="en-GB" sz="2400" dirty="0" smtClean="0">
                <a:latin typeface="+mn-lt"/>
              </a:rPr>
              <a:t>Consider</a:t>
            </a:r>
            <a:r>
              <a:rPr sz="2400" dirty="0" smtClean="0">
                <a:latin typeface="+mn-lt"/>
              </a:rPr>
              <a:t> </a:t>
            </a:r>
            <a:r>
              <a:rPr sz="2400" dirty="0">
                <a:latin typeface="+mn-lt"/>
              </a:rPr>
              <a:t>organizing and structuring the story into a beginning, middle, and end. </a:t>
            </a:r>
            <a:endParaRPr lang="en-GB" sz="2400" dirty="0" smtClean="0">
              <a:latin typeface="+mn-lt"/>
            </a:endParaRPr>
          </a:p>
          <a:p>
            <a:pPr marL="285750" indent="-285750">
              <a:lnSpc>
                <a:spcPct val="100000"/>
              </a:lnSpc>
              <a:spcAft>
                <a:spcPts val="600"/>
              </a:spcAft>
              <a:buFont typeface="Arial" panose="020B0604020202020204" pitchFamily="34" charset="0"/>
              <a:buChar char="•"/>
            </a:pPr>
            <a:r>
              <a:rPr sz="2400" dirty="0" smtClean="0">
                <a:latin typeface="+mn-lt"/>
              </a:rPr>
              <a:t>Title </a:t>
            </a:r>
            <a:r>
              <a:rPr sz="2400" dirty="0">
                <a:latin typeface="+mn-lt"/>
              </a:rPr>
              <a:t>Your Story! Come up with a snappy title for your story or content or go with something basic</a:t>
            </a:r>
            <a:r>
              <a:rPr sz="2400" dirty="0" smtClean="0">
                <a:latin typeface="+mn-lt"/>
              </a:rPr>
              <a:t>.</a:t>
            </a:r>
            <a:endParaRPr lang="en-GB" sz="2400" dirty="0" smtClean="0">
              <a:latin typeface="+mn-lt"/>
            </a:endParaRPr>
          </a:p>
          <a:p>
            <a:pPr marL="285750" indent="-285750">
              <a:lnSpc>
                <a:spcPct val="100000"/>
              </a:lnSpc>
              <a:spcAft>
                <a:spcPts val="600"/>
              </a:spcAft>
              <a:buFont typeface="Arial" panose="020B0604020202020204" pitchFamily="34" charset="0"/>
              <a:buChar char="•"/>
            </a:pPr>
            <a:endParaRPr lang="en-GB" sz="2400" dirty="0" smtClean="0">
              <a:latin typeface="+mn-lt"/>
            </a:endParaRPr>
          </a:p>
          <a:p>
            <a:pPr marL="285750" indent="-285750">
              <a:lnSpc>
                <a:spcPct val="100000"/>
              </a:lnSpc>
              <a:spcAft>
                <a:spcPts val="600"/>
              </a:spcAft>
              <a:buFont typeface="Arial" panose="020B0604020202020204" pitchFamily="34" charset="0"/>
              <a:buChar char="•"/>
            </a:pPr>
            <a:r>
              <a:rPr lang="en-GB" sz="2400" dirty="0" smtClean="0">
                <a:latin typeface="+mn-lt"/>
              </a:rPr>
              <a:t>Make sure you haven’t put addresses or anything you ever use as a password in there.</a:t>
            </a:r>
            <a:endParaRPr sz="24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Save</a:t>
            </a:r>
            <a:endParaRPr lang="en-GB" dirty="0"/>
          </a:p>
        </p:txBody>
      </p:sp>
      <p:sp>
        <p:nvSpPr>
          <p:cNvPr id="3" name="Content Placeholder 2"/>
          <p:cNvSpPr>
            <a:spLocks noGrp="1"/>
          </p:cNvSpPr>
          <p:nvPr>
            <p:ph idx="1"/>
          </p:nvPr>
        </p:nvSpPr>
        <p:spPr/>
        <p:txBody>
          <a:bodyPr/>
          <a:lstStyle/>
          <a:p>
            <a:pPr marL="285750" indent="-285750">
              <a:lnSpc>
                <a:spcPct val="100000"/>
              </a:lnSpc>
              <a:spcAft>
                <a:spcPts val="600"/>
              </a:spcAft>
              <a:buFont typeface="Arial" panose="020B0604020202020204" pitchFamily="34" charset="0"/>
              <a:buChar char="•"/>
            </a:pPr>
            <a:r>
              <a:rPr lang="en-GB" sz="2400" dirty="0">
                <a:latin typeface="+mn-lt"/>
              </a:rPr>
              <a:t>Make a new folder on your computer and call it “xx-webpage” using your initials.</a:t>
            </a:r>
          </a:p>
          <a:p>
            <a:pPr marL="285750" indent="-285750">
              <a:lnSpc>
                <a:spcPct val="100000"/>
              </a:lnSpc>
              <a:spcAft>
                <a:spcPts val="600"/>
              </a:spcAft>
              <a:buFont typeface="Arial" panose="020B0604020202020204" pitchFamily="34" charset="0"/>
              <a:buChar char="•"/>
            </a:pPr>
            <a:r>
              <a:rPr lang="en-GB" sz="2400" dirty="0">
                <a:latin typeface="+mn-lt"/>
              </a:rPr>
              <a:t>Save your story in the folder with .txt as the extension– Give it a title with no spaces or punctuation other than dashes or underscores, like “about-zm.txt” This is the text version of your story, the raw content.</a:t>
            </a:r>
          </a:p>
          <a:p>
            <a:pPr marL="285750" indent="-285750">
              <a:lnSpc>
                <a:spcPct val="100000"/>
              </a:lnSpc>
              <a:spcAft>
                <a:spcPts val="600"/>
              </a:spcAft>
              <a:buFont typeface="Arial" panose="020B0604020202020204" pitchFamily="34" charset="0"/>
              <a:buChar char="•"/>
            </a:pPr>
            <a:r>
              <a:rPr lang="en-GB" sz="2400" dirty="0">
                <a:latin typeface="+mn-lt"/>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a:p>
            <a:endParaRPr lang="en-GB" sz="2400" dirty="0">
              <a:latin typeface="+mn-lt"/>
            </a:endParaRPr>
          </a:p>
        </p:txBody>
      </p:sp>
    </p:spTree>
    <p:extLst>
      <p:ext uri="{BB962C8B-B14F-4D97-AF65-F5344CB8AC3E}">
        <p14:creationId xmlns:p14="http://schemas.microsoft.com/office/powerpoint/2010/main" val="409749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and Storytelling</a:t>
            </a:r>
          </a:p>
        </p:txBody>
      </p:sp>
      <p:sp>
        <p:nvSpPr>
          <p:cNvPr id="3" name="Content Placeholder 2"/>
          <p:cNvSpPr>
            <a:spLocks noGrp="1"/>
          </p:cNvSpPr>
          <p:nvPr>
            <p:ph idx="1"/>
          </p:nvPr>
        </p:nvSpPr>
        <p:spPr/>
        <p:txBody>
          <a:bodyPr>
            <a:normAutofit fontScale="77500" lnSpcReduction="20000"/>
          </a:bodyPr>
          <a:lstStyle/>
          <a:p>
            <a:pPr lvl="1"/>
            <a:r>
              <a:rPr dirty="0"/>
              <a:t>Write your Biography or “About” page. Have participants break into pairs and interview each other about their lives. As facilitator, keep track of time to ensure that each learner has equal time for their story.</a:t>
            </a:r>
          </a:p>
          <a:p>
            <a:pPr lvl="1"/>
            <a:r>
              <a:rPr dirty="0"/>
              <a:t>Review/Edit: Have each learner take the notes from their story and review them– consider adding details, think of what you left out.</a:t>
            </a:r>
          </a:p>
          <a:p>
            <a:pPr lvl="1"/>
            <a:r>
              <a:rPr dirty="0"/>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dirty="0"/>
              <a:t>Title Your Story! Come up with a snappy title for your story or content or go with something basic.</a:t>
            </a:r>
          </a:p>
          <a:p>
            <a:pPr lvl="1"/>
            <a:r>
              <a:rPr dirty="0"/>
              <a:t>Make a new folder on your computer and call it “xx-webpage” using your initials.</a:t>
            </a:r>
          </a:p>
          <a:p>
            <a:pPr lvl="1"/>
            <a:r>
              <a:rPr dirty="0"/>
              <a:t>Save your story in the folder with .txt as the extension– Give it a title with no spaces or punctuation other than dashes or underscores, like “about-zm.txt” This is the text version of your story, the raw content.</a:t>
            </a:r>
          </a:p>
          <a:p>
            <a:pPr lvl="1"/>
            <a:r>
              <a:rPr dirty="0"/>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extLst>
      <p:ext uri="{BB962C8B-B14F-4D97-AF65-F5344CB8AC3E}">
        <p14:creationId xmlns:p14="http://schemas.microsoft.com/office/powerpoint/2010/main" val="4249841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Autofit/>
          </a:bodyPr>
          <a:lstStyle/>
          <a:p>
            <a:pPr marL="0" indent="0">
              <a:buNone/>
            </a:pPr>
            <a:r>
              <a:rPr lang="en-GB" sz="2400" dirty="0" smtClean="0">
                <a:solidFill>
                  <a:schemeClr val="tx1"/>
                </a:solidFill>
                <a:latin typeface="+mn-lt"/>
              </a:rPr>
              <a:t>M</a:t>
            </a:r>
            <a:r>
              <a:rPr sz="2400" dirty="0" smtClean="0">
                <a:solidFill>
                  <a:schemeClr val="tx1"/>
                </a:solidFill>
                <a:latin typeface="+mn-lt"/>
              </a:rPr>
              <a:t>ark</a:t>
            </a:r>
            <a:r>
              <a:rPr lang="en-GB" sz="2400" dirty="0" smtClean="0">
                <a:solidFill>
                  <a:schemeClr val="tx1"/>
                </a:solidFill>
                <a:latin typeface="+mn-lt"/>
              </a:rPr>
              <a:t> up you </a:t>
            </a:r>
            <a:r>
              <a:rPr sz="2400" dirty="0" smtClean="0">
                <a:solidFill>
                  <a:schemeClr val="tx1"/>
                </a:solidFill>
                <a:latin typeface="+mn-lt"/>
              </a:rPr>
              <a:t>story</a:t>
            </a:r>
            <a:r>
              <a:rPr lang="en-GB" sz="2400" dirty="0" smtClean="0">
                <a:solidFill>
                  <a:schemeClr val="tx1"/>
                </a:solidFill>
                <a:latin typeface="+mn-lt"/>
              </a:rPr>
              <a:t> </a:t>
            </a:r>
            <a:r>
              <a:rPr sz="2400" dirty="0" smtClean="0">
                <a:solidFill>
                  <a:schemeClr val="tx1"/>
                </a:solidFill>
                <a:latin typeface="+mn-lt"/>
              </a:rPr>
              <a:t>– the .html version</a:t>
            </a:r>
            <a:endParaRPr lang="en-GB" sz="2400" dirty="0" smtClean="0">
              <a:solidFill>
                <a:schemeClr val="tx1"/>
              </a:solidFill>
              <a:latin typeface="+mn-lt"/>
            </a:endParaRPr>
          </a:p>
          <a:p>
            <a:pPr marL="0" indent="0">
              <a:buNone/>
            </a:pPr>
            <a:r>
              <a:rPr lang="en-GB" sz="2400" dirty="0">
                <a:solidFill>
                  <a:schemeClr val="tx1"/>
                </a:solidFill>
                <a:latin typeface="+mn-lt"/>
              </a:rPr>
              <a:t>	</a:t>
            </a:r>
            <a:r>
              <a:rPr lang="en-GB" sz="2400" dirty="0" smtClean="0">
                <a:solidFill>
                  <a:schemeClr val="tx1"/>
                </a:solidFill>
                <a:latin typeface="+mn-lt"/>
              </a:rPr>
              <a:t>C</a:t>
            </a:r>
            <a:r>
              <a:rPr sz="2400" dirty="0" err="1" smtClean="0">
                <a:solidFill>
                  <a:schemeClr val="tx1"/>
                </a:solidFill>
                <a:latin typeface="+mn-lt"/>
              </a:rPr>
              <a:t>oding</a:t>
            </a:r>
            <a:r>
              <a:rPr sz="2400" dirty="0" smtClean="0">
                <a:solidFill>
                  <a:schemeClr val="tx1"/>
                </a:solidFill>
                <a:latin typeface="+mn-lt"/>
              </a:rPr>
              <a:t> HTML and thinking of and writing content are two different ways of thinking, always have content written before they mark</a:t>
            </a:r>
            <a:r>
              <a:rPr lang="en-GB" sz="2400" dirty="0" err="1" smtClean="0">
                <a:solidFill>
                  <a:schemeClr val="tx1"/>
                </a:solidFill>
                <a:latin typeface="+mn-lt"/>
              </a:rPr>
              <a:t>ing</a:t>
            </a:r>
            <a:r>
              <a:rPr sz="2400" dirty="0" smtClean="0">
                <a:solidFill>
                  <a:schemeClr val="tx1"/>
                </a:solidFill>
                <a:latin typeface="+mn-lt"/>
              </a:rPr>
              <a:t> it up</a:t>
            </a:r>
          </a:p>
          <a:p>
            <a:pPr lvl="1"/>
            <a:r>
              <a:rPr sz="2400" dirty="0" smtClean="0">
                <a:solidFill>
                  <a:schemeClr val="tx1"/>
                </a:solidFill>
                <a:latin typeface="+mn-lt"/>
              </a:rPr>
              <a:t>Start the file with a &lt;!DOCTYPE html&gt;</a:t>
            </a:r>
            <a:r>
              <a:rPr lang="en-GB" sz="2400" dirty="0" smtClean="0">
                <a:solidFill>
                  <a:schemeClr val="tx1"/>
                </a:solidFill>
                <a:latin typeface="+mn-lt"/>
              </a:rPr>
              <a:t> tag</a:t>
            </a:r>
            <a:r>
              <a:rPr lang="en-GB" sz="2400" dirty="0">
                <a:solidFill>
                  <a:schemeClr val="tx1"/>
                </a:solidFill>
                <a:latin typeface="+mn-lt"/>
              </a:rPr>
              <a:t> </a:t>
            </a:r>
            <a:endParaRPr lang="en-GB" sz="2400" dirty="0" smtClean="0">
              <a:solidFill>
                <a:schemeClr val="tx1"/>
              </a:solidFill>
              <a:latin typeface="+mn-lt"/>
            </a:endParaRPr>
          </a:p>
          <a:p>
            <a:pPr lvl="1"/>
            <a:r>
              <a:rPr lang="en-GB" sz="2400" dirty="0" smtClean="0">
                <a:solidFill>
                  <a:schemeClr val="tx1"/>
                </a:solidFill>
                <a:latin typeface="+mn-lt"/>
              </a:rPr>
              <a:t>Put </a:t>
            </a:r>
            <a:r>
              <a:rPr lang="en-GB" sz="2400" dirty="0" smtClean="0">
                <a:solidFill>
                  <a:schemeClr val="tx1"/>
                </a:solidFill>
                <a:latin typeface="+mn-lt"/>
              </a:rPr>
              <a:t>&lt;html&gt; tags around all your content</a:t>
            </a:r>
            <a:endParaRPr sz="2400" dirty="0" smtClean="0">
              <a:solidFill>
                <a:schemeClr val="tx1"/>
              </a:solidFill>
              <a:latin typeface="+mn-lt"/>
            </a:endParaRPr>
          </a:p>
          <a:p>
            <a:pPr lvl="1">
              <a:buNone/>
            </a:pPr>
            <a:r>
              <a:rPr lang="en-GB" sz="2400" dirty="0" smtClean="0">
                <a:solidFill>
                  <a:schemeClr val="tx1"/>
                </a:solidFill>
                <a:latin typeface="+mn-lt"/>
              </a:rPr>
              <a:t>&lt;head&gt;&lt;title&gt;Your Title here&lt;/title&gt;&lt;/head&gt;</a:t>
            </a:r>
          </a:p>
          <a:p>
            <a:pPr lvl="1">
              <a:buNone/>
            </a:pPr>
            <a:r>
              <a:rPr lang="en-GB" sz="2400" dirty="0">
                <a:solidFill>
                  <a:schemeClr val="tx1"/>
                </a:solidFill>
              </a:rPr>
              <a:t>&lt;body</a:t>
            </a:r>
            <a:r>
              <a:rPr lang="en-GB" sz="2400" dirty="0" smtClean="0">
                <a:solidFill>
                  <a:schemeClr val="tx1"/>
                </a:solidFill>
              </a:rPr>
              <a:t>&gt; </a:t>
            </a:r>
            <a:r>
              <a:rPr lang="en-GB" sz="2400" dirty="0">
                <a:solidFill>
                  <a:schemeClr val="tx1"/>
                </a:solidFill>
              </a:rPr>
              <a:t>tags around all your content</a:t>
            </a:r>
            <a:endParaRPr sz="2400" dirty="0" smtClean="0">
              <a:solidFill>
                <a:schemeClr val="tx1"/>
              </a:solidFill>
              <a:latin typeface="+mn-lt"/>
            </a:endParaRPr>
          </a:p>
          <a:p>
            <a:pPr lvl="1"/>
            <a:r>
              <a:rPr sz="2400" dirty="0" smtClean="0">
                <a:solidFill>
                  <a:schemeClr val="tx1"/>
                </a:solidFill>
                <a:latin typeface="+mn-lt"/>
              </a:rPr>
              <a:t>h1</a:t>
            </a:r>
            <a:r>
              <a:rPr lang="en-GB" sz="2400" dirty="0">
                <a:solidFill>
                  <a:schemeClr val="tx1"/>
                </a:solidFill>
                <a:latin typeface="+mn-lt"/>
              </a:rPr>
              <a:t> </a:t>
            </a:r>
            <a:r>
              <a:rPr lang="en-GB" sz="2400" dirty="0" smtClean="0">
                <a:solidFill>
                  <a:schemeClr val="tx1"/>
                </a:solidFill>
                <a:latin typeface="+mn-lt"/>
              </a:rPr>
              <a:t>for the Page heading, </a:t>
            </a:r>
            <a:r>
              <a:rPr sz="2400" dirty="0" smtClean="0">
                <a:solidFill>
                  <a:schemeClr val="tx1"/>
                </a:solidFill>
                <a:latin typeface="+mn-lt"/>
              </a:rPr>
              <a:t>h2 or h3 tags for section headings</a:t>
            </a:r>
          </a:p>
          <a:p>
            <a:pPr lvl="1"/>
            <a:r>
              <a:rPr sz="2400" dirty="0" smtClean="0">
                <a:solidFill>
                  <a:schemeClr val="tx1"/>
                </a:solidFill>
                <a:latin typeface="+mn-lt"/>
              </a:rPr>
              <a:t>Use p tags for paragraphs</a:t>
            </a:r>
            <a:endParaRPr sz="2400" dirty="0">
              <a:solidFill>
                <a:schemeClr val="tx1"/>
              </a:solidFill>
              <a:latin typeface="+mn-lt"/>
            </a:endParaRP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246</TotalTime>
  <Words>3596</Words>
  <Application>Microsoft Office PowerPoint</Application>
  <PresentationFormat>Widescreen</PresentationFormat>
  <Paragraphs>248</Paragraphs>
  <Slides>14</Slides>
  <Notes>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UTC OLP Theme</vt:lpstr>
      <vt:lpstr>Building Basic Pages</vt:lpstr>
      <vt:lpstr>PowerPoint Presentation</vt:lpstr>
      <vt:lpstr>Learning Objectives</vt:lpstr>
      <vt:lpstr>Introduction</vt:lpstr>
      <vt:lpstr>Content and Storytelling</vt:lpstr>
      <vt:lpstr>Organize, and Type Up</vt:lpstr>
      <vt:lpstr>Save</vt:lpstr>
      <vt:lpstr>Content and Storytelling</vt:lpstr>
      <vt:lpstr>Get Tagging!</vt:lpstr>
      <vt:lpstr>Open your page.</vt:lpstr>
      <vt:lpstr>Get Tagging!</vt:lpstr>
      <vt:lpstr>Go Online!</vt:lpstr>
      <vt:lpstr>Go Online with Glitch!</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Martyn Eggleton</dc:creator>
  <cp:keywords/>
  <cp:lastModifiedBy>Martyn Eggleton</cp:lastModifiedBy>
  <cp:revision>9</cp:revision>
  <dcterms:created xsi:type="dcterms:W3CDTF">2021-08-30T15:05:31Z</dcterms:created>
  <dcterms:modified xsi:type="dcterms:W3CDTF">2021-09-10T12:14:01Z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_articles/09-web-apps-and-build-with-thimble.md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