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discussion/offline activity, learners consider web searching, and why it’s so important and so challenging. They learn about software programs called “web crawlers” and “search engines” that help find and deliver search results from among billions and billions of web resources. Learners also get an introduction to algorithms, and practice writing and revising algorithms.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1.5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Collections of 20 to 60 varied, small objects of the same type– for example, groups of buttons or beads of different shapes, sizes, colors, textures, materials. You will need one collection for each group of 2 to 4 learners.</a:t>
            </a:r>
          </a:p>
          <a:p>
            <a:pPr marL="0" lvl="0" indent="0">
              <a:buNone/>
            </a:pPr>
            <a:endParaRPr/>
          </a:p>
          <a:p>
            <a:pPr lvl="1"/>
            <a:r>
              <a:rPr/>
              <a:t>A computer/projector set up, or some other way of showing streaming video (from YouTube) and internet connection</a:t>
            </a:r>
          </a:p>
          <a:p>
            <a:pPr marL="0" lvl="0" indent="0">
              <a:buNone/>
            </a:pPr>
            <a:endParaRPr/>
          </a:p>
          <a:p>
            <a:pPr lvl="1"/>
            <a:r>
              <a:rPr/>
              <a:t>A whiteboard, chalkboard, or flip chart pad for writing notes that the whole group can see</a:t>
            </a:r>
          </a:p>
          <a:p>
            <a:pPr marL="0" lvl="0" indent="0">
              <a:buNone/>
            </a:pPr>
            <a:endParaRPr/>
          </a:p>
          <a:p>
            <a:pPr lvl="1"/>
            <a:r>
              <a:rPr/>
              <a:t>Sticky notes</a:t>
            </a:r>
          </a:p>
          <a:p>
            <a:pPr marL="0" lvl="0" indent="0">
              <a:buNone/>
            </a:pPr>
            <a:endParaRPr/>
          </a:p>
          <a:p>
            <a:pPr marL="0" lvl="0" indent="0">
              <a:spcBef>
                <a:spcPts val="3000"/>
              </a:spcBef>
              <a:buNone/>
            </a:pPr>
            <a:r>
              <a:rPr b="1"/>
              <a:t>Web Literacy Skills</a:t>
            </a:r>
          </a:p>
          <a:p>
            <a:pPr marL="0" lvl="0" indent="0">
              <a:buNone/>
            </a:pPr>
            <a:endParaRPr b="1"/>
          </a:p>
          <a:p>
            <a:pPr lvl="1"/>
            <a:r>
              <a:rPr/>
              <a:t>Search</a:t>
            </a:r>
          </a:p>
          <a:p>
            <a:pPr marL="0" lvl="0" indent="0">
              <a:buNone/>
            </a:pPr>
            <a:endParaRPr/>
          </a:p>
          <a:p>
            <a:pPr lvl="1"/>
            <a:r>
              <a:rPr/>
              <a:t>Synthesize</a:t>
            </a:r>
          </a:p>
          <a:p>
            <a:pPr marL="0" lvl="0" indent="0">
              <a:buNone/>
            </a:pPr>
            <a:endParaRPr/>
          </a:p>
          <a:p>
            <a:pPr lvl="1"/>
            <a:r>
              <a:rPr/>
              <a:t>Evaluate</a:t>
            </a:r>
          </a:p>
          <a:p>
            <a:pPr marL="0" lvl="0" indent="0">
              <a:buNone/>
            </a:pPr>
            <a:endParaRPr/>
          </a:p>
          <a:p>
            <a:pPr marL="0" lvl="0" indent="0">
              <a:spcBef>
                <a:spcPts val="3000"/>
              </a:spcBef>
              <a:buNone/>
            </a:pPr>
            <a:r>
              <a:rPr b="1"/>
              <a:t>21st Century Skills</a:t>
            </a:r>
          </a:p>
          <a:p>
            <a:pPr marL="0" lvl="0" indent="0">
              <a:buNone/>
            </a:pPr>
            <a:endParaRPr b="1"/>
          </a:p>
          <a:p>
            <a:pPr lvl="1"/>
            <a:r>
              <a:rPr/>
              <a:t>Problem-Solving</a:t>
            </a:r>
          </a:p>
          <a:p>
            <a:pPr marL="0" lvl="0" indent="0">
              <a:buNone/>
            </a:pPr>
            <a:endParaRPr/>
          </a:p>
          <a:p>
            <a:pPr lvl="1"/>
            <a:r>
              <a:rPr/>
              <a:t>Collaboration</a:t>
            </a:r>
          </a:p>
          <a:p>
            <a:pPr marL="0" lvl="0" indent="0">
              <a:buNone/>
            </a:pPr>
            <a:endParaRPr/>
          </a:p>
          <a:p>
            <a:pPr lvl="1"/>
            <a:r>
              <a:rPr/>
              <a:t>Communication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Show this short video on how Google Searches work https://www.youtube.com/watch?v=BNHR6IQJGZs</a:t>
            </a:r>
          </a:p>
          <a:p>
            <a:pPr marL="0" lvl="0" indent="0">
              <a:buNone/>
            </a:pPr>
            <a:endParaRPr/>
          </a:p>
          <a:p>
            <a:pPr lvl="1"/>
            <a:r>
              <a:rPr/>
              <a:t>Point out that</a:t>
            </a:r>
          </a:p>
          <a:p>
            <a:pPr marL="0" lvl="0" indent="0">
              <a:buNone/>
            </a:pPr>
            <a:endParaRPr/>
          </a:p>
          <a:p>
            <a:pPr lvl="2"/>
            <a:r>
              <a:rPr/>
              <a:t>Not all pages are included in the index! Only some of the web is out there, and the most popular pages are often at the top of your search.</a:t>
            </a:r>
          </a:p>
          <a:p>
            <a:pPr marL="0" lvl="0" indent="0">
              <a:buNone/>
            </a:pPr>
            <a:endParaRPr/>
          </a:p>
          <a:p>
            <a:pPr lvl="1"/>
            <a:r>
              <a:rPr/>
              <a:t>The algorithm is designed to give a searcher a good result, but it’s not always the best result, and your result may be different from day to day.</a:t>
            </a:r>
          </a:p>
          <a:p>
            <a:pPr marL="0" lvl="0" indent="0">
              <a:buNone/>
            </a:pPr>
            <a:endParaRPr/>
          </a:p>
          <a:p>
            <a:pPr lvl="1"/>
            <a:r>
              <a:rPr/>
              <a:t>Algorithms are designed by people, at companies like Google, Microsoft, Yahoo, etc, and they’re constantly tweaked and changed. There’s something called Search Engine Optimization– things that web designers, developers, and content developers do to try to get their pages to come in high in the search results, by taking advantage of how the algorithm works.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lvl="1"/>
            <a:r>
              <a:rPr/>
              <a:t>Ask learners to share research or search questions they have have– for example, how long does it take to walk to California, what’s in a special sauce, or how much money does a veterinarian make in per year.</a:t>
            </a:r>
          </a:p>
          <a:p>
            <a:pPr marL="0" lvl="0" indent="0">
              <a:buNone/>
            </a:pPr>
            <a:endParaRPr/>
          </a:p>
          <a:p>
            <a:pPr lvl="1"/>
            <a:r>
              <a:rPr/>
              <a:t>Brainstorm and list different search engines, i.e. Bing, Yahoo, Google etc.</a:t>
            </a:r>
          </a:p>
          <a:p>
            <a:pPr marL="0" lvl="0" indent="0">
              <a:buNone/>
            </a:pPr>
            <a:endParaRPr/>
          </a:p>
          <a:p>
            <a:pPr lvl="1"/>
            <a:r>
              <a:rPr/>
              <a:t>Assign each learner or group of learners a question and an engine and ask them to search for at least 3 different sources of information.</a:t>
            </a:r>
          </a:p>
          <a:p>
            <a:pPr marL="0" lvl="0" indent="0">
              <a:buNone/>
            </a:pPr>
            <a:endParaRPr/>
          </a:p>
          <a:p>
            <a:pPr lvl="1"/>
            <a:r>
              <a:rPr/>
              <a:t>Discuss as a group what participants found in their search.</a:t>
            </a:r>
          </a:p>
          <a:p>
            <a:pPr marL="0" lvl="0" indent="0">
              <a:buNone/>
            </a:pPr>
            <a:endParaRPr/>
          </a:p>
          <a:p>
            <a:pPr lvl="1"/>
            <a:r>
              <a:rPr/>
              <a:t>Ask learners to again search with same question but with a different search engine, and compare the results with the first search.</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[3-5 mins]</a:t>
            </a:r>
          </a:p>
          <a:p>
            <a:pPr marL="0" lvl="0" indent="0">
              <a:buNone/>
            </a:pPr>
            <a:endParaRPr/>
          </a:p>
          <a:p>
            <a:pPr lvl="1"/>
            <a:r>
              <a:rPr/>
              <a:t>The facilitator asks each member of the group to introduce themselves and answer an icebreaker question (such as favorite food, favorite game, what muppet or cartoon character you most resemble).</a:t>
            </a:r>
          </a:p>
          <a:p>
            <a:pPr marL="0" lvl="0" indent="0">
              <a:buNone/>
            </a:pPr>
            <a:endParaRPr/>
          </a:p>
          <a:p>
            <a:pPr marL="1270000" lvl="0" indent="0">
              <a:buNone/>
            </a:pPr>
            <a:r>
              <a:rPr sz="2000"/>
              <a:t>Tip! The icebreaker question helps learners get to know others in the group and feel more comfortable during the discussion; it can– but does not have to be– web literacy related.</a:t>
            </a:r>
          </a:p>
          <a:p>
            <a:pPr marL="0" lvl="0" indent="0">
              <a:buNone/>
            </a:pPr>
            <a:endParaRPr sz="2000"/>
          </a:p>
          <a:p>
            <a:pPr marL="1270000" lvl="0" indent="0">
              <a:buNone/>
            </a:pPr>
            <a:r>
              <a:rPr sz="2000"/>
              <a:t>Tip! The facilitator should model a short intro,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connects discussion responses to a big idea</a:t>
            </a:r>
          </a:p>
          <a:p>
            <a:pPr marL="0" lvl="0" indent="0">
              <a:buNone/>
            </a:pPr>
            <a:endParaRPr/>
          </a:p>
          <a:p>
            <a:pPr lvl="2"/>
            <a:r>
              <a:rPr/>
              <a:t>Currently the web has billions and billions of pages! That’s a lot of information and resources, so finding the right bit of info you need in that HUGE complex interconnected collection of pages is the job of a collection of software programs.</a:t>
            </a:r>
          </a:p>
          <a:p>
            <a:pPr marL="0" lvl="0" indent="0">
              <a:buNone/>
            </a:pPr>
            <a:endParaRPr/>
          </a:p>
          <a:p>
            <a:pPr lvl="2"/>
            <a:r>
              <a:rPr/>
              <a:t>Some of these programs do the job of exploring the web to find out what is there, to create an index of the web</a:t>
            </a:r>
          </a:p>
          <a:p>
            <a:pPr marL="0" lvl="0" indent="0">
              <a:buNone/>
            </a:pPr>
            <a:endParaRPr/>
          </a:p>
          <a:p>
            <a:pPr marL="1270000" lvl="0" indent="0">
              <a:buNone/>
            </a:pPr>
            <a:r>
              <a:rPr sz="2000"/>
              <a:t>Tip! If appropriate you can ask learners: What’s an index? Where do you usually find an index, and what’s it for? (In books, an index is an ordered list of the content that helps you find specific topics within an entire book).</a:t>
            </a:r>
          </a:p>
          <a:p>
            <a:pPr marL="0" lvl="0" indent="0">
              <a:buNone/>
            </a:pPr>
            <a:endParaRPr sz="2000"/>
          </a:p>
          <a:p>
            <a:pPr lvl="1"/>
            <a:r>
              <a:rPr/>
              <a:t>Explain that learners will experiment with creating an index (or ordered listing) of a collection of objects, which will help us find specific item or items in that collection.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[30 mins]</a:t>
            </a:r>
          </a:p>
          <a:p>
            <a:pPr marL="0" lvl="0" indent="0">
              <a:buNone/>
            </a:pPr>
            <a:endParaRPr/>
          </a:p>
          <a:p>
            <a:pPr lvl="1"/>
            <a:r>
              <a:rPr/>
              <a:t>Using a preferred method, facilitator splits learners into groups of 2-4.</a:t>
            </a:r>
          </a:p>
          <a:p>
            <a:pPr marL="0" lvl="0" indent="0">
              <a:buNone/>
            </a:pPr>
            <a:endParaRPr/>
          </a:p>
          <a:p>
            <a:pPr lvl="1"/>
            <a:r>
              <a:rPr/>
              <a:t>Each group of learners gets a collection of 20 to 60 varied, small objects– for example, a group of buttons or beads or Lego pieces of different shapes, sizes, colors, textures, materials.</a:t>
            </a:r>
          </a:p>
          <a:p>
            <a:pPr marL="0" lvl="0" indent="0">
              <a:buNone/>
            </a:pPr>
            <a:endParaRPr/>
          </a:p>
          <a:p>
            <a:pPr lvl="1"/>
            <a:r>
              <a:rPr/>
              <a:t>Facilitator asks each group of learners to find all the blue buttons or beads in their collection. When they are done, they should raise their hands. Start a timer and and make a note of the time when all groups are finished with the task. Ask each group to report the number of blue buttons or beads they found. &gt; Tip! If time, try another search, adding another attribute along with a color specification, such as texture or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Facilitator tells learners: You just did a search– congratulations, you’re all search engines! Let’s talk about how you did it– what did you do to find all the blue items? What helped? Was it easy or hard?</a:t>
            </a:r>
          </a:p>
          <a:p>
            <a:pPr marL="0" lvl="0" indent="0">
              <a:buNone/>
            </a:pPr>
            <a:endParaRPr/>
          </a:p>
          <a:p>
            <a:pPr marL="1270000" lvl="0" indent="0">
              <a:buNone/>
            </a:pPr>
            <a:r>
              <a:rPr sz="2000"/>
              <a:t>Tip! If the group is struggling to reflect on the task, prompt them: did they had to shake or dump out the collection to see what was there? Did they have to discuss what counts as blue? Were larger collections are harder to search?</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If we were to write up a list of steps involved in this simple search, what would that look like? Let’s do this together– what steps did you take? Were any steps repeated?</a:t>
            </a:r>
          </a:p>
          <a:p>
            <a:pPr marL="0" lvl="0" indent="0">
              <a:buNone/>
            </a:pPr>
            <a:endParaRPr/>
          </a:p>
          <a:p>
            <a:pPr marL="1270000" lvl="0" indent="0">
              <a:buNone/>
            </a:pPr>
            <a:r>
              <a:rPr sz="2000"/>
              <a:t>Tip! The set of steps might look something like this</a:t>
            </a:r>
          </a:p>
          <a:p>
            <a:pPr marL="0" lvl="0" indent="0">
              <a:buNone/>
            </a:pPr>
            <a:endParaRPr sz="2000"/>
          </a:p>
          <a:p>
            <a:pPr lvl="1"/>
            <a:r>
              <a:rPr sz="2000"/>
              <a:t>Spread the collection out so you can see it</a:t>
            </a:r>
          </a:p>
          <a:p>
            <a:pPr marL="0" lvl="0" indent="0">
              <a:buNone/>
            </a:pPr>
            <a:endParaRPr sz="2000"/>
          </a:p>
          <a:p>
            <a:pPr lvl="1"/>
            <a:r>
              <a:rPr sz="2000"/>
              <a:t>Decide what counts as “blue” (or medium, or whatever the search term is)</a:t>
            </a:r>
          </a:p>
          <a:p>
            <a:pPr marL="0" lvl="0" indent="0">
              <a:buNone/>
            </a:pPr>
            <a:endParaRPr sz="2000"/>
          </a:p>
          <a:p>
            <a:pPr lvl="1"/>
            <a:r>
              <a:rPr sz="2000"/>
              <a:t>Pick out a button that matches the search description</a:t>
            </a:r>
          </a:p>
          <a:p>
            <a:pPr marL="0" lvl="0" indent="0">
              <a:buNone/>
            </a:pPr>
            <a:endParaRPr sz="2000"/>
          </a:p>
          <a:p>
            <a:pPr lvl="1"/>
            <a:r>
              <a:rPr sz="2000"/>
              <a:t>Put it to the side</a:t>
            </a:r>
          </a:p>
          <a:p>
            <a:pPr marL="0" lvl="0" indent="0">
              <a:buNone/>
            </a:pPr>
            <a:endParaRPr sz="2000"/>
          </a:p>
          <a:p>
            <a:pPr lvl="1"/>
            <a:r>
              <a:rPr sz="2000"/>
              <a:t>Repeat until there are no blue buttons left</a:t>
            </a:r>
          </a:p>
          <a:p>
            <a:pPr marL="0" lvl="0" indent="0">
              <a:buNone/>
            </a:pPr>
            <a:endParaRPr sz="2000"/>
          </a:p>
          <a:p>
            <a:pPr lvl="1"/>
            <a:r>
              <a:rPr sz="2000"/>
              <a:t>Tally your final count of buttons</a:t>
            </a:r>
          </a:p>
          <a:p>
            <a:pPr marL="0" lvl="0" indent="0">
              <a:buNone/>
            </a:pPr>
            <a:endParaRPr sz="2000"/>
          </a:p>
          <a:p>
            <a:pPr lvl="1"/>
            <a:r>
              <a:rPr sz="2000"/>
              <a:t>Raise your hand to signal you finished the task</a:t>
            </a:r>
          </a:p>
          <a:p>
            <a:pPr marL="0" lvl="0" indent="0">
              <a:buNone/>
            </a:pPr>
            <a:endParaRPr sz="2000"/>
          </a:p>
          <a:p>
            <a:pPr lvl="1"/>
            <a:r>
              <a:rPr sz="2000"/>
              <a:t>Report the number</a:t>
            </a:r>
          </a:p>
          <a:p>
            <a:pPr marL="0" lvl="0" indent="0">
              <a:buNone/>
            </a:pPr>
            <a:endParaRPr sz="2000"/>
          </a:p>
          <a:p>
            <a:pPr lvl="1"/>
            <a:r>
              <a:rPr/>
              <a:t>Once the facilitator has documented this list ask learners– would anyone else be able to do this task, just from looking at our list?</a:t>
            </a:r>
          </a:p>
          <a:p>
            <a:pPr marL="0" lvl="0" indent="0">
              <a:buNone/>
            </a:pPr>
            <a:endParaRPr/>
          </a:p>
          <a:p>
            <a:pPr lvl="1"/>
            <a:r>
              <a:rPr/>
              <a:t>Explain that this sequential list of tasks is known as an algorithm. When software developers write computer code, they write algorithms, or lists of tasks, which the computers do.</a:t>
            </a:r>
          </a:p>
          <a:p>
            <a:pPr marL="0" lvl="0" indent="0">
              <a:buNone/>
            </a:pPr>
            <a:endParaRPr/>
          </a:p>
          <a:p>
            <a:pPr lvl="1"/>
            <a:r>
              <a:rPr/>
              <a:t>Ask: what could make this task easier? Is there anything we could do in ADVANCE to make finding things faster?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to find a way to order the items in the collection to speed searching– this is an index! Offer sheets of paper, pens, and sticky notes, and let learners problem-solve on creating their system.</a:t>
            </a:r>
          </a:p>
          <a:p>
            <a:pPr marL="0" lvl="0" indent="0">
              <a:buNone/>
            </a:pPr>
            <a:endParaRPr/>
          </a:p>
          <a:p>
            <a:pPr marL="1270000" lvl="0" indent="0">
              <a:buNone/>
            </a:pPr>
            <a:r>
              <a:rPr sz="2000"/>
              <a:t>Tip! If learners seem stuck, make suggestions– how can the items be grouped? Are there similarities between items? What are the features that someone might search for?</a:t>
            </a:r>
          </a:p>
          <a:p>
            <a:pPr marL="0" lvl="0" indent="0">
              <a:buNone/>
            </a:pPr>
            <a:endParaRPr sz="2000"/>
          </a:p>
          <a:p>
            <a:pPr lvl="1"/>
            <a:r>
              <a:rPr/>
              <a:t>When learners seem to have finished, give them a second search task, different from the first. Time how long it takes for all groups to finish and report back. Mark the time– it should be quicker for all groups, esp for groups with larger collections.</a:t>
            </a:r>
          </a:p>
          <a:p>
            <a:pPr marL="0" lvl="0" indent="0">
              <a:buNone/>
            </a:pPr>
            <a:endParaRPr/>
          </a:p>
          <a:p>
            <a:pPr lvl="1"/>
            <a:r>
              <a:rPr/>
              <a:t>Discuss!</a:t>
            </a:r>
          </a:p>
          <a:p>
            <a:pPr marL="0" lvl="0" indent="0">
              <a:buNone/>
            </a:pPr>
            <a:endParaRPr/>
          </a:p>
          <a:p>
            <a:pPr lvl="1"/>
            <a:r>
              <a:rPr/>
              <a:t>How did learners solve the problem? What approaches did they take? Were the approaches the same or different?</a:t>
            </a:r>
          </a:p>
          <a:p>
            <a:pPr marL="0" lvl="0" indent="0">
              <a:buNone/>
            </a:pPr>
            <a:endParaRPr/>
          </a:p>
          <a:p>
            <a:pPr lvl="1"/>
            <a:r>
              <a:rPr/>
              <a:t>Point out that the process of exploring the collection and creating this index is exactly what software programs called “web crawlers” or “spiders” do— one by one examining billions of pages on the web and creating an index to speed search processes</a:t>
            </a:r>
          </a:p>
          <a:p>
            <a:pPr marL="0" lvl="0" indent="0">
              <a:buNone/>
            </a:pPr>
            <a:endParaRPr/>
          </a:p>
          <a:p>
            <a:pPr marL="1270000" lvl="0" indent="0">
              <a:buNone/>
            </a:pPr>
            <a:r>
              <a:rPr sz="2000"/>
              <a:t>Tip! If time, discuss the idea of meta-data, information that helps describe each object in the collection– “blue” “square” “bead” “button”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Here, you can either have a group discussion about the algorithm and talk about the different additions to the steps that each group might add (depending on how they created their index). OR (time permitting) you can ask learners to take the basic algorithm and write a new set of steps that works with their indexed collection. Then groups can rotate around the room</a:t>
            </a:r>
          </a:p>
          <a:p>
            <a:pPr marL="0" lvl="0" indent="0">
              <a:buNone/>
            </a:pPr>
            <a:endParaRPr sz="2000"/>
          </a:p>
          <a:p>
            <a:pPr lvl="1"/>
            <a:r>
              <a:rPr/>
              <a:t>Be sure to highlight the idea that new algorithms are different for each group and method of indexing. Connect this to the idea that, when we use different search engines, we get different results, depending on the algorithm and how sites are indexed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lvl="1"/>
            <a:r>
              <a:rPr/>
              <a:t>Facilitator explains that, of course, web pages aren’t buttons/beads. What’s different about web pages and buttons/beads? Ask learners to discuss or you can explain the following points!</a:t>
            </a:r>
          </a:p>
          <a:p>
            <a:pPr marL="0" lvl="0" indent="0">
              <a:buNone/>
            </a:pPr>
            <a:endParaRPr/>
          </a:p>
          <a:p>
            <a:pPr lvl="2"/>
            <a:r>
              <a:rPr/>
              <a:t>Web pages are a lot more complex, and full of rich information and images.</a:t>
            </a:r>
          </a:p>
          <a:p>
            <a:pPr marL="0" lvl="0" indent="0">
              <a:buNone/>
            </a:pPr>
            <a:endParaRPr/>
          </a:p>
          <a:p>
            <a:pPr lvl="2"/>
            <a:r>
              <a:rPr/>
              <a:t>They are all interconnected– linked together, so one can refer to or connect to another– in a way that our buttons can’t. PLUS there are billions of pages on the web– it’s happening on a totally different scale than our tiny collections here.</a:t>
            </a:r>
          </a:p>
          <a:p>
            <a:pPr marL="0" lvl="0" indent="0">
              <a:buNone/>
            </a:pPr>
            <a:endParaRPr/>
          </a:p>
          <a:p>
            <a:pPr lvl="2"/>
            <a:r>
              <a:rPr/>
              <a:t>Facilitator explains that the same principles we used in our button exercise apply– search engine companies like Google and Yahoo create indexes and use search algorithms to find your search results.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8488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46534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0491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9853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4593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0346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06706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57261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89887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97997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433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199780528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BNHR6IQJGZ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Search Party</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Create an Index</a:t>
            </a:r>
          </a:p>
        </p:txBody>
      </p:sp>
      <p:sp>
        <p:nvSpPr>
          <p:cNvPr id="3" name="Content Placeholder 2"/>
          <p:cNvSpPr>
            <a:spLocks noGrp="1"/>
          </p:cNvSpPr>
          <p:nvPr>
            <p:ph type="body" idx="1"/>
          </p:nvPr>
        </p:nvSpPr>
        <p:spPr/>
        <p:txBody>
          <a:bodyPr/>
          <a:lstStyle/>
          <a:p>
            <a:pPr marL="0" indent="0">
              <a:buNone/>
            </a:pPr>
            <a:r>
              <a:rPr dirty="0"/>
              <a:t>Find a way to order the items in the collection to speed searching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Revise the Algorithm</a:t>
            </a:r>
            <a:endParaRPr lang="en-GB"/>
          </a:p>
        </p:txBody>
      </p:sp>
      <p:sp>
        <p:nvSpPr>
          <p:cNvPr id="5" name="Text Placeholder 4"/>
          <p:cNvSpPr>
            <a:spLocks noGrp="1"/>
          </p:cNvSpPr>
          <p:nvPr>
            <p:ph type="body" idx="1"/>
          </p:nvPr>
        </p:nvSpPr>
        <p:spPr/>
        <p:txBody>
          <a:bodyPr/>
          <a:lstStyle/>
          <a:p>
            <a:r>
              <a:rPr lang="en-GB" dirty="0"/>
              <a:t>Return to the algorithm; how does having the collection indexed change the steps?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Re-Frame</a:t>
            </a:r>
            <a:endParaRPr lang="en-GB"/>
          </a:p>
        </p:txBody>
      </p:sp>
      <p:sp>
        <p:nvSpPr>
          <p:cNvPr id="5" name="Text Placeholder 4"/>
          <p:cNvSpPr>
            <a:spLocks noGrp="1"/>
          </p:cNvSpPr>
          <p:nvPr>
            <p:ph type="body" idx="1"/>
          </p:nvPr>
        </p:nvSpPr>
        <p:spPr/>
        <p:txBody>
          <a:bodyPr/>
          <a:lstStyle/>
          <a:p>
            <a:r>
              <a:rPr lang="en-GB" dirty="0"/>
              <a:t>What’s different about web pages and buttons/beads?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How Google Searches Work</a:t>
            </a:r>
          </a:p>
        </p:txBody>
      </p:sp>
      <p:sp>
        <p:nvSpPr>
          <p:cNvPr id="5" name="Text Placeholder 4"/>
          <p:cNvSpPr>
            <a:spLocks noGrp="1"/>
          </p:cNvSpPr>
          <p:nvPr>
            <p:ph type="body" idx="1"/>
          </p:nvPr>
        </p:nvSpPr>
        <p:spPr/>
        <p:txBody>
          <a:bodyPr/>
          <a:lstStyle/>
          <a:p>
            <a:endParaRPr lang="en-GB"/>
          </a:p>
        </p:txBody>
      </p:sp>
      <p:pic>
        <p:nvPicPr>
          <p:cNvPr id="3" name="Picture 1" descr="http://img.youtube.com/vi/BNHR6IQJGZs/0.jpg">
            <a:hlinkClick r:id="rId3"/>
          </p:cNvPr>
          <p:cNvPicPr>
            <a:picLocks noGrp="1" noChangeAspect="1"/>
          </p:cNvPicPr>
          <p:nvPr/>
        </p:nvPicPr>
        <p:blipFill>
          <a:blip r:embed="rId4"/>
          <a:stretch>
            <a:fillRect/>
          </a:stretch>
        </p:blipFill>
        <p:spPr bwMode="auto">
          <a:xfrm>
            <a:off x="3416300" y="1600200"/>
            <a:ext cx="53467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t>How Google Searches Work : Youtube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Online Activity</a:t>
            </a:r>
            <a:endParaRPr lang="en-GB"/>
          </a:p>
        </p:txBody>
      </p:sp>
      <p:sp>
        <p:nvSpPr>
          <p:cNvPr id="7" name="Text Placeholder 6"/>
          <p:cNvSpPr>
            <a:spLocks noGrp="1"/>
          </p:cNvSpPr>
          <p:nvPr>
            <p:ph type="body" idx="1"/>
          </p:nvPr>
        </p:nvSpPr>
        <p:spPr/>
        <p:txBody>
          <a:bodyPr/>
          <a:lstStyle/>
          <a:p>
            <a:pPr marL="342900" indent="-342900">
              <a:buFont typeface="Arial" panose="020B0604020202020204" pitchFamily="34" charset="0"/>
              <a:buChar char="•"/>
            </a:pPr>
            <a:r>
              <a:rPr lang="en-GB" dirty="0"/>
              <a:t>List different search engines</a:t>
            </a:r>
          </a:p>
          <a:p>
            <a:pPr marL="342900" indent="-342900">
              <a:buFont typeface="Arial" panose="020B0604020202020204" pitchFamily="34" charset="0"/>
              <a:buChar char="•"/>
            </a:pPr>
            <a:r>
              <a:rPr lang="en-GB" dirty="0"/>
              <a:t>In groups take a different search engine and answer 1 of these</a:t>
            </a:r>
          </a:p>
          <a:p>
            <a:pPr marL="1028700" lvl="1" indent="-342900"/>
            <a:r>
              <a:rPr lang="en-GB" dirty="0"/>
              <a:t>How long does it take to walk to California?</a:t>
            </a:r>
          </a:p>
          <a:p>
            <a:pPr marL="1028700" lvl="1" indent="-342900"/>
            <a:r>
              <a:rPr lang="en-GB" dirty="0"/>
              <a:t>What’s in Henderson’s Relish</a:t>
            </a:r>
          </a:p>
          <a:p>
            <a:pPr marL="1028700" lvl="1" indent="-342900"/>
            <a:r>
              <a:rPr lang="en-GB" dirty="0"/>
              <a:t>How much money does a vet earn in per year.</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lost-1605501_640.jpg"/>
          <p:cNvPicPr>
            <a:picLocks noGrp="1" noChangeAspect="1"/>
          </p:cNvPicPr>
          <p:nvPr/>
        </p:nvPicPr>
        <p:blipFill>
          <a:blip r:embed="rId2"/>
          <a:stretch>
            <a:fillRect/>
          </a:stretch>
        </p:blipFill>
        <p:spPr bwMode="auto">
          <a:xfrm>
            <a:off x="2552700" y="1600200"/>
            <a:ext cx="70739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Searching</a:t>
            </a:r>
          </a:p>
        </p:txBody>
      </p:sp>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9" name="Content Placeholder 8"/>
          <p:cNvSpPr>
            <a:spLocks noGrp="1"/>
          </p:cNvSpPr>
          <p:nvPr>
            <p:ph type="body" idx="1"/>
          </p:nvPr>
        </p:nvSpPr>
        <p:spPr/>
        <p:txBody>
          <a:bodyPr/>
          <a:lstStyle/>
          <a:p>
            <a:r>
              <a:rPr lang="en-GB" dirty="0"/>
              <a:t>Name software programs that help collect and sort search results</a:t>
            </a:r>
          </a:p>
          <a:p>
            <a:r>
              <a:rPr lang="en-GB" dirty="0"/>
              <a:t>Create an example of an algorithm that illustrates how algorithms work to support web searches</a:t>
            </a:r>
          </a:p>
          <a:p>
            <a:r>
              <a:rPr lang="en-GB" dirty="0"/>
              <a:t>Create an index for a simple algorithms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Framing: Searching the Web</a:t>
            </a:r>
          </a:p>
        </p:txBody>
      </p:sp>
      <p:sp>
        <p:nvSpPr>
          <p:cNvPr id="3" name="Content Placeholder 2"/>
          <p:cNvSpPr>
            <a:spLocks noGrp="1"/>
          </p:cNvSpPr>
          <p:nvPr>
            <p:ph type="body" idx="1"/>
          </p:nvPr>
        </p:nvSpPr>
        <p:spPr/>
        <p:txBody>
          <a:bodyPr/>
          <a:lstStyle/>
          <a:p>
            <a:pPr lvl="1"/>
            <a:r>
              <a:rPr dirty="0"/>
              <a:t>What’s the last thing you searched for on the web?</a:t>
            </a:r>
          </a:p>
          <a:p>
            <a:pPr lvl="1"/>
            <a:r>
              <a:rPr dirty="0"/>
              <a:t>What tools do you use to when you search?</a:t>
            </a:r>
          </a:p>
          <a:p>
            <a:pPr lvl="2"/>
            <a:r>
              <a:rPr dirty="0"/>
              <a:t>When you search, how often do you find what you are looking for?</a:t>
            </a:r>
          </a:p>
          <a:p>
            <a:pPr lvl="1"/>
            <a:r>
              <a:rPr dirty="0"/>
              <a:t>Are some searches easier than others?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Activity: Be the crawler!</a:t>
            </a:r>
          </a:p>
        </p:txBody>
      </p:sp>
      <p:sp>
        <p:nvSpPr>
          <p:cNvPr id="3" name="Content Placeholder 2"/>
          <p:cNvSpPr>
            <a:spLocks noGrp="1"/>
          </p:cNvSpPr>
          <p:nvPr>
            <p:ph type="body" idx="1"/>
          </p:nvPr>
        </p:nvSpPr>
        <p:spPr/>
        <p:txBody>
          <a:bodyPr/>
          <a:lstStyle/>
          <a:p>
            <a:pPr lvl="1"/>
            <a:r>
              <a:rPr/>
              <a:t>Search your collection</a:t>
            </a:r>
          </a:p>
          <a:p>
            <a:pPr lvl="1"/>
            <a:r>
              <a:rPr/>
              <a:t>Find all the blue ones.</a:t>
            </a:r>
          </a:p>
          <a:p>
            <a:pPr lvl="1"/>
            <a:r>
              <a:rPr/>
              <a:t>When you are done, raise a hand.</a:t>
            </a:r>
          </a:p>
          <a:p>
            <a:pPr lvl="1"/>
            <a:r>
              <a:rPr/>
              <a:t>Report the number of blue ones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Discuss the task</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Document the search process</a:t>
            </a:r>
          </a:p>
        </p:txBody>
      </p:sp>
      <p:sp>
        <p:nvSpPr>
          <p:cNvPr id="3" name="Content Placeholder 2"/>
          <p:cNvSpPr>
            <a:spLocks noGrp="1"/>
          </p:cNvSpPr>
          <p:nvPr>
            <p:ph type="body" idx="1"/>
          </p:nvPr>
        </p:nvSpPr>
        <p:spPr/>
        <p:txBody>
          <a:bodyPr/>
          <a:lstStyle/>
          <a:p>
            <a:pPr lvl="1"/>
            <a:r>
              <a:rPr/>
              <a:t>What steps did you take?</a:t>
            </a:r>
          </a:p>
          <a:p>
            <a:pPr lvl="1"/>
            <a:r>
              <a:rPr/>
              <a:t>Were any steps repeated?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could make this task easier?</a:t>
            </a:r>
            <a:endParaRPr lang="en-GB"/>
          </a:p>
        </p:txBody>
      </p:sp>
      <p:sp>
        <p:nvSpPr>
          <p:cNvPr id="5" name="Text Placeholder 4"/>
          <p:cNvSpPr>
            <a:spLocks noGrp="1"/>
          </p:cNvSpPr>
          <p:nvPr>
            <p:ph type="body" idx="1"/>
          </p:nvPr>
        </p:nvSpPr>
        <p:spPr/>
        <p:txBody>
          <a:bodyPr/>
          <a:lstStyle/>
          <a:p>
            <a:r>
              <a:rPr lang="en-GB" dirty="0"/>
              <a:t>Is there anything we could do in ADVANCE to make finding things faster?</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757F8F19-47A8-4602-8F73-D5C216E00702}" vid="{2CCBC7F8-B9A8-4414-93FE-996F10744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TotalTime>
  <Words>2104</Words>
  <Application>Microsoft Office PowerPoint</Application>
  <PresentationFormat>Widescreen</PresentationFormat>
  <Paragraphs>202</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vt:lpstr>
      <vt:lpstr>UTC OLP Theme</vt:lpstr>
      <vt:lpstr>Search Party</vt:lpstr>
      <vt:lpstr>PowerPoint Presentation</vt:lpstr>
      <vt:lpstr>Learning Objectives</vt:lpstr>
      <vt:lpstr>Introduction</vt:lpstr>
      <vt:lpstr>Framing: Searching the Web</vt:lpstr>
      <vt:lpstr>Offline Activity: Be the crawler!</vt:lpstr>
      <vt:lpstr>Discuss the task</vt:lpstr>
      <vt:lpstr>Document the search process</vt:lpstr>
      <vt:lpstr>What could make this task easier?</vt:lpstr>
      <vt:lpstr>Create an Index</vt:lpstr>
      <vt:lpstr>Revise the Algorithm</vt:lpstr>
      <vt:lpstr>Re-Frame</vt:lpstr>
      <vt:lpstr>How Google Searches Work</vt:lpstr>
      <vt:lpstr>Online Activity</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Party</dc:title>
  <dc:creator>Martyn Eggleton</dc:creator>
  <cp:keywords/>
  <cp:lastModifiedBy>Martyn Eggleton</cp:lastModifiedBy>
  <cp:revision>2</cp:revision>
  <dcterms:created xsi:type="dcterms:W3CDTF">2021-08-30T06:17:59Z</dcterms:created>
  <dcterms:modified xsi:type="dcterms:W3CDTF">2021-08-30T07:05:04Z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_articles/05-web-detective.md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