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behaviors.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platforms.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narrate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“</a:t>
            </a:r>
            <a:r>
              <a:rPr/>
              <a:t>user</a:t>
            </a:r>
            <a:r>
              <a:rPr/>
              <a:t> </a:t>
            </a:r>
            <a:r>
              <a:rPr/>
              <a:t>journeys</a:t>
            </a:r>
            <a:r>
              <a:rPr/>
              <a:t>”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website–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real-life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Design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interacting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site’s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mind.</a:t>
            </a:r>
          </a:p>
          <a:p>
            <a:pPr lvl="0" marL="0" indent="0">
              <a:buNone/>
            </a:pPr>
          </a:p>
          <a:p>
            <a:pPr lvl="2"/>
            <a:r>
              <a:rPr/>
              <a:t>For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Amazon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kittens;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navigating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loud/telling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“</a:t>
            </a:r>
            <a:r>
              <a:rPr/>
              <a:t>ie.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‘</a:t>
            </a:r>
            <a:r>
              <a:rPr/>
              <a:t>kittens</a:t>
            </a:r>
            <a:r>
              <a:rPr/>
              <a:t>’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comments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to/documenting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listener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user’s</a:t>
            </a:r>
            <a:r>
              <a:rPr/>
              <a:t> </a:t>
            </a:r>
            <a:r>
              <a:rPr/>
              <a:t>experience.</a:t>
            </a:r>
          </a:p>
          <a:p>
            <a:pPr lvl="0" marL="0" indent="0">
              <a:buNone/>
            </a:pPr>
          </a:p>
          <a:p>
            <a:pPr lvl="1"/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listener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document: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user’s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up?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look/watch/listen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(ads,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items,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2"/>
            <a:r>
              <a:rPr/>
              <a:t>Why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feel?</a:t>
            </a:r>
            <a:r>
              <a:rPr/>
              <a:t> </a:t>
            </a:r>
            <a:r>
              <a:rPr/>
              <a:t>cold,</a:t>
            </a:r>
            <a:r>
              <a:rPr/>
              <a:t> </a:t>
            </a:r>
            <a:r>
              <a:rPr/>
              <a:t>friendly,</a:t>
            </a:r>
            <a:r>
              <a:rPr/>
              <a:t> </a:t>
            </a:r>
            <a:r>
              <a:rPr/>
              <a:t>fancy,</a:t>
            </a:r>
            <a:r>
              <a:rPr/>
              <a:t> </a:t>
            </a:r>
            <a:r>
              <a:rPr/>
              <a:t>sleek,</a:t>
            </a:r>
            <a:r>
              <a:rPr/>
              <a:t> </a:t>
            </a:r>
            <a:r>
              <a:rPr/>
              <a:t>etc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annoyed</a:t>
            </a:r>
            <a:r>
              <a:rPr/>
              <a:t> </a:t>
            </a:r>
            <a:r>
              <a:rPr/>
              <a:t>them?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fun?</a:t>
            </a:r>
          </a:p>
          <a:p>
            <a:pPr lvl="0" marL="0" indent="0">
              <a:buNone/>
            </a:pPr>
          </a:p>
          <a:p>
            <a:pPr lvl="2"/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session,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sidetracked?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1"/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5-7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browsing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5-7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partner’s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listener/note</a:t>
            </a:r>
            <a:r>
              <a:rPr/>
              <a:t> </a:t>
            </a:r>
            <a:r>
              <a:rPr/>
              <a:t>taker.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Offline</a:t>
            </a:r>
            <a:r>
              <a:rPr sz="2000"/>
              <a:t> </a:t>
            </a:r>
            <a:r>
              <a:rPr sz="2000"/>
              <a:t>version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above</a:t>
            </a:r>
            <a:r>
              <a:rPr sz="2000"/>
              <a:t> </a:t>
            </a:r>
            <a:r>
              <a:rPr sz="2000"/>
              <a:t>activity:</a:t>
            </a:r>
            <a:r>
              <a:rPr sz="2000"/>
              <a:t> </a:t>
            </a:r>
            <a:r>
              <a:rPr sz="2000"/>
              <a:t>Facilitators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print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mark</a:t>
            </a:r>
            <a:r>
              <a:rPr sz="2000"/>
              <a:t> </a:t>
            </a:r>
            <a:r>
              <a:rPr sz="2000"/>
              <a:t>up.</a:t>
            </a:r>
            <a:r>
              <a:rPr sz="2000"/>
              <a:t> </a:t>
            </a:r>
            <a:r>
              <a:rPr sz="2000"/>
              <a:t>Both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internal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site’s</a:t>
            </a:r>
            <a:r>
              <a:rPr sz="2000"/>
              <a:t> </a:t>
            </a:r>
            <a:r>
              <a:rPr sz="2000"/>
              <a:t>home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provided</a:t>
            </a:r>
            <a:r>
              <a:rPr sz="2000"/>
              <a:t> </a:t>
            </a:r>
            <a:r>
              <a:rPr sz="2000"/>
              <a:t>(in</a:t>
            </a:r>
            <a:r>
              <a:rPr sz="2000"/>
              <a:t> </a:t>
            </a:r>
            <a:r>
              <a:rPr sz="2000"/>
              <a:t>order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investigate</a:t>
            </a:r>
            <a:r>
              <a:rPr sz="2000"/>
              <a:t> </a:t>
            </a:r>
            <a:r>
              <a:rPr sz="2000"/>
              <a:t>whether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internal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effectively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user</a:t>
            </a:r>
            <a:r>
              <a:rPr sz="2000"/>
              <a:t> </a:t>
            </a:r>
            <a:r>
              <a:rPr sz="2000"/>
              <a:t>navigate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site).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follow-on,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blank</a:t>
            </a:r>
            <a:r>
              <a:rPr sz="2000"/>
              <a:t> </a:t>
            </a:r>
            <a:r>
              <a:rPr sz="2000"/>
              <a:t>sheet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paper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prototype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effectively</a:t>
            </a:r>
            <a:r>
              <a:rPr sz="2000"/>
              <a:t> </a:t>
            </a:r>
            <a:r>
              <a:rPr sz="2000"/>
              <a:t>addresses</a:t>
            </a:r>
            <a:r>
              <a:rPr sz="2000"/>
              <a:t> </a:t>
            </a:r>
            <a:r>
              <a:rPr sz="2000"/>
              <a:t>any</a:t>
            </a:r>
            <a:r>
              <a:rPr sz="2000"/>
              <a:t> </a:t>
            </a:r>
            <a:r>
              <a:rPr sz="2000"/>
              <a:t>issues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handouts</a:t>
            </a:r>
            <a:r>
              <a:rPr sz="2000"/>
              <a:t> </a:t>
            </a:r>
            <a:r>
              <a:rPr sz="2000"/>
              <a:t>provided.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discussion/reflection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applications–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1"/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tension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feel?</a:t>
            </a:r>
          </a:p>
          <a:p>
            <a:pPr lvl="0" marL="0" indent="0">
              <a:buNone/>
            </a:pPr>
          </a:p>
          <a:p>
            <a:pPr lvl="1"/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browsing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introduces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decision,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intention–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spot</a:t>
            </a:r>
          </a:p>
          <a:p>
            <a:pPr lvl="0" marL="0" indent="0">
              <a:buNone/>
            </a:pPr>
          </a:p>
          <a:p>
            <a:pPr lvl="2"/>
            <a:r>
              <a:rPr/>
              <a:t>Text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2"/>
            <a:r>
              <a:rPr/>
              <a:t>Color</a:t>
            </a:r>
            <a:r>
              <a:rPr/>
              <a:t> </a:t>
            </a:r>
            <a:r>
              <a:rPr/>
              <a:t>choices</a:t>
            </a:r>
          </a:p>
          <a:p>
            <a:pPr lvl="0" marL="0" indent="0">
              <a:buNone/>
            </a:pPr>
          </a:p>
          <a:p>
            <a:pPr lvl="2"/>
            <a:r>
              <a:rPr/>
              <a:t>Images,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something?</a:t>
            </a:r>
          </a:p>
          <a:p>
            <a:pPr lvl="0" marL="0" indent="0">
              <a:buNone/>
            </a:pPr>
          </a:p>
          <a:p>
            <a:pPr lvl="2"/>
            <a:r>
              <a:rPr/>
              <a:t>Let’s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buildings,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(faciliator</a:t>
            </a:r>
            <a:r>
              <a:rPr/>
              <a:t> </a:t>
            </a:r>
            <a:r>
              <a:rPr/>
              <a:t>chooses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examples):</a:t>
            </a:r>
          </a:p>
          <a:p>
            <a:pPr lvl="0" marL="0" indent="0">
              <a:buNone/>
            </a:pPr>
          </a:p>
          <a:p>
            <a:pPr lvl="3"/>
            <a:r>
              <a:rPr/>
              <a:t>haunted</a:t>
            </a:r>
            <a:r>
              <a:rPr/>
              <a:t> </a:t>
            </a:r>
            <a:r>
              <a:rPr/>
              <a:t>house/government</a:t>
            </a:r>
            <a:r>
              <a:rPr/>
              <a:t> </a:t>
            </a:r>
            <a:r>
              <a:rPr/>
              <a:t>building/nightclub</a:t>
            </a:r>
          </a:p>
          <a:p>
            <a:pPr lvl="0" marL="0" indent="0">
              <a:buNone/>
            </a:pPr>
          </a:p>
          <a:p>
            <a:pPr lvl="3"/>
            <a:r>
              <a:rPr/>
              <a:t>vs. cozy</a:t>
            </a:r>
            <a:r>
              <a:rPr/>
              <a:t> </a:t>
            </a:r>
            <a:r>
              <a:rPr/>
              <a:t>cottage/daycare</a:t>
            </a:r>
            <a:r>
              <a:rPr/>
              <a:t> </a:t>
            </a:r>
            <a:r>
              <a:rPr/>
              <a:t>center/library?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these?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environments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different?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building’s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actions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intention–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think/pair/share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often?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(Youtube,</a:t>
            </a:r>
            <a:r>
              <a:rPr/>
              <a:t> </a:t>
            </a:r>
            <a:r>
              <a:rPr/>
              <a:t>Facebook,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Amazon,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intend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do?</a:t>
            </a:r>
            <a:r>
              <a:rPr/>
              <a:t> </a:t>
            </a:r>
            <a:r>
              <a:rPr/>
              <a:t>(Could</a:t>
            </a:r>
            <a:r>
              <a:rPr/>
              <a:t> </a:t>
            </a:r>
            <a:r>
              <a:rPr/>
              <a:t>be: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ads,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there?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do?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wants?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how?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intending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happen?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for?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intends.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started,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brainstorm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list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first.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elements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Color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Size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Shape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Space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Position</a:t>
            </a:r>
            <a:r>
              <a:rPr sz="2000"/>
              <a:t> </a:t>
            </a:r>
            <a:r>
              <a:rPr sz="2000"/>
              <a:t>(alignment,</a:t>
            </a:r>
            <a:r>
              <a:rPr sz="2000"/>
              <a:t> </a:t>
            </a:r>
            <a:r>
              <a:rPr sz="2000"/>
              <a:t>proximity)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Repetition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Variety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Harmony</a:t>
            </a:r>
          </a:p>
          <a:p>
            <a:pPr lvl="0" marL="0" indent="0">
              <a:buNone/>
            </a:pPr>
          </a:p>
          <a:p>
            <a:pPr lvl="1"/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examples–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used?</a:t>
            </a:r>
          </a:p>
          <a:p>
            <a:pPr lvl="0" marL="0" indent="0">
              <a:buNone/>
            </a:pPr>
          </a:p>
          <a:p>
            <a:pPr lvl="1"/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first?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/>
              <a:t>Two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mention:</a:t>
            </a:r>
          </a:p>
          <a:p>
            <a:pPr lvl="0" marL="0" indent="0">
              <a:buNone/>
            </a:pPr>
          </a:p>
          <a:p>
            <a:pPr lvl="2"/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example: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bar-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colorful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logo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background.</a:t>
            </a:r>
          </a:p>
          <a:p>
            <a:pPr lvl="0" marL="0" indent="0">
              <a:buNone/>
            </a:pPr>
          </a:p>
          <a:p>
            <a:pPr lvl="3"/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focus.</a:t>
            </a:r>
          </a:p>
          <a:p>
            <a:pPr lvl="0" marL="0" indent="0">
              <a:buNone/>
            </a:pPr>
          </a:p>
          <a:p>
            <a:pPr lvl="2"/>
            <a:r>
              <a:rPr/>
              <a:t>In</a:t>
            </a:r>
            <a:r>
              <a:rPr/>
              <a:t> </a:t>
            </a:r>
            <a:r>
              <a:rPr/>
              <a:t>Amazon</a:t>
            </a:r>
            <a:r>
              <a:rPr/>
              <a:t> </a:t>
            </a:r>
            <a:r>
              <a:rPr/>
              <a:t>example:</a:t>
            </a:r>
          </a:p>
          <a:p>
            <a:pPr lvl="0" marL="0" indent="0">
              <a:buNone/>
            </a:pPr>
          </a:p>
          <a:p>
            <a:pPr lvl="3"/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–</a:t>
            </a:r>
          </a:p>
          <a:p>
            <a:pPr lvl="0" marL="0" indent="0">
              <a:buNone/>
            </a:pPr>
          </a:p>
          <a:p>
            <a:pPr lvl="3"/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larger–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Echo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pop-up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floating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calling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Explore</a:t>
            </a:r>
            <a:r>
              <a:rPr/>
              <a:t>”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find–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magnifying</a:t>
            </a:r>
            <a:r>
              <a:rPr/>
              <a:t> </a:t>
            </a:r>
            <a:r>
              <a:rPr/>
              <a:t>glass.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buy.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playful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fun,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sized,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users: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interactive?</a:t>
            </a:r>
          </a:p>
          <a:p>
            <a:pPr lvl="0" marL="0" indent="0">
              <a:buNone/>
            </a:pPr>
          </a:p>
          <a:p>
            <a:pPr lvl="1"/>
            <a:r>
              <a:rPr/>
              <a:t>Examples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include:</a:t>
            </a:r>
            <a:r>
              <a:rPr/>
              <a:t> </a:t>
            </a:r>
            <a:r>
              <a:rPr/>
              <a:t>Links,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“</a:t>
            </a:r>
            <a:r>
              <a:rPr/>
              <a:t>like</a:t>
            </a:r>
            <a:r>
              <a:rPr/>
              <a:t>”</a:t>
            </a:r>
            <a:r>
              <a:rPr/>
              <a:t> </a:t>
            </a:r>
            <a:r>
              <a:rPr/>
              <a:t>buttons,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buttons,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boxes,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boxes,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through,</a:t>
            </a:r>
            <a:r>
              <a:rPr/>
              <a:t> </a:t>
            </a:r>
            <a:r>
              <a:rPr/>
              <a:t>mouse-overs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pop-ups</a:t>
            </a:r>
          </a:p>
          <a:p>
            <a:pPr lvl="0" marL="0" indent="0">
              <a:buNone/>
            </a:pPr>
          </a:p>
          <a:p>
            <a:pPr lvl="1"/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placement)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elements?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push,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browsing</a:t>
            </a:r>
            <a:r>
              <a:rPr sz="2000"/>
              <a:t> </a:t>
            </a:r>
            <a:r>
              <a:rPr sz="2000"/>
              <a:t>live,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switching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responsive</a:t>
            </a:r>
            <a:r>
              <a:rPr sz="2000"/>
              <a:t> </a:t>
            </a:r>
            <a:r>
              <a:rPr sz="2000"/>
              <a:t>design</a:t>
            </a:r>
            <a:r>
              <a:rPr sz="2000"/>
              <a:t> </a:t>
            </a:r>
            <a:r>
              <a:rPr sz="2000"/>
              <a:t>mode</a:t>
            </a:r>
            <a:r>
              <a:rPr sz="2000"/>
              <a:t> </a:t>
            </a:r>
            <a:r>
              <a:rPr sz="2000"/>
              <a:t>(Tools</a:t>
            </a:r>
            <a:r>
              <a:rPr sz="2000"/>
              <a:t> </a:t>
            </a:r>
            <a:r>
              <a:rPr sz="2000"/>
              <a:t>&gt;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Developer</a:t>
            </a:r>
            <a:r>
              <a:rPr sz="2000"/>
              <a:t> </a:t>
            </a:r>
            <a:r>
              <a:rPr sz="2000"/>
              <a:t>&gt;</a:t>
            </a:r>
            <a:r>
              <a:rPr sz="2000"/>
              <a:t> </a:t>
            </a:r>
            <a:r>
              <a:rPr sz="2000"/>
              <a:t>Responsive</a:t>
            </a:r>
            <a:r>
              <a:rPr sz="2000"/>
              <a:t> </a:t>
            </a:r>
            <a:r>
              <a:rPr sz="2000"/>
              <a:t>Design</a:t>
            </a:r>
            <a:r>
              <a:rPr sz="2000"/>
              <a:t> </a:t>
            </a:r>
            <a:r>
              <a:rPr sz="2000"/>
              <a:t>Mode)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allows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site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appear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devices.</a:t>
            </a:r>
          </a:p>
          <a:p>
            <a:pPr lvl="0" marL="0" indent="0">
              <a:buNone/>
            </a:pPr>
          </a:p>
          <a:p>
            <a:pPr lvl="1"/>
            <a:r>
              <a:rPr/>
              <a:t>Which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disappear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present?</a:t>
            </a:r>
          </a:p>
          <a:p>
            <a:pPr lvl="0" marL="0" indent="0">
              <a:buNone/>
            </a:pPr>
          </a:p>
          <a:p>
            <a:pPr lvl="1"/>
            <a:r>
              <a:rPr/>
              <a:t>Seeing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company/organization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represents)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interactions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vs. goals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Amazon.com,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Youtube.com,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audience’s</a:t>
            </a:r>
            <a:r>
              <a:rPr/>
              <a:t> </a:t>
            </a:r>
            <a:r>
              <a:rPr/>
              <a:t>community.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select.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site/company/org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have?</a:t>
            </a:r>
          </a:p>
          <a:p>
            <a:pPr lvl="0" marL="0" indent="0">
              <a:buNone/>
            </a:pPr>
          </a:p>
          <a:p>
            <a:pPr lvl="1"/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example:</a:t>
            </a:r>
          </a:p>
          <a:p>
            <a:pPr lvl="0" marL="0" indent="0">
              <a:buNone/>
            </a:pPr>
          </a:p>
          <a:p>
            <a:pPr lvl="2"/>
            <a:r>
              <a:rPr/>
              <a:t>Youtube.com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encouraging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ads.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videos.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Youtube.com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subject.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upload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users’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site’s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conflict?</a:t>
            </a:r>
            <a:r>
              <a:rPr/>
              <a:t> </a:t>
            </a:r>
            <a:r>
              <a:rPr/>
              <a:t>How?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conflict?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sites’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user’s</a:t>
            </a:r>
            <a:r>
              <a:rPr/>
              <a:t> </a:t>
            </a:r>
            <a:r>
              <a:rPr/>
              <a:t>goals…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elements make a website interactive?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youtube-a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youtube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youtube-playli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24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youtube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playlist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Goals,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Lets pick a website</a:t>
            </a:r>
          </a:p>
          <a:p>
            <a:pPr lvl="1"/>
            <a:r>
              <a:rPr/>
              <a:t>What are goals users might have related to the site?</a:t>
            </a:r>
          </a:p>
          <a:p>
            <a:pPr lvl="1"/>
            <a:r>
              <a:rPr/>
              <a:t>What are goals the site/company/org might have?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Journeys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 learner should take about 5-7 minutes browsing a site as a user, and then 5-7 minutes documenting their partner’s experience as the listener/note taker.</a:t>
            </a:r>
          </a:p>
          <a:p>
            <a:pPr lvl="1"/>
            <a:r>
              <a:rPr/>
              <a:t>One person in the pair is the user trying to do a task, navigating around the site, and talking out loud/telling the story of what they are doing</a:t>
            </a:r>
          </a:p>
          <a:p>
            <a:pPr lvl="1"/>
            <a:r>
              <a:rPr/>
              <a:t>The other member of the pair is listening to/documenting the user journey. The listener should notice and/or take notes about the user’s experience.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did you discover from the user journey exercise?</a:t>
            </a:r>
          </a:p>
          <a:p>
            <a:pPr lvl="1"/>
            <a:r>
              <a:rPr/>
              <a:t>What did you notice during the activity? What was new, unexpected?</a:t>
            </a:r>
          </a:p>
          <a:p>
            <a:pPr lvl="1"/>
            <a:r>
              <a:rPr/>
              <a:t>Did you notice visual design or interaction design elements playing a role in your behavior?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ux-788002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4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how visual design works on the web</a:t>
            </a:r>
          </a:p>
          <a:p>
            <a:pPr lvl="1"/>
            <a:r>
              <a:rPr/>
              <a:t>Identify how web design elements are used to encourage certain behavior</a:t>
            </a:r>
          </a:p>
          <a:p>
            <a:pPr lvl="1"/>
            <a:r>
              <a:rPr/>
              <a:t>Critique and document reactions to a website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web is designed</a:t>
            </a:r>
          </a:p>
          <a:p>
            <a:pPr lvl="1"/>
            <a:r>
              <a:rPr/>
              <a:t>What does it mean to design something?</a:t>
            </a:r>
          </a:p>
          <a:p>
            <a:pPr lvl="1"/>
            <a:r>
              <a:rPr/>
              <a:t>How might 2 Buildings look or feel different?</a:t>
            </a:r>
          </a:p>
          <a:p>
            <a:pPr lvl="2"/>
            <a:r>
              <a:rPr/>
              <a:t>What different actions does the architect want your buildings users to do?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Designers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Designers make choices to create an outcome– in action or feeling for the user. All designers have plans and intentions.</a:t>
            </a:r>
          </a:p>
          <a:p>
            <a:pPr lvl="1"/>
            <a:r>
              <a:rPr/>
              <a:t>As a user, you respond to design with feelings and actions (or not).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Designers</a:t>
            </a:r>
            <a:r>
              <a:rPr/>
              <a:t> </a:t>
            </a:r>
            <a:r>
              <a:rPr/>
              <a:t>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sites do you use most often?</a:t>
            </a:r>
          </a:p>
          <a:p>
            <a:pPr lvl="1"/>
            <a:r>
              <a:rPr/>
              <a:t>Think of a website :</a:t>
            </a:r>
          </a:p>
          <a:p>
            <a:pPr lvl="2"/>
            <a:r>
              <a:rPr/>
              <a:t>What is the goal of the site? What does the creator of the site intend for you to do?</a:t>
            </a:r>
          </a:p>
          <a:p>
            <a:pPr lvl="2"/>
            <a:r>
              <a:rPr/>
              <a:t>What are you doing there? What do you want to do?</a:t>
            </a:r>
          </a:p>
          <a:p>
            <a:pPr lvl="2"/>
            <a:r>
              <a:rPr/>
              <a:t>Is your aim different from what the site designer wants? If so, how?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many web users (with exception of visually impaired users, those using screen readers) websites have a strong visual component.</a:t>
            </a:r>
          </a:p>
          <a:p>
            <a:pPr lvl="0" marL="0" indent="0">
              <a:buNone/>
            </a:pPr>
            <a:r>
              <a:rPr/>
              <a:t>What are some elements of visual design?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see?</a:t>
            </a:r>
          </a:p>
        </p:txBody>
      </p:sp>
      <p:pic>
        <p:nvPicPr>
          <p:cNvPr descr="../images/goog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amaz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2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amazon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on the Web</dc:title>
  <dc:creator/>
  <cp:keywords/>
  <dcterms:created xsi:type="dcterms:W3CDTF">2021-09-12T11:25:49Z</dcterms:created>
  <dcterms:modified xsi:type="dcterms:W3CDTF">2021-09-12T11:25:49Z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_articles/07-tagging-101.md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