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online activity, learners consider how they’d like to represent themselves on the web. They get a crash course in the Glitch web development tool and use what they’ve learned in the previous two activities on HTML and tagging to remix a template into their own personal homepage on the web. This lesson revisits the concepts of web hosting, domain names, and urls.</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 and ability to project on a screen</a:t>
            </a:r>
          </a:p>
          <a:p>
            <a:pPr marL="0" lvl="0" indent="0">
              <a:buNone/>
            </a:pPr>
            <a:endParaRPr/>
          </a:p>
          <a:p>
            <a:pPr marL="0" lvl="0" indent="0">
              <a:spcBef>
                <a:spcPts val="3000"/>
              </a:spcBef>
              <a:buNone/>
            </a:pPr>
            <a:r>
              <a:rPr b="1"/>
              <a:t>Web Literacy Skills</a:t>
            </a:r>
          </a:p>
          <a:p>
            <a:pPr marL="0" lvl="0" indent="0">
              <a:buNone/>
            </a:pPr>
            <a:endParaRPr b="1"/>
          </a:p>
          <a:p>
            <a:pPr lvl="1"/>
            <a:r>
              <a:rPr/>
              <a:t>Code</a:t>
            </a:r>
          </a:p>
          <a:p>
            <a:pPr marL="0" lvl="0" indent="0">
              <a:buNone/>
            </a:pPr>
            <a:endParaRPr/>
          </a:p>
          <a:p>
            <a:pPr lvl="1"/>
            <a:r>
              <a:rPr/>
              <a:t>Compose</a:t>
            </a:r>
          </a:p>
          <a:p>
            <a:pPr marL="0" lvl="0" indent="0">
              <a:buNone/>
            </a:pPr>
            <a:endParaRPr/>
          </a:p>
          <a:p>
            <a:pPr lvl="1"/>
            <a:r>
              <a:rPr/>
              <a:t>Remix</a:t>
            </a:r>
          </a:p>
          <a:p>
            <a:pPr marL="0" lvl="0" indent="0">
              <a:buNone/>
            </a:pPr>
            <a:endParaRPr/>
          </a:p>
          <a:p>
            <a:pPr lvl="1"/>
            <a:r>
              <a:rPr/>
              <a:t>Revise</a:t>
            </a:r>
          </a:p>
          <a:p>
            <a:pPr marL="0" lvl="0" indent="0">
              <a:buNone/>
            </a:pPr>
            <a:endParaRPr/>
          </a:p>
          <a:p>
            <a:pPr lvl="1"/>
            <a:r>
              <a:rPr/>
              <a:t>Design</a:t>
            </a:r>
          </a:p>
          <a:p>
            <a:pPr marL="0" lvl="0" indent="0">
              <a:buNone/>
            </a:pPr>
            <a:endParaRPr/>
          </a:p>
          <a:p>
            <a:pPr lvl="1"/>
            <a:r>
              <a:rPr/>
              <a:t>Share</a:t>
            </a:r>
          </a:p>
          <a:p>
            <a:pPr marL="0" lvl="0" indent="0">
              <a:buNone/>
            </a:pPr>
            <a:endParaRPr/>
          </a:p>
          <a:p>
            <a:pPr lvl="1"/>
            <a:r>
              <a:rPr/>
              <a:t>Open Practice</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Creativity</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[5-7 min]</a:t>
            </a:r>
          </a:p>
          <a:p>
            <a:pPr marL="0" lvl="0" indent="0">
              <a:buNone/>
            </a:pPr>
            <a:endParaRPr/>
          </a:p>
          <a:p>
            <a:pPr lvl="1"/>
            <a:r>
              <a:rPr/>
              <a:t>Frame the activity by explaining that some websites are quite different than others. Some are simple; others are more complex. We can divide websites we use into two broad categories:</a:t>
            </a:r>
          </a:p>
          <a:p>
            <a:pPr marL="0" lvl="0" indent="0">
              <a:buNone/>
            </a:pPr>
            <a:endParaRPr/>
          </a:p>
          <a:p>
            <a:pPr marL="1270000" lvl="0" indent="0">
              <a:buNone/>
            </a:pPr>
            <a:r>
              <a:rPr sz="2000"/>
              <a:t>Tip! It is recommended to first have users complete the “Building Basic Pages” activity.</a:t>
            </a:r>
          </a:p>
          <a:p>
            <a:pPr marL="0" lvl="0" indent="0">
              <a:buNone/>
            </a:pPr>
            <a:endParaRPr sz="2000"/>
          </a:p>
          <a:p>
            <a:pPr lvl="1"/>
            <a:r>
              <a:rPr/>
              <a:t>1st category: websites where you can access static information.</a:t>
            </a:r>
          </a:p>
          <a:p>
            <a:pPr marL="0" lvl="0" indent="0">
              <a:buNone/>
            </a:pPr>
            <a:endParaRPr/>
          </a:p>
          <a:p>
            <a:pPr lvl="1"/>
            <a:r>
              <a:rPr/>
              <a:t>These websites might not change much over time.</a:t>
            </a:r>
          </a:p>
          <a:p>
            <a:pPr marL="0" lvl="0" indent="0">
              <a:buNone/>
            </a:pPr>
            <a:endParaRPr/>
          </a:p>
          <a:p>
            <a:pPr lvl="1"/>
            <a:r>
              <a:rPr/>
              <a:t>As a user, you can’t do much to change the content site or how it works for you.</a:t>
            </a:r>
          </a:p>
          <a:p>
            <a:pPr marL="0" lvl="0" indent="0">
              <a:buNone/>
            </a:pPr>
            <a:endParaRPr/>
          </a:p>
          <a:p>
            <a:pPr lvl="1"/>
            <a:r>
              <a:rPr/>
              <a:t>Lots of the earliest web pages were like this.</a:t>
            </a:r>
          </a:p>
          <a:p>
            <a:pPr marL="0" lvl="0" indent="0">
              <a:buNone/>
            </a:pPr>
            <a:endParaRPr/>
          </a:p>
          <a:p>
            <a:pPr lvl="1"/>
            <a:r>
              <a:rPr/>
              <a:t>Ask learners, what are examples of static pages? Think of sites that don’t have new content often, or ever. Or sites with very few pages.</a:t>
            </a:r>
          </a:p>
          <a:p>
            <a:pPr marL="0" lvl="0" indent="0">
              <a:buNone/>
            </a:pPr>
            <a:endParaRPr/>
          </a:p>
          <a:p>
            <a:pPr marL="1270000" lvl="0" indent="0">
              <a:buNone/>
            </a:pPr>
            <a:r>
              <a:rPr sz="2000"/>
              <a:t>Tip! Examples might be DMV site, small restaurant, etc. These websites are designed primarily to convey information.</a:t>
            </a:r>
          </a:p>
          <a:p>
            <a:pPr marL="0" lvl="0" indent="0">
              <a:buNone/>
            </a:pPr>
            <a:endParaRPr sz="2000"/>
          </a:p>
          <a:p>
            <a:pPr lvl="1"/>
            <a:r>
              <a:rPr/>
              <a:t>2nd category: websites where, as the user, you can do something like create an outcome or change by using the page.</a:t>
            </a:r>
          </a:p>
          <a:p>
            <a:pPr marL="0" lvl="0" indent="0">
              <a:buNone/>
            </a:pPr>
            <a:endParaRPr/>
          </a:p>
          <a:p>
            <a:pPr lvl="1"/>
            <a:r>
              <a:rPr/>
              <a:t>These are websites you use to make something happen.</a:t>
            </a:r>
          </a:p>
          <a:p>
            <a:pPr marL="0" lvl="0" indent="0">
              <a:buNone/>
            </a:pPr>
            <a:endParaRPr/>
          </a:p>
          <a:p>
            <a:pPr lvl="1"/>
            <a:r>
              <a:rPr/>
              <a:t>You might create or share something, or do something to change what content is displayed, or provide information in order to complete a task.</a:t>
            </a:r>
          </a:p>
          <a:p>
            <a:pPr marL="0" lvl="0" indent="0">
              <a:buNone/>
            </a:pPr>
            <a:endParaRPr/>
          </a:p>
          <a:p>
            <a:pPr lvl="1"/>
            <a:r>
              <a:rPr/>
              <a:t>Ask learners, What are examples of websites like these? What’s the last thing you did on the web?</a:t>
            </a:r>
          </a:p>
          <a:p>
            <a:pPr marL="0" lvl="0" indent="0">
              <a:buNone/>
            </a:pPr>
            <a:endParaRPr/>
          </a:p>
          <a:p>
            <a:pPr marL="1270000" lvl="0" indent="0">
              <a:buNone/>
            </a:pPr>
            <a:r>
              <a:rPr sz="2000"/>
              <a:t>Tip! Examples might be a public library’s website where you can search for and reserve books and other resources. Or any web mail client like Gmail, Yahoo mail, hotmail, or instant messaging services. Shopping sites, web-based games, social media sites, etc. Google Search is a web application and so is Facebook.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Websites (or parts of websites) that allow users to do something on the web are called web applications.</a:t>
            </a:r>
          </a:p>
          <a:p>
            <a:pPr marL="0" lvl="0" indent="0">
              <a:buNone/>
            </a:pPr>
            <a:endParaRPr/>
          </a:p>
          <a:p>
            <a:pPr lvl="1"/>
            <a:r>
              <a:rPr/>
              <a:t>These web applications are powered by programs (code) that let the client computer (the one you use to browse with) to work with the server (the computer where the website lives) to make something happen.</a:t>
            </a:r>
          </a:p>
          <a:p>
            <a:pPr marL="0" lvl="0" indent="0">
              <a:buNone/>
            </a:pPr>
            <a:endParaRPr/>
          </a:p>
          <a:p>
            <a:pPr lvl="1"/>
            <a:r>
              <a:rPr/>
              <a:t>Lots of small, simple elements learners have probably seen before can be thought of as web applications.</a:t>
            </a:r>
          </a:p>
          <a:p>
            <a:pPr marL="0" lvl="0" indent="0">
              <a:buNone/>
            </a:pPr>
            <a:endParaRPr/>
          </a:p>
          <a:p>
            <a:pPr lvl="1"/>
            <a:r>
              <a:rPr/>
              <a:t>Web forms that allow users to submit information, for instance their name and email address.</a:t>
            </a:r>
          </a:p>
          <a:p>
            <a:pPr marL="0" lvl="0" indent="0">
              <a:buNone/>
            </a:pPr>
            <a:endParaRPr/>
          </a:p>
          <a:p>
            <a:pPr lvl="1"/>
            <a:r>
              <a:rPr/>
              <a:t>Search bars that allow users to access a set results based on a question or term that you type into a search bar.</a:t>
            </a:r>
          </a:p>
          <a:p>
            <a:pPr marL="0" lvl="0" indent="0">
              <a:buNone/>
            </a:pPr>
            <a:endParaRPr/>
          </a:p>
          <a:p>
            <a:pPr lvl="1"/>
            <a:r>
              <a:rPr/>
              <a:t>Ask learners if they have used search bars or web forms– if so, they have used web apps!</a:t>
            </a:r>
          </a:p>
          <a:p>
            <a:pPr marL="0" lvl="0" indent="0">
              <a:buNone/>
            </a:pPr>
            <a:endParaRPr/>
          </a:p>
          <a:p>
            <a:pPr lvl="1"/>
            <a:r>
              <a:rPr/>
              <a:t>Explain that web apps can be much more complex, too. Glitch is a web app for creating web pages. Glitch is a coding tool for writing HTML and other web languages; it also publishes learners’ pages so they’re actually online, on the web.</a:t>
            </a:r>
          </a:p>
          <a:p>
            <a:pPr marL="0" lvl="0" indent="0">
              <a:buNone/>
            </a:pPr>
            <a:endParaRPr/>
          </a:p>
          <a:p>
            <a:pPr marL="1270000" lvl="0" indent="0">
              <a:buNone/>
            </a:pPr>
            <a:r>
              <a:rPr sz="2000"/>
              <a:t>Tip! If learners have already done the “Building Basic Pages” activity, (which is a recommended) you can remind them that they don’t need to be online OR use a web app like Glitch to create web pages. They can use a simple text editor to write HTML and save their pages, and use any browser to view pages. These pages are offline until uploaded to a web server.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[5-7 min]</a:t>
            </a:r>
          </a:p>
          <a:p>
            <a:pPr marL="0" lvl="0" indent="0">
              <a:buNone/>
            </a:pPr>
            <a:endParaRPr/>
          </a:p>
          <a:p>
            <a:pPr lvl="1"/>
            <a:r>
              <a:rPr/>
              <a:t>For this section, the facilitator should project their screen so all learners can see the Glitch tour. Ideally, learners will follow along on their own computers. Learners may find it helpful to work in pairs. &gt; Tip! It’s best if users sign in/create an account so they can publish pages permenately. However, if users don’t feel comfortable creating an account, they can play around with writing or editing HTML in the editor, and seeing how the results change in the preview window.</a:t>
            </a:r>
          </a:p>
          <a:p>
            <a:pPr marL="0" lvl="0" indent="0">
              <a:buNone/>
            </a:pPr>
            <a:endParaRPr/>
          </a:p>
          <a:p>
            <a:pPr lvl="1"/>
            <a:r>
              <a:rPr/>
              <a:t>Go to the Glitch Home page</a:t>
            </a:r>
          </a:p>
          <a:p>
            <a:pPr marL="0" lvl="0" indent="0">
              <a:buNone/>
            </a:pPr>
            <a:endParaRPr/>
          </a:p>
          <a:p>
            <a:pPr lvl="1"/>
            <a:r>
              <a:rPr/>
              <a:t>Glitch allows you to remix loads of templates we will start with a “Blank Website”</a:t>
            </a:r>
          </a:p>
          <a:p>
            <a:pPr marL="0" lvl="0" indent="0">
              <a:buNone/>
            </a:pPr>
            <a:endParaRPr/>
          </a:p>
          <a:p>
            <a:pPr lvl="1"/>
            <a:r>
              <a:rPr/>
              <a:t>Click “Get Started” then “Blank Website” or go to https://glitch.com/edit/#!/remix/glitch-blank-website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lvl="1"/>
            <a:r>
              <a:rPr/>
              <a:t>Ask learners, what do you see– how does this page look different from the Glitch home page? How is the page divided up? What is each section or window for? What’s the relationship between the sections? Let learners talk and come up with answers, but be sure they understand the following:</a:t>
            </a:r>
          </a:p>
          <a:p>
            <a:pPr marL="0" lvl="0" indent="0">
              <a:buNone/>
            </a:pPr>
            <a:endParaRPr/>
          </a:p>
          <a:p>
            <a:pPr lvl="2"/>
            <a:r>
              <a:rPr/>
              <a:t>On the left, there’s a space where files are listed. Learners can switch between them by clicking on the names. If learners create new files, they’ll appear here.</a:t>
            </a:r>
          </a:p>
          <a:p>
            <a:pPr marL="0" lvl="0" indent="0">
              <a:buNone/>
            </a:pPr>
            <a:endParaRPr/>
          </a:p>
          <a:p>
            <a:pPr lvl="2"/>
            <a:r>
              <a:rPr/>
              <a:t>In the middle there’s space called EDITOR, where we can see the HTML code, and we can edit it there, too.</a:t>
            </a:r>
          </a:p>
          <a:p>
            <a:pPr marL="0" lvl="0" indent="0">
              <a:buNone/>
            </a:pPr>
            <a:endParaRPr/>
          </a:p>
          <a:p>
            <a:pPr lvl="2"/>
            <a:r>
              <a:rPr/>
              <a:t>On the right, there’s a space called “PREVIEW” – when we edit code, we see how it will look in a browser– and the changes will happen as we type!</a:t>
            </a:r>
          </a:p>
          <a:p>
            <a:pPr marL="0" lvl="0" indent="0">
              <a:buNone/>
            </a:pPr>
            <a:endParaRPr/>
          </a:p>
          <a:p>
            <a:pPr marL="1270000" lvl="0" indent="0">
              <a:buNone/>
            </a:pPr>
            <a:r>
              <a:rPr sz="2000"/>
              <a:t>Tip! This is a cool feature, so give users some small tasks to do– for example, changing the size of the heading, or editing the word “amazing.”</a:t>
            </a:r>
          </a:p>
          <a:p>
            <a:pPr marL="0" lvl="0" indent="0">
              <a:buNone/>
            </a:pPr>
            <a:endParaRPr sz="2000"/>
          </a:p>
          <a:p>
            <a:pPr lvl="1"/>
            <a:r>
              <a:rPr/>
              <a:t>Note that changes or additions that don’t follow HTML rules won’t appear in preview.</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270000" lvl="0" indent="0">
              <a:buNone/>
            </a:pPr>
            <a:r>
              <a:rPr sz="2000"/>
              <a:t>Tip! You may need to clarify for users that people visiting this address will see just the page itself, NOT the working Glitch view with the editor window and all the options. Test it out, and compare the published address vs. the address of the Glitch view.</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[15-20 mins]</a:t>
            </a:r>
          </a:p>
          <a:p>
            <a:pPr marL="0" lvl="0" indent="0">
              <a:buNone/>
            </a:pPr>
            <a:endParaRPr/>
          </a:p>
          <a:p>
            <a:pPr lvl="1"/>
            <a:r>
              <a:rPr/>
              <a:t>For this part of the activity, facilitators have several options for content for these pages.</a:t>
            </a:r>
          </a:p>
          <a:p>
            <a:pPr marL="0" lvl="0" indent="0">
              <a:buNone/>
            </a:pPr>
            <a:endParaRPr/>
          </a:p>
          <a:p>
            <a:pPr lvl="1"/>
            <a:r>
              <a:rPr/>
              <a:t>Learners who have done the “Building Basic Pages” activity should already have a story about themselves written up– they can add to this story, and then bring it into Glitch.</a:t>
            </a:r>
          </a:p>
          <a:p>
            <a:pPr marL="0" lvl="0" indent="0">
              <a:buNone/>
            </a:pPr>
            <a:endParaRPr/>
          </a:p>
          <a:p>
            <a:pPr marL="1270000" lvl="0" indent="0">
              <a:buNone/>
            </a:pPr>
            <a:r>
              <a:rPr sz="2000"/>
              <a:t>Tip! If time is tight, they can skip adding new content, and just bring copy the existing story in.</a:t>
            </a:r>
          </a:p>
          <a:p>
            <a:pPr marL="0" lvl="0" indent="0">
              <a:buNone/>
            </a:pPr>
            <a:endParaRPr sz="2000"/>
          </a:p>
          <a:p>
            <a:pPr lvl="1"/>
            <a:r>
              <a:rPr/>
              <a:t>Ask learners to add to their life story– ask them brainstorm and write a new section about their hometown, a favorite relative, a positive memory, etc. Facilitator’s choice.</a:t>
            </a:r>
          </a:p>
          <a:p>
            <a:pPr marL="0" lvl="0" indent="0">
              <a:buNone/>
            </a:pPr>
            <a:endParaRPr/>
          </a:p>
          <a:p>
            <a:pPr marL="1270000" lvl="0" indent="0">
              <a:buNone/>
            </a:pPr>
            <a:r>
              <a:rPr sz="2000"/>
              <a:t>Tip! Be sure they compose in their saved .txt file, and not directly in Glitch, and that they don’t tag and compose simultaneously! Coding and creating are two different ways of thinking– learners doing both at once may slow their creative flow by adding tags as they write, or they may get lost in the story and forget key tags.</a:t>
            </a:r>
          </a:p>
          <a:p>
            <a:pPr marL="0" lvl="0" indent="0">
              <a:buNone/>
            </a:pPr>
            <a:endParaRPr sz="2000"/>
          </a:p>
          <a:p>
            <a:pPr lvl="1"/>
            <a:r>
              <a:rPr/>
              <a:t>Ask learners to copy-paste their raw story content into the editor in Glitch (inside the body tags, of course). Then they can practice marking up this page again (and tagging the new parts) to get more familiar with tags and writing HTML.</a:t>
            </a:r>
            <a:r>
              <a:t/>
            </a:r>
            <a:br/>
            <a:endParaRPr/>
          </a:p>
          <a:p>
            <a:pPr marL="0" lvl="0" indent="0">
              <a:buNone/>
            </a:pPr>
            <a:endParaRPr/>
          </a:p>
          <a:p>
            <a:pPr lvl="1"/>
            <a:r>
              <a:rPr/>
              <a:t>If learners have not done “Building Basic Pages,” they can generate story content as follows: Have participants break into pairs and interview each other about their lives. As facilitator, keep track of time to ensure that each learner has equal time for their story.</a:t>
            </a:r>
          </a:p>
          <a:p>
            <a:pPr marL="0" lvl="0" indent="0">
              <a:buNone/>
            </a:pPr>
            <a:endParaRPr/>
          </a:p>
          <a:p>
            <a:pPr lvl="1"/>
            <a:r>
              <a:rPr/>
              <a:t>Interview: Ask each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marL="0" lvl="0" indent="0">
              <a:buNone/>
            </a:pPr>
            <a:endParaRPr/>
          </a:p>
          <a:p>
            <a:pPr lvl="2"/>
            <a:r>
              <a:rPr/>
              <a:t>Name, age, other details</a:t>
            </a:r>
          </a:p>
          <a:p>
            <a:pPr marL="0" lvl="0" indent="0">
              <a:buNone/>
            </a:pPr>
            <a:endParaRPr/>
          </a:p>
          <a:p>
            <a:pPr lvl="2"/>
            <a:r>
              <a:rPr/>
              <a:t>Where were you born? Where did you grow up? What was that like?</a:t>
            </a:r>
          </a:p>
          <a:p>
            <a:pPr marL="0" lvl="0" indent="0">
              <a:buNone/>
            </a:pPr>
            <a:endParaRPr/>
          </a:p>
          <a:p>
            <a:pPr lvl="2"/>
            <a:r>
              <a:rPr/>
              <a:t>What are you doing now? How do you spend your time? What are your favorite things to do, favorite places, foods, music, etc</a:t>
            </a:r>
          </a:p>
          <a:p>
            <a:pPr marL="0" lvl="0" indent="0">
              <a:buNone/>
            </a:pPr>
            <a:endParaRPr/>
          </a:p>
          <a:p>
            <a:pPr lvl="2"/>
            <a:r>
              <a:rPr/>
              <a:t>Is there a favorite moment, proudest moment that stands out?</a:t>
            </a:r>
          </a:p>
          <a:p>
            <a:pPr marL="0" lvl="0" indent="0">
              <a:buNone/>
            </a:pPr>
            <a:endParaRPr/>
          </a:p>
          <a:p>
            <a:pPr lvl="2"/>
            <a:r>
              <a:rPr/>
              <a:t>Your plans and dreams for the future</a:t>
            </a:r>
          </a:p>
          <a:p>
            <a:pPr marL="0" lvl="0" indent="0">
              <a:buNone/>
            </a:pPr>
            <a:endParaRPr/>
          </a:p>
          <a:p>
            <a:pPr marL="1270000" lvl="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a:p>
            <a:pPr marL="0" lvl="0" indent="0">
              <a:buNone/>
            </a:pPr>
            <a:endParaRPr sz="2000"/>
          </a:p>
          <a:p>
            <a:pPr lvl="1"/>
            <a:r>
              <a:rPr/>
              <a:t>Review/Edit: Have each learner take the notes from their story and review them– consider adding details, think of what you left out</a:t>
            </a:r>
          </a:p>
          <a:p>
            <a:pPr marL="0" lvl="0" indent="0">
              <a:buNone/>
            </a:pPr>
            <a:endParaRP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marL="0" lvl="0" indent="0">
              <a:buNone/>
            </a:pPr>
            <a:endParaRPr/>
          </a:p>
          <a:p>
            <a:pPr lvl="1"/>
            <a:r>
              <a:rPr/>
              <a:t>Title Your Story. Come up with a snappy title for your story or content. Or go with something basic.</a:t>
            </a:r>
          </a:p>
          <a:p>
            <a:pPr marL="0" lvl="0" indent="0">
              <a:buNone/>
            </a:pPr>
            <a:endParaRPr/>
          </a:p>
          <a:p>
            <a:pPr lvl="1"/>
            <a:r>
              <a:rPr/>
              <a:t>Make a new folder on your computer and call it “xx-webpage” using your initials. You should save this file in two versions.</a:t>
            </a:r>
          </a:p>
          <a:p>
            <a:pPr marL="0" lvl="0" indent="0">
              <a:buNone/>
            </a:pPr>
            <a:endParaRPr/>
          </a:p>
          <a:p>
            <a:pPr lvl="1"/>
            <a:r>
              <a:rPr/>
              <a:t>Save your story in the folder with .txt as the extension– Give it a title with no spaces or punctuation other than dashes or underscores, like “about-zm.txt” This is the text version of your story, the raw content.</a:t>
            </a:r>
          </a:p>
          <a:p>
            <a:pPr marL="0" lvl="0" indent="0">
              <a:buNone/>
            </a:pPr>
            <a:endParaRPr/>
          </a:p>
          <a:p>
            <a:pPr lvl="1"/>
            <a:r>
              <a:rPr/>
              <a:t>Copy-paste this raw content into the Glitch editor window and start tagging.</a:t>
            </a:r>
          </a:p>
          <a:p>
            <a:pPr marL="0" lvl="0" indent="0">
              <a:buNone/>
            </a:pPr>
            <a:endParaRPr/>
          </a:p>
          <a:p>
            <a:pPr lvl="1"/>
            <a:r>
              <a:rPr/>
              <a:t>Learners who create their own personal pages in Glitch can return to them and add content, especially for the Project Playlist or All the Stickers activities in the “Participate” section.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You might want </a:t>
            </a:r>
            <a:r>
              <a:rPr lang="en-GB" smtClean="0"/>
              <a:t>to explain CDN</a:t>
            </a:r>
            <a:endParaRPr lang="en-GB"/>
          </a:p>
        </p:txBody>
      </p:sp>
      <p:sp>
        <p:nvSpPr>
          <p:cNvPr id="4" name="Slide Number Placeholder 3"/>
          <p:cNvSpPr>
            <a:spLocks noGrp="1"/>
          </p:cNvSpPr>
          <p:nvPr>
            <p:ph type="sldNum" sz="quarter" idx="10"/>
          </p:nvPr>
        </p:nvSpPr>
        <p:spPr/>
        <p:txBody>
          <a:bodyPr/>
          <a:lstStyle/>
          <a:p>
            <a:fld id="{18BDFEC3-8487-43E8-A154-7C12CBC1FFF2}" type="slidenum">
              <a:rPr lang="en-US" smtClean="0"/>
              <a:t>12</a:t>
            </a:fld>
            <a:endParaRPr lang="en-US"/>
          </a:p>
        </p:txBody>
      </p:sp>
    </p:spTree>
    <p:extLst>
      <p:ext uri="{BB962C8B-B14F-4D97-AF65-F5344CB8AC3E}">
        <p14:creationId xmlns:p14="http://schemas.microsoft.com/office/powerpoint/2010/main" val="3425441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lvl="1"/>
            <a:r>
              <a:rPr/>
              <a:t>Choose one of the topics below to wrap up the activity:</a:t>
            </a:r>
          </a:p>
          <a:p>
            <a:pPr marL="0" lvl="0" indent="0">
              <a:buNone/>
            </a:pPr>
            <a:endParaRPr/>
          </a:p>
          <a:p>
            <a:pPr marL="0" lvl="0" indent="0">
              <a:spcBef>
                <a:spcPts val="3000"/>
              </a:spcBef>
              <a:buNone/>
            </a:pPr>
            <a:r>
              <a:rPr b="1"/>
              <a:t>Sharing Code &amp; Remixing with Glitch</a:t>
            </a:r>
          </a:p>
          <a:p>
            <a:pPr marL="0" lvl="0" indent="0">
              <a:buNone/>
            </a:pPr>
            <a:endParaRPr b="1"/>
          </a:p>
          <a:p>
            <a:pPr marL="0" lvl="0" indent="0">
              <a:buNone/>
            </a:pPr>
            <a:r>
              <a:rPr/>
              <a:t>https://glitch.com/~movieposters</a:t>
            </a:r>
          </a:p>
          <a:p>
            <a:pPr marL="0" lvl="0" indent="0">
              <a:buNone/>
            </a:pPr>
            <a:endParaRPr/>
          </a:p>
          <a:p>
            <a:pPr lvl="1"/>
            <a:r>
              <a:rPr/>
              <a:t>If learners worked with their own stories, introduce them to remixable projects, and let them explore and play for 5 or 10 minutes. If they remixed an existing project, have a discussion about that experience. Ask learners:</a:t>
            </a:r>
          </a:p>
          <a:p>
            <a:pPr marL="0" lvl="0" indent="0">
              <a:buNone/>
            </a:pPr>
            <a:endParaRPr/>
          </a:p>
          <a:p>
            <a:pPr lvl="2"/>
            <a:r>
              <a:rPr/>
              <a:t>What’s it like to see other people’s code? What did you find that’s new, surprising? Do you see things you’d like to try?</a:t>
            </a:r>
          </a:p>
          <a:p>
            <a:pPr marL="0" lvl="0" indent="0">
              <a:buNone/>
            </a:pPr>
            <a:endParaRPr/>
          </a:p>
          <a:p>
            <a:pPr lvl="2"/>
            <a:r>
              <a:rPr/>
              <a:t>What can you learn from using thimble to explore and remix projects?</a:t>
            </a:r>
          </a:p>
          <a:p>
            <a:pPr marL="0" lvl="0" indent="0">
              <a:buNone/>
            </a:pPr>
            <a:endParaRPr/>
          </a:p>
          <a:p>
            <a:pPr lvl="2"/>
            <a:r>
              <a:rPr/>
              <a:t>How would you feel about someone remixing your project?</a:t>
            </a:r>
          </a:p>
          <a:p>
            <a:pPr marL="0" lvl="0" indent="0">
              <a:buNone/>
            </a:pPr>
            <a:endParaRPr/>
          </a:p>
          <a:p>
            <a:pPr lvl="1"/>
            <a:r>
              <a:rPr/>
              <a:t>Even if a page isn’t in Glitch, in lots of browsers you can peek at the source code… In FireFox, go to Tools &gt; Web Developer &gt; Page Source to see the code behind any page. If a page is a web app, the code is likely to be complex! If it’s a static page, it will be easier to read.</a:t>
            </a:r>
          </a:p>
          <a:p>
            <a:pPr marL="0" lvl="0" indent="0">
              <a:buNone/>
            </a:pPr>
            <a:endParaRPr/>
          </a:p>
          <a:p>
            <a:pPr marL="0" lvl="0" indent="0">
              <a:buNone/>
            </a:pPr>
            <a:r>
              <a:rPr/>
              <a:t>Revisit/explore the difference between composing and publishing with Glitch OR creating pages with a text editor/browser and saving to a personal computer. Facilitator asks learners the differences; some might be: * With Glitch you’re on the web right away! The page is saved to Mozilla’s server. And you can see your changes as you type. * With a text editor/browser, you’re working on your local machine, not on the web. You need to save your file and refresh the browser to see changes. * With editor/browser, you’d have to upload to a server to get your page online where others can access it. * You need a web connection to get to Glitch. * You don’t even have to be online to build sites with your browser and basic text editor. * Glitch is designed for learning code, not for publishing sites over the long term. * There are space limitations for how many files you can have on Glitch. And the web address… * How is the web address (URL) of your Glitch page different from the web address of your favorite blog or website…. If you had a business, would this work for a web address?</a:t>
            </a:r>
          </a:p>
          <a:p>
            <a:pPr marL="0" lvl="0" indent="0">
              <a:buNone/>
            </a:pPr>
            <a:endParaRPr/>
          </a:p>
          <a:p>
            <a:pPr marL="1270000" lvl="0" indent="0">
              <a:buNone/>
            </a:pPr>
            <a:r>
              <a:rPr sz="2000"/>
              <a:t>Tip! Learners should understand that Glitch project addresses are generic; they don’t express the content of your project. They are hard to remember. To get the awesome web address they want for their page, learners would have to purchase a domain name (such as superpage.com or awesomepage.biz) and pay for web hosting– server space where their pages can be accessed online.</a:t>
            </a:r>
          </a:p>
          <a:p>
            <a:pPr marL="0" lvl="0" indent="0">
              <a:buNone/>
            </a:pPr>
            <a:endParaRPr sz="2000"/>
          </a:p>
          <a:p>
            <a:pPr lvl="1"/>
            <a:r>
              <a:rPr/>
              <a:t>Glitch is partly a learning tool– for testing and trying pages.</a:t>
            </a:r>
          </a:p>
          <a:p>
            <a:pPr marL="0" lvl="0" indent="0">
              <a:buNone/>
            </a:pPr>
            <a:endParaRPr/>
          </a:p>
          <a:p>
            <a:pPr lvl="1"/>
            <a:r>
              <a:rPr/>
              <a:t>The text editor/browser combo is an easy way to start, and can take you far in building pages and sites</a:t>
            </a:r>
          </a:p>
          <a:p>
            <a:pPr marL="0" lvl="0" indent="0">
              <a:buNone/>
            </a:pPr>
            <a:endParaRPr/>
          </a:p>
          <a:p>
            <a:pPr lvl="1"/>
            <a:r>
              <a:rPr/>
              <a:t>For more complex sites you might use an app designed specifically to build and host pages quickly– check out the “Web Builder” activity.</a:t>
            </a:r>
          </a:p>
          <a:p>
            <a:pPr marL="0" lvl="0" indent="0">
              <a:buNone/>
            </a:pPr>
            <a:endParaRPr/>
          </a:p>
          <a:p>
            <a:pPr marL="0" lvl="0" indent="0">
              <a:spcBef>
                <a:spcPts val="3000"/>
              </a:spcBef>
              <a:buNone/>
            </a:pPr>
            <a:r>
              <a:rPr b="1"/>
              <a:t>The Evolution of the Web</a:t>
            </a:r>
          </a:p>
          <a:p>
            <a:pPr marL="0" lvl="0" indent="0">
              <a:buNone/>
            </a:pPr>
            <a:endParaRPr b="1"/>
          </a:p>
          <a:p>
            <a:pPr lvl="1"/>
            <a:r>
              <a:rPr/>
              <a:t>Explain: in the early days of the web, many pages were static. There was lots of information sharing, but not much interaction.</a:t>
            </a:r>
          </a:p>
          <a:p>
            <a:pPr marL="0" lvl="0" indent="0">
              <a:buNone/>
            </a:pPr>
            <a:endParaRPr/>
          </a:p>
          <a:p>
            <a:pPr lvl="1"/>
            <a:r>
              <a:rPr/>
              <a:t>Show an example of the early web using the Internet Archive’s wayback machine: https://archive.org/web/ and search for apple site link.</a:t>
            </a:r>
          </a:p>
          <a:p>
            <a:pPr marL="0" lvl="0" indent="0">
              <a:buNone/>
            </a:pPr>
            <a:endParaRPr/>
          </a:p>
          <a:p>
            <a:pPr lvl="1"/>
            <a:r>
              <a:rPr/>
              <a:t>Compare, for example, apple.com in 1996 with apple.com today (or find your own examples).</a:t>
            </a:r>
          </a:p>
          <a:p>
            <a:pPr marL="0" lvl="0" indent="0">
              <a:buNone/>
            </a:pPr>
            <a:endParaRPr/>
          </a:p>
          <a:p>
            <a:pPr lvl="1"/>
            <a:r>
              <a:rPr/>
              <a:t>What is the experience like on each site? What are the biggest changes?</a:t>
            </a:r>
          </a:p>
          <a:p>
            <a:pPr marL="0" lvl="0" indent="0">
              <a:buNone/>
            </a:pPr>
            <a:endParaRPr/>
          </a:p>
          <a:p>
            <a:pPr lvl="1"/>
            <a:r>
              <a:rPr/>
              <a:t>What do you think the web will look like in 20 years? What would you like to be able to do on the web of the future?</a:t>
            </a:r>
          </a:p>
          <a:p>
            <a:pPr marL="0" lvl="0" indent="0">
              <a:buNone/>
            </a:pPr>
            <a:endParaRPr/>
          </a:p>
          <a:p>
            <a:pPr marL="1270000" lvl="0" indent="0">
              <a:buNone/>
            </a:pPr>
            <a:r>
              <a:rPr sz="2000"/>
              <a:t>Tip! Facilitator can emphasize that mobile “smart” devices weren’t around 20 years ago– what we can do on the web may change, but where and how we do it might change, too.</a:t>
            </a:r>
          </a:p>
          <a:p>
            <a:pPr marL="0" lvl="0" indent="0">
              <a:buNone/>
            </a:pPr>
            <a:endParaRPr sz="2000"/>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415350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48211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 name="Date Placeholder 3"/>
          <p:cNvSpPr>
            <a:spLocks noGrp="1"/>
          </p:cNvSpPr>
          <p:nvPr>
            <p:ph type="dt" sz="half" idx="10"/>
          </p:nvPr>
        </p:nvSpPr>
        <p:spPr/>
        <p:txBody>
          <a:bodyPr/>
          <a:lstStyle/>
          <a:p>
            <a:fld id="{241EB5C9-1307-BA42-ABA2-0BC069CD8E7F}" type="datetimeFigureOut">
              <a:rPr lang="en-US" smtClean="0"/>
              <a:t>9/14/2021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2000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284269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658205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2209891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0" marR="0" lvl="1"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0" marR="0" lvl="2"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0" marR="0" lvl="3"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0" marR="0" lvl="4"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p:txBody>
      </p:sp>
    </p:spTree>
    <p:extLst>
      <p:ext uri="{BB962C8B-B14F-4D97-AF65-F5344CB8AC3E}">
        <p14:creationId xmlns:p14="http://schemas.microsoft.com/office/powerpoint/2010/main" val="21540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79800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47402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208403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68789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09543874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raftersrestaurant.co.uk/"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glitch.com"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hyperlink" Target="https://glitch.com/edit/#!/remix/glitch-blank-websit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Web Apps and Build with Glitch</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Make your Pages</a:t>
            </a:r>
          </a:p>
        </p:txBody>
      </p:sp>
      <p:sp>
        <p:nvSpPr>
          <p:cNvPr id="3" name="Content Placeholder 2"/>
          <p:cNvSpPr>
            <a:spLocks noGrp="1"/>
          </p:cNvSpPr>
          <p:nvPr>
            <p:ph idx="1"/>
          </p:nvPr>
        </p:nvSpPr>
        <p:spPr/>
        <p:txBody>
          <a:bodyPr/>
          <a:lstStyle/>
          <a:p>
            <a:pPr lvl="1"/>
            <a:r>
              <a:rPr sz="2400" dirty="0"/>
              <a:t>Copy-paste the body of your story into the editor in Glitch (inside the body tags, of course).</a:t>
            </a:r>
          </a:p>
          <a:p>
            <a:pPr lvl="1"/>
            <a:r>
              <a:rPr sz="2400" dirty="0"/>
              <a:t>Add a new section about your hometown in your txt document.</a:t>
            </a:r>
          </a:p>
          <a:p>
            <a:pPr lvl="1"/>
            <a:r>
              <a:rPr sz="2400" dirty="0"/>
              <a:t>Add that new section to your glitch</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Adding images</a:t>
            </a:r>
            <a:endParaRPr lang="en-GB" dirty="0"/>
          </a:p>
        </p:txBody>
      </p:sp>
      <p:sp>
        <p:nvSpPr>
          <p:cNvPr id="3" name="Content Placeholder 2"/>
          <p:cNvSpPr>
            <a:spLocks noGrp="1"/>
          </p:cNvSpPr>
          <p:nvPr>
            <p:ph idx="1"/>
          </p:nvPr>
        </p:nvSpPr>
        <p:spPr>
          <a:xfrm>
            <a:off x="415601" y="5782189"/>
            <a:ext cx="4336508" cy="619288"/>
          </a:xfrm>
        </p:spPr>
        <p:txBody>
          <a:bodyPr/>
          <a:lstStyle/>
          <a:p>
            <a:r>
              <a:rPr lang="en-GB" dirty="0" smtClean="0"/>
              <a:t>Click on “New File” &gt; “Upload a File”</a:t>
            </a:r>
            <a:endParaRPr lang="en-GB" dirty="0"/>
          </a:p>
        </p:txBody>
      </p:sp>
      <p:pic>
        <p:nvPicPr>
          <p:cNvPr id="4" name="Picture 3"/>
          <p:cNvPicPr>
            <a:picLocks noChangeAspect="1"/>
          </p:cNvPicPr>
          <p:nvPr/>
        </p:nvPicPr>
        <p:blipFill>
          <a:blip r:embed="rId3"/>
          <a:stretch>
            <a:fillRect/>
          </a:stretch>
        </p:blipFill>
        <p:spPr>
          <a:xfrm>
            <a:off x="415601" y="1639833"/>
            <a:ext cx="3200400" cy="4095750"/>
          </a:xfrm>
          <a:prstGeom prst="rect">
            <a:avLst/>
          </a:prstGeom>
        </p:spPr>
      </p:pic>
      <p:pic>
        <p:nvPicPr>
          <p:cNvPr id="5" name="Picture 4"/>
          <p:cNvPicPr>
            <a:picLocks noChangeAspect="1"/>
          </p:cNvPicPr>
          <p:nvPr/>
        </p:nvPicPr>
        <p:blipFill rotWithShape="1">
          <a:blip r:embed="rId4"/>
          <a:srcRect l="2416" t="10807" r="4701" b="14511"/>
          <a:stretch/>
        </p:blipFill>
        <p:spPr>
          <a:xfrm>
            <a:off x="5306256" y="1774224"/>
            <a:ext cx="6192982" cy="2646219"/>
          </a:xfrm>
          <a:prstGeom prst="rect">
            <a:avLst/>
          </a:prstGeom>
        </p:spPr>
      </p:pic>
      <p:sp>
        <p:nvSpPr>
          <p:cNvPr id="7" name="Content Placeholder 2"/>
          <p:cNvSpPr txBox="1">
            <a:spLocks/>
          </p:cNvSpPr>
          <p:nvPr/>
        </p:nvSpPr>
        <p:spPr>
          <a:xfrm>
            <a:off x="5306256" y="4420443"/>
            <a:ext cx="6317708" cy="1772539"/>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0" i="0" u="none" strike="noStrike" cap="none">
                <a:solidFill>
                  <a:schemeClr val="dk2"/>
                </a:solidFill>
                <a:latin typeface="Roboto"/>
                <a:ea typeface="Roboto"/>
                <a:cs typeface="Roboto"/>
                <a:sym typeface="Roboto"/>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chemeClr val="dk2"/>
                </a:solidFill>
                <a:latin typeface="Roboto"/>
                <a:ea typeface="Roboto"/>
                <a:cs typeface="Roboto"/>
                <a:sym typeface="Roboto"/>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chemeClr val="dk2"/>
                </a:solidFill>
                <a:latin typeface="Roboto"/>
                <a:ea typeface="Roboto"/>
                <a:cs typeface="Roboto"/>
                <a:sym typeface="Roboto"/>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chemeClr val="dk2"/>
                </a:solidFill>
                <a:latin typeface="Roboto"/>
                <a:ea typeface="Roboto"/>
                <a:cs typeface="Roboto"/>
                <a:sym typeface="Roboto"/>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chemeClr val="dk2"/>
                </a:solidFill>
                <a:latin typeface="Roboto"/>
                <a:ea typeface="Roboto"/>
                <a:cs typeface="Roboto"/>
                <a:sym typeface="Roboto"/>
              </a:defRPr>
            </a:lvl5pPr>
            <a:lvl6pPr marR="0" lvl="5" algn="l" rtl="0" eaLnBrk="1" hangingPunct="1">
              <a:lnSpc>
                <a:spcPct val="115000"/>
              </a:lnSpc>
              <a:spcBef>
                <a:spcPts val="0"/>
              </a:spcBef>
              <a:spcAft>
                <a:spcPts val="1600"/>
              </a:spcAft>
              <a:buClr>
                <a:schemeClr val="dk2"/>
              </a:buClr>
              <a:buFont typeface="Roboto"/>
              <a:buNone/>
              <a:defRPr sz="1866" b="0" i="0" u="none" strike="noStrike" cap="none">
                <a:solidFill>
                  <a:schemeClr val="dk2"/>
                </a:solidFill>
                <a:latin typeface="Roboto"/>
                <a:ea typeface="Roboto"/>
                <a:cs typeface="Roboto"/>
                <a:sym typeface="Roboto"/>
              </a:defRPr>
            </a:lvl6pPr>
            <a:lvl7pPr marR="0" lvl="6" algn="l" rtl="0" eaLnBrk="1" hangingPunct="1">
              <a:lnSpc>
                <a:spcPct val="115000"/>
              </a:lnSpc>
              <a:spcBef>
                <a:spcPts val="0"/>
              </a:spcBef>
              <a:spcAft>
                <a:spcPts val="1600"/>
              </a:spcAft>
              <a:buClr>
                <a:schemeClr val="dk2"/>
              </a:buClr>
              <a:buFont typeface="Roboto"/>
              <a:buNone/>
              <a:defRPr sz="1866" b="0" i="0" u="none" strike="noStrike" cap="none">
                <a:solidFill>
                  <a:schemeClr val="dk2"/>
                </a:solidFill>
                <a:latin typeface="Roboto"/>
                <a:ea typeface="Roboto"/>
                <a:cs typeface="Roboto"/>
                <a:sym typeface="Roboto"/>
              </a:defRPr>
            </a:lvl7pPr>
            <a:lvl8pPr marR="0" lvl="7" algn="l" rtl="0" eaLnBrk="1" hangingPunct="1">
              <a:lnSpc>
                <a:spcPct val="115000"/>
              </a:lnSpc>
              <a:spcBef>
                <a:spcPts val="0"/>
              </a:spcBef>
              <a:spcAft>
                <a:spcPts val="1600"/>
              </a:spcAft>
              <a:buClr>
                <a:schemeClr val="dk2"/>
              </a:buClr>
              <a:buFont typeface="Roboto"/>
              <a:buNone/>
              <a:defRPr sz="1866" b="0" i="0" u="none" strike="noStrike" cap="none">
                <a:solidFill>
                  <a:schemeClr val="dk2"/>
                </a:solidFill>
                <a:latin typeface="Roboto"/>
                <a:ea typeface="Roboto"/>
                <a:cs typeface="Roboto"/>
                <a:sym typeface="Roboto"/>
              </a:defRPr>
            </a:lvl8pPr>
            <a:lvl9pPr marR="0" lvl="8" algn="l" rtl="0" eaLnBrk="1" hangingPunct="1">
              <a:lnSpc>
                <a:spcPct val="115000"/>
              </a:lnSpc>
              <a:spcBef>
                <a:spcPts val="0"/>
              </a:spcBef>
              <a:spcAft>
                <a:spcPts val="1600"/>
              </a:spcAft>
              <a:buClr>
                <a:schemeClr val="dk2"/>
              </a:buClr>
              <a:buFont typeface="Roboto"/>
              <a:buNone/>
              <a:defRPr sz="1866" b="0" i="0" u="none" strike="noStrike" cap="none">
                <a:solidFill>
                  <a:schemeClr val="dk2"/>
                </a:solidFill>
                <a:latin typeface="Roboto"/>
                <a:ea typeface="Roboto"/>
                <a:cs typeface="Roboto"/>
                <a:sym typeface="Roboto"/>
              </a:defRPr>
            </a:lvl9pPr>
          </a:lstStyle>
          <a:p>
            <a:r>
              <a:rPr lang="en-GB" dirty="0" smtClean="0"/>
              <a:t>Click on the picture and copy the CDN </a:t>
            </a:r>
            <a:r>
              <a:rPr lang="en-GB" dirty="0" err="1" smtClean="0"/>
              <a:t>url</a:t>
            </a:r>
            <a:r>
              <a:rPr lang="en-GB" dirty="0" smtClean="0"/>
              <a:t>. Use the URL in the </a:t>
            </a:r>
            <a:r>
              <a:rPr lang="en-GB" dirty="0" err="1" smtClean="0"/>
              <a:t>img</a:t>
            </a:r>
            <a:r>
              <a:rPr lang="en-GB" dirty="0" smtClean="0"/>
              <a:t> tag.</a:t>
            </a:r>
          </a:p>
          <a:p>
            <a:r>
              <a:rPr lang="en-GB" sz="1600" dirty="0" smtClean="0"/>
              <a:t>&lt;</a:t>
            </a:r>
            <a:r>
              <a:rPr lang="en-GB" sz="1600" dirty="0" err="1" smtClean="0"/>
              <a:t>img</a:t>
            </a:r>
            <a:r>
              <a:rPr lang="en-GB" sz="1600" dirty="0" smtClean="0"/>
              <a:t> </a:t>
            </a:r>
            <a:r>
              <a:rPr lang="en-GB" sz="1600" dirty="0" err="1" smtClean="0"/>
              <a:t>src</a:t>
            </a:r>
            <a:r>
              <a:rPr lang="en-GB" sz="1600" dirty="0"/>
              <a:t>=“https://cdn.glitch.com/5799208a-708e-4ca6-a4e4-2293be8e949d%2Ffirefox-logo.png?v=1631621963971”&gt;</a:t>
            </a:r>
          </a:p>
        </p:txBody>
      </p:sp>
    </p:spTree>
    <p:extLst>
      <p:ext uri="{BB962C8B-B14F-4D97-AF65-F5344CB8AC3E}">
        <p14:creationId xmlns:p14="http://schemas.microsoft.com/office/powerpoint/2010/main" val="1319528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Wrap-up and Discussion</a:t>
            </a:r>
          </a:p>
        </p:txBody>
      </p:sp>
      <p:sp>
        <p:nvSpPr>
          <p:cNvPr id="3" name="Content Placeholder 2"/>
          <p:cNvSpPr>
            <a:spLocks noGrp="1"/>
          </p:cNvSpPr>
          <p:nvPr>
            <p:ph idx="1"/>
          </p:nvPr>
        </p:nvSpPr>
        <p:spPr/>
        <p:txBody>
          <a:bodyPr/>
          <a:lstStyle/>
          <a:p>
            <a:pPr marL="0" indent="0">
              <a:spcBef>
                <a:spcPts val="3000"/>
              </a:spcBef>
              <a:buNone/>
            </a:pPr>
            <a:r>
              <a:rPr sz="2400" b="1" dirty="0"/>
              <a:t>Pros and Cons of Glitch vs Composing Offline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ipad-820272_640.jpg"/>
          <p:cNvPicPr>
            <a:picLocks noGrp="1" noChangeAspect="1"/>
          </p:cNvPicPr>
          <p:nvPr/>
        </p:nvPicPr>
        <p:blipFill>
          <a:blip r:embed="rId2"/>
          <a:stretch>
            <a:fillRect/>
          </a:stretch>
        </p:blipFill>
        <p:spPr bwMode="auto">
          <a:xfrm>
            <a:off x="3086100" y="1600200"/>
            <a:ext cx="6032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Web Apps and Build with Glitch</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sz="2400" dirty="0"/>
              <a:t>Explain the difference between different web applications.</a:t>
            </a:r>
          </a:p>
          <a:p>
            <a:pPr lvl="1"/>
            <a:r>
              <a:rPr sz="2400" dirty="0"/>
              <a:t>Create a web page using Glitch web application.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sz="2400" dirty="0"/>
              <a:t>Static web sites</a:t>
            </a:r>
          </a:p>
          <a:p>
            <a:pPr lvl="2"/>
            <a:r>
              <a:rPr sz="2400" dirty="0"/>
              <a:t>Don’t change</a:t>
            </a:r>
          </a:p>
          <a:p>
            <a:pPr lvl="2"/>
            <a:r>
              <a:rPr sz="2400" dirty="0"/>
              <a:t>You have just built one</a:t>
            </a:r>
          </a:p>
          <a:p>
            <a:pPr lvl="2"/>
            <a:r>
              <a:rPr sz="2400" dirty="0"/>
              <a:t>Example </a:t>
            </a:r>
            <a:r>
              <a:rPr sz="2400" dirty="0">
                <a:hlinkClick r:id="rId3"/>
              </a:rPr>
              <a:t>https://raftersrestaurant.co.uk/</a:t>
            </a:r>
          </a:p>
          <a:p>
            <a:pPr lvl="1"/>
            <a:r>
              <a:rPr sz="2400" dirty="0"/>
              <a:t>Dynamic web sites</a:t>
            </a:r>
          </a:p>
          <a:p>
            <a:pPr lvl="2"/>
            <a:r>
              <a:rPr sz="2400" dirty="0"/>
              <a:t>These are websites you use to make something happen.</a:t>
            </a:r>
          </a:p>
          <a:p>
            <a:pPr lvl="2"/>
            <a:r>
              <a:rPr sz="2400" dirty="0"/>
              <a:t>Users input, create or share something, and change what content is displayed.</a:t>
            </a:r>
          </a:p>
          <a:p>
            <a:pPr lvl="2"/>
            <a:r>
              <a:rPr sz="2400" dirty="0"/>
              <a:t>What are examples of dynamic websites?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Dynamic Websites</a:t>
            </a:r>
          </a:p>
        </p:txBody>
      </p:sp>
      <p:sp>
        <p:nvSpPr>
          <p:cNvPr id="3" name="Content Placeholder 2"/>
          <p:cNvSpPr>
            <a:spLocks noGrp="1"/>
          </p:cNvSpPr>
          <p:nvPr>
            <p:ph idx="1"/>
          </p:nvPr>
        </p:nvSpPr>
        <p:spPr/>
        <p:txBody>
          <a:bodyPr>
            <a:normAutofit/>
          </a:bodyPr>
          <a:lstStyle/>
          <a:p>
            <a:pPr lvl="1"/>
            <a:r>
              <a:rPr sz="2400" dirty="0"/>
              <a:t>These web applications are powered by programs (code) that let the client computer (the one you use to browse with) to work with the server (the computer where the website lives) to make something happen.</a:t>
            </a:r>
          </a:p>
          <a:p>
            <a:pPr lvl="1"/>
            <a:r>
              <a:rPr sz="2400" dirty="0"/>
              <a:t>Search bars that allow users to access a set of results.</a:t>
            </a:r>
          </a:p>
          <a:p>
            <a:pPr lvl="1"/>
            <a:r>
              <a:rPr sz="2400" dirty="0"/>
              <a:t>Web forms that allow users to submit information, for instance their name and email address.</a:t>
            </a:r>
          </a:p>
          <a:p>
            <a:pPr lvl="1"/>
            <a:r>
              <a:rPr sz="2400" dirty="0"/>
              <a:t>Ask learners if they have used search bars or web forms– if so, they have used web apps!</a:t>
            </a:r>
          </a:p>
          <a:p>
            <a:pPr lvl="1"/>
            <a:r>
              <a:rPr sz="2400" dirty="0"/>
              <a:t>Explain that web apps can be much more complex, too.</a:t>
            </a:r>
          </a:p>
          <a:p>
            <a:pPr lvl="2"/>
            <a:r>
              <a:rPr sz="2400" dirty="0"/>
              <a:t>Gmail, Netflix, </a:t>
            </a:r>
            <a:r>
              <a:rPr sz="2400" dirty="0" smtClean="0"/>
              <a:t>Instagram</a:t>
            </a:r>
            <a:r>
              <a:rPr sz="2400" dirty="0"/>
              <a:t>, Facebook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Meet Glitch, Take A Tour</a:t>
            </a:r>
          </a:p>
        </p:txBody>
      </p:sp>
      <p:sp>
        <p:nvSpPr>
          <p:cNvPr id="3" name="Content Placeholder 2"/>
          <p:cNvSpPr>
            <a:spLocks noGrp="1"/>
          </p:cNvSpPr>
          <p:nvPr>
            <p:ph idx="1"/>
          </p:nvPr>
        </p:nvSpPr>
        <p:spPr/>
        <p:txBody>
          <a:bodyPr/>
          <a:lstStyle/>
          <a:p>
            <a:pPr lvl="1"/>
            <a:r>
              <a:rPr sz="2400" dirty="0"/>
              <a:t>Glitch is a web app for creating web pages. Glitch is a coding tool for writing HTML and other web languages</a:t>
            </a:r>
          </a:p>
          <a:p>
            <a:pPr lvl="1"/>
            <a:r>
              <a:rPr sz="2400" dirty="0"/>
              <a:t>Glitch</a:t>
            </a:r>
          </a:p>
          <a:p>
            <a:pPr lvl="1"/>
            <a:r>
              <a:rPr sz="2400" dirty="0"/>
              <a:t>Go to the </a:t>
            </a:r>
            <a:r>
              <a:rPr sz="2400" dirty="0">
                <a:hlinkClick r:id="rId3"/>
              </a:rPr>
              <a:t>Glitch Home page</a:t>
            </a:r>
          </a:p>
          <a:p>
            <a:pPr lvl="1"/>
            <a:r>
              <a:rPr sz="2400" dirty="0"/>
              <a:t>Glitch allows you to remix loads of templates we will start with a “Blank Website”</a:t>
            </a:r>
          </a:p>
          <a:p>
            <a:pPr lvl="1"/>
            <a:r>
              <a:rPr sz="2400" dirty="0"/>
              <a:t>Click “Get Started” then “Blank Website” or go to </a:t>
            </a:r>
            <a:r>
              <a:rPr sz="2400" dirty="0">
                <a:hlinkClick r:id="rId4"/>
              </a:rPr>
              <a:t>https://glitch.com/edit/#!/remix/glitch-blank-website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Glitch Editor</a:t>
            </a:r>
          </a:p>
        </p:txBody>
      </p:sp>
      <p:pic>
        <p:nvPicPr>
          <p:cNvPr id="3" name="Picture 1" descr="../images/glitch-editor.png"/>
          <p:cNvPicPr>
            <a:picLocks noGrp="1" noChangeAspect="1"/>
          </p:cNvPicPr>
          <p:nvPr/>
        </p:nvPicPr>
        <p:blipFill>
          <a:blip r:embed="rId2"/>
          <a:stretch>
            <a:fillRect/>
          </a:stretch>
        </p:blipFill>
        <p:spPr bwMode="auto">
          <a:xfrm>
            <a:off x="1981200" y="1701800"/>
            <a:ext cx="8229600" cy="3797300"/>
          </a:xfrm>
          <a:prstGeom prst="rect">
            <a:avLst/>
          </a:prstGeom>
          <a:noFill/>
          <a:ln w="9525">
            <a:noFill/>
            <a:headEnd/>
            <a:tailEnd/>
          </a:ln>
        </p:spPr>
      </p:pic>
      <p:sp>
        <p:nvSpPr>
          <p:cNvPr id="4" name="TextBox 3"/>
          <p:cNvSpPr txBox="1"/>
          <p:nvPr/>
        </p:nvSpPr>
        <p:spPr>
          <a:xfrm>
            <a:off x="1981200" y="5613400"/>
            <a:ext cx="7093527" cy="508000"/>
          </a:xfrm>
          <a:prstGeom prst="rect">
            <a:avLst/>
          </a:prstGeom>
          <a:noFill/>
        </p:spPr>
        <p:txBody>
          <a:bodyPr/>
          <a:lstStyle/>
          <a:p>
            <a:r>
              <a:rPr lang="en-GB" sz="2400" dirty="0"/>
              <a:t>Click on “index.html”, change some of the text. What happens?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You are on the web</a:t>
            </a:r>
          </a:p>
        </p:txBody>
      </p:sp>
      <p:pic>
        <p:nvPicPr>
          <p:cNvPr id="3" name="Picture 1" descr="../images/glitch-preview-popup.png"/>
          <p:cNvPicPr>
            <a:picLocks noGrp="1" noChangeAspect="1"/>
          </p:cNvPicPr>
          <p:nvPr/>
        </p:nvPicPr>
        <p:blipFill>
          <a:blip r:embed="rId2"/>
          <a:stretch>
            <a:fillRect/>
          </a:stretch>
        </p:blipFill>
        <p:spPr bwMode="auto">
          <a:xfrm>
            <a:off x="3136900" y="1600200"/>
            <a:ext cx="3374736" cy="2293369"/>
          </a:xfrm>
          <a:prstGeom prst="rect">
            <a:avLst/>
          </a:prstGeom>
          <a:noFill/>
          <a:ln w="9525">
            <a:noFill/>
            <a:headEnd/>
            <a:tailEnd/>
          </a:ln>
        </p:spPr>
      </p:pic>
      <p:sp>
        <p:nvSpPr>
          <p:cNvPr id="4" name="TextBox 3"/>
          <p:cNvSpPr txBox="1"/>
          <p:nvPr/>
        </p:nvSpPr>
        <p:spPr>
          <a:xfrm>
            <a:off x="581891" y="4163732"/>
            <a:ext cx="8963891" cy="2140085"/>
          </a:xfrm>
          <a:prstGeom prst="rect">
            <a:avLst/>
          </a:prstGeom>
          <a:noFill/>
        </p:spPr>
        <p:txBody>
          <a:bodyPr/>
          <a:lstStyle/>
          <a:p>
            <a:pPr lvl="1"/>
            <a:r>
              <a:rPr lang="en-GB" sz="2400" dirty="0"/>
              <a:t>Click “Show” and “In a New Window”</a:t>
            </a:r>
          </a:p>
          <a:p>
            <a:pPr lvl="1"/>
            <a:r>
              <a:rPr lang="en-GB" sz="2400" dirty="0"/>
              <a:t>This shows your page, LIVE on the Web! Anyone, anywhere on the web can view their page at this address.</a:t>
            </a:r>
          </a:p>
          <a:p>
            <a:pPr lvl="1"/>
            <a:r>
              <a:rPr lang="en-GB" sz="2400" dirty="0"/>
              <a:t>Copy the </a:t>
            </a:r>
            <a:r>
              <a:rPr lang="en-GB" sz="2400" dirty="0" err="1"/>
              <a:t>url</a:t>
            </a:r>
            <a:r>
              <a:rPr lang="en-GB" sz="2400" dirty="0"/>
              <a:t> of your </a:t>
            </a:r>
            <a:r>
              <a:rPr lang="en-GB" sz="2400" dirty="0" smtClean="0"/>
              <a:t>live web page </a:t>
            </a:r>
            <a:r>
              <a:rPr lang="en-GB" sz="2400" dirty="0" smtClean="0"/>
              <a:t>and </a:t>
            </a:r>
            <a:r>
              <a:rPr lang="en-GB" sz="2400" dirty="0" smtClean="0"/>
              <a:t>attach </a:t>
            </a:r>
            <a:r>
              <a:rPr lang="en-GB" sz="2400" dirty="0" smtClean="0"/>
              <a:t>it as a link to the Assignment, and turn it in.</a:t>
            </a:r>
          </a:p>
          <a:p>
            <a:pPr lvl="1"/>
            <a:endParaRPr lang="en-GB"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2E691D27-CD38-454E-AE9A-4400F5F3A1AC}" vid="{F3F5863D-53D2-4A14-96FD-2C3F501B15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253</TotalTime>
  <Words>3206</Words>
  <Application>Microsoft Office PowerPoint</Application>
  <PresentationFormat>Widescreen</PresentationFormat>
  <Paragraphs>258</Paragraphs>
  <Slides>14</Slides>
  <Notes>9</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Roboto</vt:lpstr>
      <vt:lpstr>UTC OLP Theme</vt:lpstr>
      <vt:lpstr>Web Apps and Build with Glitch</vt:lpstr>
      <vt:lpstr>PowerPoint Presentation</vt:lpstr>
      <vt:lpstr>Learning Objectives</vt:lpstr>
      <vt:lpstr>Introduction</vt:lpstr>
      <vt:lpstr>Dynamic Websites</vt:lpstr>
      <vt:lpstr>Meet Glitch, Take A Tour</vt:lpstr>
      <vt:lpstr>Glitch Editor</vt:lpstr>
      <vt:lpstr>PowerPoint Presentation</vt:lpstr>
      <vt:lpstr>You are on the web</vt:lpstr>
      <vt:lpstr>PowerPoint Presentation</vt:lpstr>
      <vt:lpstr>Make your Pages</vt:lpstr>
      <vt:lpstr>Adding images</vt:lpstr>
      <vt:lpstr>Wrap-up and Discussion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Apps and Build with Glitch</dc:title>
  <dc:creator>Martyn Eggleton</dc:creator>
  <cp:keywords/>
  <cp:lastModifiedBy>Martyn Eggleton</cp:lastModifiedBy>
  <cp:revision>9</cp:revision>
  <dcterms:created xsi:type="dcterms:W3CDTF">2021-09-12T11:25:51Z</dcterms:created>
  <dcterms:modified xsi:type="dcterms:W3CDTF">2021-09-14T12:36:57Z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_articles/10-web-builders.md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