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4" r:id="rId19"/>
    <p:sldId id="273"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89310" autoAdjust="0"/>
  </p:normalViewPr>
  <p:slideViewPr>
    <p:cSldViewPr snapToGrid="0" snapToObjects="1">
      <p:cViewPr varScale="1">
        <p:scale>
          <a:sx n="65" d="100"/>
          <a:sy n="65" d="100"/>
        </p:scale>
        <p:origin x="912" y="9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9/16/2021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In this activity, we introduce learners to systems– called website builders or content management systems– that many people (designers, developers, as well as web newcomers who are non-experts) use to create websites with lots of different pages and frequently updated content, such as blogs or shopping sites. Learners do some data collection, and use analog (pen and paper) examples to explore how web builders work.</a:t>
            </a:r>
          </a:p>
          <a:p>
            <a:pPr marL="0" lvl="0" indent="0">
              <a:buNone/>
            </a:pPr>
            <a:endParaRPr/>
          </a:p>
          <a:p>
            <a:pPr marL="0" lvl="0" indent="0">
              <a:spcBef>
                <a:spcPts val="3000"/>
              </a:spcBef>
              <a:buNone/>
            </a:pPr>
            <a:r>
              <a:rPr b="1"/>
              <a:t>Time Required</a:t>
            </a:r>
          </a:p>
          <a:p>
            <a:pPr marL="0" lvl="0" indent="0">
              <a:buNone/>
            </a:pPr>
            <a:endParaRPr b="1"/>
          </a:p>
          <a:p>
            <a:pPr marL="0" lvl="0" indent="0">
              <a:buNone/>
            </a:pPr>
            <a:r>
              <a:rPr/>
              <a:t>45 minutes to 1 hour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Pencil and paper</a:t>
            </a:r>
          </a:p>
          <a:p>
            <a:pPr marL="0" lvl="0" indent="0">
              <a:buNone/>
            </a:pPr>
            <a:endParaRPr/>
          </a:p>
          <a:p>
            <a:pPr lvl="1"/>
            <a:r>
              <a:rPr/>
              <a:t>Print worksheet with the following information:</a:t>
            </a:r>
          </a:p>
          <a:p>
            <a:pPr marL="0" lvl="0" indent="0">
              <a:buNone/>
            </a:pPr>
            <a:endParaRPr/>
          </a:p>
          <a:p>
            <a:pPr lvl="2"/>
            <a:r>
              <a:rPr/>
              <a:t>Worksheet 1: Pet Listing</a:t>
            </a:r>
          </a:p>
          <a:p>
            <a:pPr marL="0" lvl="0" indent="0">
              <a:buNone/>
            </a:pPr>
            <a:endParaRPr/>
          </a:p>
          <a:p>
            <a:pPr lvl="2"/>
            <a:r>
              <a:rPr/>
              <a:t>Pet Name:</a:t>
            </a:r>
          </a:p>
          <a:p>
            <a:pPr marL="0" lvl="0" indent="0">
              <a:buNone/>
            </a:pPr>
            <a:endParaRPr/>
          </a:p>
          <a:p>
            <a:pPr lvl="2"/>
            <a:r>
              <a:rPr/>
              <a:t>Location:</a:t>
            </a:r>
          </a:p>
          <a:p>
            <a:pPr marL="0" lvl="0" indent="0">
              <a:buNone/>
            </a:pPr>
            <a:endParaRPr/>
          </a:p>
          <a:p>
            <a:pPr lvl="2"/>
            <a:r>
              <a:rPr/>
              <a:t>Type (cat, dog, etc):</a:t>
            </a:r>
          </a:p>
          <a:p>
            <a:pPr marL="0" lvl="0" indent="0">
              <a:buNone/>
            </a:pPr>
            <a:endParaRPr/>
          </a:p>
          <a:p>
            <a:pPr lvl="2"/>
            <a:r>
              <a:rPr/>
              <a:t>Age:</a:t>
            </a:r>
          </a:p>
          <a:p>
            <a:pPr marL="0" lvl="0" indent="0">
              <a:buNone/>
            </a:pPr>
            <a:endParaRPr/>
          </a:p>
          <a:p>
            <a:pPr lvl="2"/>
            <a:r>
              <a:rPr/>
              <a:t>Image:</a:t>
            </a:r>
          </a:p>
          <a:p>
            <a:pPr marL="0" lvl="0" indent="0">
              <a:buNone/>
            </a:pPr>
            <a:endParaRPr/>
          </a:p>
          <a:p>
            <a:pPr lvl="2"/>
            <a:r>
              <a:rPr/>
              <a:t>Traits:</a:t>
            </a:r>
          </a:p>
          <a:p>
            <a:pPr marL="0" lvl="0" indent="0">
              <a:buNone/>
            </a:pPr>
            <a:endParaRPr/>
          </a:p>
          <a:p>
            <a:pPr lvl="2"/>
            <a:r>
              <a:rPr/>
              <a:t>Available to Adopt (yes/no):</a:t>
            </a:r>
          </a:p>
          <a:p>
            <a:pPr marL="0" lvl="0" indent="0">
              <a:buNone/>
            </a:pPr>
            <a:endParaRPr/>
          </a:p>
          <a:p>
            <a:pPr marL="0" lvl="0" indent="0">
              <a:spcBef>
                <a:spcPts val="3000"/>
              </a:spcBef>
              <a:buNone/>
            </a:pPr>
            <a:r>
              <a:rPr b="1"/>
              <a:t>Web Literacy Skills</a:t>
            </a:r>
          </a:p>
          <a:p>
            <a:pPr marL="0" lvl="0" indent="0">
              <a:buNone/>
            </a:pPr>
            <a:endParaRPr b="1"/>
          </a:p>
          <a:p>
            <a:pPr lvl="1"/>
            <a:r>
              <a:rPr/>
              <a:t>Code</a:t>
            </a:r>
          </a:p>
          <a:p>
            <a:pPr marL="0" lvl="0" indent="0">
              <a:buNone/>
            </a:pPr>
            <a:endParaRPr/>
          </a:p>
          <a:p>
            <a:pPr lvl="1"/>
            <a:r>
              <a:rPr/>
              <a:t>Compose</a:t>
            </a:r>
          </a:p>
          <a:p>
            <a:pPr marL="0" lvl="0" indent="0">
              <a:buNone/>
            </a:pPr>
            <a:endParaRPr/>
          </a:p>
          <a:p>
            <a:pPr lvl="1"/>
            <a:r>
              <a:rPr/>
              <a:t>Design</a:t>
            </a:r>
          </a:p>
          <a:p>
            <a:pPr marL="0" lvl="0" indent="0">
              <a:buNone/>
            </a:pPr>
            <a:endParaRPr/>
          </a:p>
          <a:p>
            <a:pPr marL="0" lvl="0" indent="0">
              <a:spcBef>
                <a:spcPts val="3000"/>
              </a:spcBef>
              <a:buNone/>
            </a:pPr>
            <a:r>
              <a:rPr b="1"/>
              <a:t>21st Century Skills</a:t>
            </a:r>
          </a:p>
          <a:p>
            <a:pPr marL="0" lvl="0" indent="0">
              <a:buNone/>
            </a:pPr>
            <a:endParaRPr b="1"/>
          </a:p>
          <a:p>
            <a:pPr lvl="1"/>
            <a:r>
              <a:rPr/>
              <a:t>Communication</a:t>
            </a:r>
          </a:p>
          <a:p>
            <a:pPr marL="0" lvl="0" indent="0">
              <a:buNone/>
            </a:pPr>
            <a:endParaRPr/>
          </a:p>
          <a:p>
            <a:pPr lvl="1"/>
            <a:r>
              <a:rPr/>
              <a:t>Collaboration</a:t>
            </a:r>
          </a:p>
          <a:p>
            <a:pPr marL="0" lvl="0" indent="0">
              <a:buNone/>
            </a:pPr>
            <a:endParaRPr/>
          </a:p>
          <a:p>
            <a:pPr lvl="1"/>
            <a:r>
              <a:rPr/>
              <a:t>Creativity</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web literacy plus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[30 mins]</a:t>
            </a:r>
          </a:p>
          <a:p>
            <a:pPr marL="0" lvl="0" indent="0">
              <a:buNone/>
            </a:pPr>
            <a:endParaRPr/>
          </a:p>
          <a:p>
            <a:pPr lvl="1"/>
            <a:r>
              <a:rPr/>
              <a:t>Explain: We’ve seen how to build a basic web page—we take content and mark it up in HTML. This works great, especially for sites that won’t change too much or for small sites with just 5 or 6 pages. Ask learners:</a:t>
            </a:r>
          </a:p>
          <a:p>
            <a:pPr marL="0" lvl="0" indent="0">
              <a:buNone/>
            </a:pPr>
            <a:endParaRPr/>
          </a:p>
          <a:p>
            <a:pPr lvl="2"/>
            <a:r>
              <a:rPr/>
              <a:t>Can you think of some static sites— sites that don’t have new content often, or ever? Or sites with very few pages? Examples might be a small restaurant, etc.</a:t>
            </a:r>
          </a:p>
          <a:p>
            <a:pPr marL="0" lvl="0" indent="0">
              <a:buNone/>
            </a:pPr>
            <a:endParaRPr/>
          </a:p>
          <a:p>
            <a:pPr lvl="1"/>
            <a:r>
              <a:rPr/>
              <a:t>But what if we have information that changes all the time? Or if we have lots and lots of information? What are sites that change a lot?</a:t>
            </a:r>
          </a:p>
          <a:p>
            <a:pPr marL="0" lvl="0" indent="0">
              <a:buNone/>
            </a:pPr>
            <a:endParaRPr/>
          </a:p>
          <a:p>
            <a:pPr lvl="2"/>
            <a:r>
              <a:rPr/>
              <a:t>Examples might be: Weather and news sites, blogs, social media sites like Facebook, instagram, shopping sites.</a:t>
            </a:r>
          </a:p>
          <a:p>
            <a:pPr marL="0" lvl="0" indent="0">
              <a:buNone/>
            </a:pPr>
            <a:endParaRPr/>
          </a:p>
          <a:p>
            <a:pPr lvl="1"/>
            <a:r>
              <a:rPr/>
              <a:t>What kinds of sites or pages do we visit most often? What does this say about the internet? (i.e. lots of change, lots of new information)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[2 mins]</a:t>
            </a:r>
          </a:p>
          <a:p>
            <a:pPr marL="0" lvl="0" indent="0">
              <a:buNone/>
            </a:pPr>
            <a:endParaRPr/>
          </a:p>
          <a:p>
            <a:pPr lvl="1"/>
            <a:r>
              <a:rPr/>
              <a:t>Explain:</a:t>
            </a:r>
          </a:p>
          <a:p>
            <a:pPr marL="0" lvl="0" indent="0">
              <a:buNone/>
            </a:pPr>
            <a:endParaRPr/>
          </a:p>
          <a:p>
            <a:pPr lvl="2"/>
            <a:r>
              <a:rPr/>
              <a:t>Today we’re going to talk about some software tools– called website builders or content management systems– that many people (designers, developers, as well as web newcomers who are non-experts) use to create websites.</a:t>
            </a:r>
          </a:p>
          <a:p>
            <a:pPr marL="0" lvl="0" indent="0">
              <a:buNone/>
            </a:pPr>
            <a:endParaRPr/>
          </a:p>
          <a:p>
            <a:pPr lvl="2"/>
            <a:r>
              <a:rPr/>
              <a:t>These tools pull together HTML and CSS (Cascading Style Sheets, used to add visual styles to web sites) along with other programming languages to speed the process of website creation.</a:t>
            </a:r>
          </a:p>
          <a:p>
            <a:pPr marL="0" lvl="0" indent="0">
              <a:buNone/>
            </a:pPr>
            <a:endParaRPr/>
          </a:p>
          <a:p>
            <a:pPr lvl="2"/>
            <a:r>
              <a:rPr/>
              <a:t>But first, let’s do a quick, fun data collection activity– we’ll use this data to model how web builders work.</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lvl="1"/>
            <a:r>
              <a:rPr/>
              <a:t>Facilitator hands out mini-worksheets (print 2 per page/cut to save paper). Ask learners to fill them out. Explain:</a:t>
            </a:r>
          </a:p>
          <a:p>
            <a:pPr marL="0" lvl="0" indent="0">
              <a:buNone/>
            </a:pPr>
            <a:endParaRPr/>
          </a:p>
          <a:p>
            <a:pPr lvl="2"/>
            <a:r>
              <a:rPr/>
              <a:t>It’s OK to make up the information.</a:t>
            </a:r>
          </a:p>
          <a:p>
            <a:pPr marL="0" lvl="0" indent="0">
              <a:buNone/>
            </a:pPr>
            <a:endParaRPr/>
          </a:p>
          <a:p>
            <a:pPr lvl="2"/>
            <a:r>
              <a:rPr/>
              <a:t>On the pet worksheet, you can draw a super simple picture– stick figures are totally fine!</a:t>
            </a:r>
          </a:p>
          <a:p>
            <a:pPr marL="0" lvl="0" indent="0">
              <a:buNone/>
            </a:pPr>
            <a:endParaRPr/>
          </a:p>
          <a:p>
            <a:pPr lvl="2"/>
            <a:r>
              <a:rPr/>
              <a:t>Worksheet text is below. Facilitator can remix as needed.</a:t>
            </a:r>
          </a:p>
          <a:p>
            <a:pPr marL="0" lvl="0" indent="0">
              <a:buNone/>
            </a:pPr>
            <a:endParaRPr/>
          </a:p>
          <a:p>
            <a:pPr lvl="2"/>
            <a:r>
              <a:rPr/>
              <a:t>Collect worksheets and let learners know we’ll come back to them.</a:t>
            </a:r>
          </a:p>
          <a:p>
            <a:pPr marL="0" lvl="0" indent="0">
              <a:buNone/>
            </a:pPr>
            <a:endParaRPr/>
          </a:p>
          <a:p>
            <a:pPr marL="0" lvl="0" indent="0">
              <a:buNone/>
            </a:pPr>
            <a:r>
              <a:rPr/>
              <a:t>Worksheet 1: Pet Listing Pet Name: Location: Type (cat, dog, etc): Age: Image: Traits: Available to Adopt (yes/no):</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Let’s imagine we’re making a site with lots of pages– a site that lists different pets, where people can browse the listings see if they want to adopt a pet.</a:t>
            </a:r>
          </a:p>
          <a:p>
            <a:pPr marL="0" lvl="0" indent="0">
              <a:buNone/>
            </a:pPr>
            <a:endParaRPr/>
          </a:p>
          <a:p>
            <a:pPr lvl="1"/>
            <a:r>
              <a:rPr/>
              <a:t>Ask learners: What pages do we need on our site? (home page, maybe an about page, and maybe a page that talks about each pet)</a:t>
            </a:r>
          </a:p>
          <a:p>
            <a:pPr marL="0" lvl="0" indent="0">
              <a:buNone/>
            </a:pPr>
            <a:endParaRPr/>
          </a:p>
          <a:p>
            <a:pPr lvl="1"/>
            <a:r>
              <a:rPr/>
              <a:t>So let’s figure out the steps for doing our web site creation process, and write the steps or, in other words, an algorithm for it. Let’s say we have our “home” and “about” pages already. And we’ll use the pet data we just collected. What’s the algorithm we’d write for this process?</a:t>
            </a:r>
          </a:p>
          <a:p>
            <a:pPr marL="0" lvl="0" indent="0">
              <a:buNone/>
            </a:pPr>
            <a:endParaRPr/>
          </a:p>
          <a:p>
            <a:pPr marL="1270000" lvl="0" indent="0">
              <a:buNone/>
            </a:pPr>
            <a:r>
              <a:rPr sz="2000"/>
              <a:t>Tip! Sample algorithm for creating pet pages is here:</a:t>
            </a:r>
          </a:p>
          <a:p>
            <a:pPr marL="0" lvl="0" indent="0">
              <a:buNone/>
            </a:pPr>
            <a:endParaRPr sz="2000"/>
          </a:p>
          <a:p>
            <a:pPr lvl="1"/>
            <a:r>
              <a:rPr sz="2000"/>
              <a:t>Open text editor, save new document as .HTML</a:t>
            </a:r>
          </a:p>
          <a:p>
            <a:pPr marL="0" lvl="0" indent="0">
              <a:buNone/>
            </a:pPr>
            <a:endParaRPr sz="2000"/>
          </a:p>
          <a:p>
            <a:pPr lvl="1"/>
            <a:r>
              <a:rPr sz="2000"/>
              <a:t>Type or paste in content for first pet page</a:t>
            </a:r>
          </a:p>
          <a:p>
            <a:pPr marL="0" lvl="0" indent="0">
              <a:buNone/>
            </a:pPr>
            <a:endParaRPr sz="2000"/>
          </a:p>
          <a:p>
            <a:pPr lvl="2"/>
            <a:r>
              <a:rPr sz="2000"/>
              <a:t>Pet Name:</a:t>
            </a:r>
          </a:p>
          <a:p>
            <a:pPr marL="0" lvl="0" indent="0">
              <a:buNone/>
            </a:pPr>
            <a:endParaRPr sz="2000"/>
          </a:p>
          <a:p>
            <a:pPr lvl="2"/>
            <a:r>
              <a:rPr sz="2000"/>
              <a:t>Location:</a:t>
            </a:r>
          </a:p>
          <a:p>
            <a:pPr marL="0" lvl="0" indent="0">
              <a:buNone/>
            </a:pPr>
            <a:endParaRPr sz="2000"/>
          </a:p>
          <a:p>
            <a:pPr lvl="2"/>
            <a:r>
              <a:rPr sz="2000"/>
              <a:t>Image:</a:t>
            </a:r>
          </a:p>
          <a:p>
            <a:pPr marL="0" lvl="0" indent="0">
              <a:buNone/>
            </a:pPr>
            <a:endParaRPr sz="2000"/>
          </a:p>
          <a:p>
            <a:pPr lvl="2"/>
            <a:r>
              <a:rPr sz="2000"/>
              <a:t>Age:</a:t>
            </a:r>
          </a:p>
          <a:p>
            <a:pPr marL="0" lvl="0" indent="0">
              <a:buNone/>
            </a:pPr>
            <a:endParaRPr sz="2000"/>
          </a:p>
          <a:p>
            <a:pPr lvl="2"/>
            <a:r>
              <a:rPr sz="2000"/>
              <a:t>Traits:</a:t>
            </a:r>
          </a:p>
          <a:p>
            <a:pPr marL="0" lvl="0" indent="0">
              <a:buNone/>
            </a:pPr>
            <a:endParaRPr sz="2000"/>
          </a:p>
          <a:p>
            <a:pPr lvl="2"/>
            <a:r>
              <a:rPr sz="2000"/>
              <a:t>Available to Adopt (yes/no):</a:t>
            </a:r>
          </a:p>
          <a:p>
            <a:pPr marL="0" lvl="0" indent="0">
              <a:buNone/>
            </a:pPr>
            <a:endParaRPr sz="2000"/>
          </a:p>
          <a:p>
            <a:pPr lvl="2"/>
            <a:r>
              <a:rPr sz="2000"/>
              <a:t>Comment:</a:t>
            </a:r>
          </a:p>
          <a:p>
            <a:pPr marL="0" lvl="0" indent="0">
              <a:buNone/>
            </a:pPr>
            <a:endParaRPr sz="2000"/>
          </a:p>
          <a:p>
            <a:pPr lvl="1"/>
            <a:r>
              <a:rPr sz="2000"/>
              <a:t>Mark it up with HTML</a:t>
            </a:r>
          </a:p>
          <a:p>
            <a:pPr marL="0" lvl="0" indent="0">
              <a:buNone/>
            </a:pPr>
            <a:endParaRPr sz="2000"/>
          </a:p>
          <a:p>
            <a:pPr lvl="2"/>
            <a:r>
              <a:rPr sz="2000"/>
              <a:t>Add styles for each type of data using CSS</a:t>
            </a:r>
          </a:p>
          <a:p>
            <a:pPr marL="0" lvl="0" indent="0">
              <a:buNone/>
            </a:pPr>
            <a:endParaRPr sz="2000"/>
          </a:p>
          <a:p>
            <a:pPr lvl="2"/>
            <a:r>
              <a:rPr sz="2000"/>
              <a:t>Save, and check to see that it works in browser</a:t>
            </a:r>
          </a:p>
          <a:p>
            <a:pPr marL="0" lvl="0" indent="0">
              <a:buNone/>
            </a:pPr>
            <a:endParaRPr sz="2000"/>
          </a:p>
          <a:p>
            <a:pPr lvl="2"/>
            <a:r>
              <a:rPr sz="2000"/>
              <a:t>Open text editor, save new document as .HTML</a:t>
            </a:r>
          </a:p>
          <a:p>
            <a:pPr marL="0" lvl="0" indent="0">
              <a:buNone/>
            </a:pPr>
            <a:endParaRPr sz="2000"/>
          </a:p>
          <a:p>
            <a:pPr lvl="1"/>
            <a:r>
              <a:rPr sz="2000"/>
              <a:t>Paste in content for next pet page</a:t>
            </a:r>
          </a:p>
          <a:p>
            <a:pPr marL="0" lvl="0" indent="0">
              <a:buNone/>
            </a:pPr>
            <a:endParaRPr sz="2000"/>
          </a:p>
          <a:p>
            <a:pPr lvl="2"/>
            <a:r>
              <a:rPr sz="2000"/>
              <a:t>Pet Name:</a:t>
            </a:r>
          </a:p>
          <a:p>
            <a:pPr marL="0" lvl="0" indent="0">
              <a:buNone/>
            </a:pPr>
            <a:endParaRPr sz="2000"/>
          </a:p>
          <a:p>
            <a:pPr lvl="2"/>
            <a:r>
              <a:rPr sz="2000"/>
              <a:t>Location:</a:t>
            </a:r>
          </a:p>
          <a:p>
            <a:pPr marL="0" lvl="0" indent="0">
              <a:buNone/>
            </a:pPr>
            <a:endParaRPr sz="2000"/>
          </a:p>
          <a:p>
            <a:pPr lvl="2"/>
            <a:r>
              <a:rPr sz="2000"/>
              <a:t>Image:</a:t>
            </a:r>
          </a:p>
          <a:p>
            <a:pPr marL="0" lvl="0" indent="0">
              <a:buNone/>
            </a:pPr>
            <a:endParaRPr sz="2000"/>
          </a:p>
          <a:p>
            <a:pPr lvl="2"/>
            <a:r>
              <a:rPr sz="2000"/>
              <a:t>Age:</a:t>
            </a:r>
          </a:p>
          <a:p>
            <a:pPr marL="0" lvl="0" indent="0">
              <a:buNone/>
            </a:pPr>
            <a:endParaRPr sz="2000"/>
          </a:p>
          <a:p>
            <a:pPr lvl="2"/>
            <a:r>
              <a:rPr sz="2000"/>
              <a:t>Traits:</a:t>
            </a:r>
          </a:p>
          <a:p>
            <a:pPr marL="0" lvl="0" indent="0">
              <a:buNone/>
            </a:pPr>
            <a:endParaRPr sz="2000"/>
          </a:p>
          <a:p>
            <a:pPr lvl="2"/>
            <a:r>
              <a:rPr sz="2000"/>
              <a:t>Available to Adopt (yes/no):</a:t>
            </a:r>
          </a:p>
          <a:p>
            <a:pPr marL="0" lvl="0" indent="0">
              <a:buNone/>
            </a:pPr>
            <a:endParaRPr sz="2000"/>
          </a:p>
          <a:p>
            <a:pPr lvl="2"/>
            <a:r>
              <a:rPr sz="2000"/>
              <a:t>Comment:</a:t>
            </a:r>
          </a:p>
          <a:p>
            <a:pPr marL="0" lvl="0" indent="0">
              <a:buNone/>
            </a:pPr>
            <a:endParaRPr sz="2000"/>
          </a:p>
          <a:p>
            <a:pPr lvl="1"/>
            <a:r>
              <a:rPr sz="2000"/>
              <a:t>Mark it up with HTML</a:t>
            </a:r>
          </a:p>
          <a:p>
            <a:pPr marL="0" lvl="0" indent="0">
              <a:buNone/>
            </a:pPr>
            <a:endParaRPr sz="2000"/>
          </a:p>
          <a:p>
            <a:pPr lvl="1"/>
            <a:r>
              <a:rPr sz="2000"/>
              <a:t>Add styles using CSS</a:t>
            </a:r>
          </a:p>
          <a:p>
            <a:pPr marL="0" lvl="0" indent="0">
              <a:buNone/>
            </a:pPr>
            <a:endParaRPr sz="2000"/>
          </a:p>
          <a:p>
            <a:pPr lvl="1"/>
            <a:r>
              <a:rPr sz="2000"/>
              <a:t>Save, and check to see that it works in browser</a:t>
            </a:r>
          </a:p>
          <a:p>
            <a:pPr marL="0" lvl="0" indent="0">
              <a:buNone/>
            </a:pPr>
            <a:endParaRPr sz="2000"/>
          </a:p>
          <a:p>
            <a:pPr lvl="1"/>
            <a:r>
              <a:rPr sz="2000"/>
              <a:t>(Repeat x times)</a:t>
            </a:r>
          </a:p>
          <a:p>
            <a:pPr marL="0" lvl="0" indent="0">
              <a:buNone/>
            </a:pPr>
            <a:endParaRPr sz="2000"/>
          </a:p>
          <a:p>
            <a:pPr lvl="1"/>
            <a:r>
              <a:rPr/>
              <a:t>Ask learners:</a:t>
            </a:r>
          </a:p>
          <a:p>
            <a:pPr marL="0" lvl="0" indent="0">
              <a:buNone/>
            </a:pPr>
            <a:endParaRPr/>
          </a:p>
          <a:p>
            <a:pPr lvl="2"/>
            <a:r>
              <a:rPr/>
              <a:t>How does this algorithm look? What do you notice about it?</a:t>
            </a:r>
          </a:p>
          <a:p>
            <a:pPr marL="0" lvl="0" indent="0">
              <a:buNone/>
            </a:pPr>
            <a:endParaRPr/>
          </a:p>
          <a:p>
            <a:pPr lvl="2"/>
            <a:r>
              <a:rPr/>
              <a:t>How are you going to feel about adding all the pets? Possible responses: it’s repetitive, we’re doing the same thing over and over, tedious to get through all the pets, it’s going to take forever.</a:t>
            </a:r>
          </a:p>
          <a:p>
            <a:pPr marL="0" lvl="0" indent="0">
              <a:buNone/>
            </a:pPr>
            <a:endParaRPr/>
          </a:p>
          <a:p>
            <a:pPr lvl="2"/>
            <a:r>
              <a:rPr/>
              <a:t>What could we do to improve this process?</a:t>
            </a:r>
          </a:p>
          <a:p>
            <a:pPr marL="0" lvl="0" indent="0">
              <a:buNone/>
            </a:pPr>
            <a:endParaRPr/>
          </a:p>
          <a:p>
            <a:pPr lvl="1"/>
            <a:r>
              <a:rPr/>
              <a:t>Explain that this is the challenge for any site– like a blog or a shopping site, a new site– it will take forever to make all those changes and new pages!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This interface hides the html, </a:t>
            </a:r>
            <a:r>
              <a:rPr lang="en-GB" sz="1200" dirty="0" err="1" smtClean="0"/>
              <a:t>css</a:t>
            </a:r>
            <a:r>
              <a:rPr lang="en-GB" sz="1200" dirty="0" smtClean="0"/>
              <a:t>, and any code from the user. They are sometimes drag-and-drop, or you type in your content and make some simple selections. But we’re going to explore how the web builders work behind the scenes, once all your stuff is entered in the database.</a:t>
            </a:r>
          </a:p>
          <a:p>
            <a:endParaRPr lang="en-GB" dirty="0"/>
          </a:p>
        </p:txBody>
      </p:sp>
      <p:sp>
        <p:nvSpPr>
          <p:cNvPr id="4" name="Slide Number Placeholder 3"/>
          <p:cNvSpPr>
            <a:spLocks noGrp="1"/>
          </p:cNvSpPr>
          <p:nvPr>
            <p:ph type="sldNum" sz="quarter" idx="10"/>
          </p:nvPr>
        </p:nvSpPr>
        <p:spPr/>
        <p:txBody>
          <a:bodyPr/>
          <a:lstStyle/>
          <a:p>
            <a:fld id="{18BDFEC3-8487-43E8-A154-7C12CBC1FFF2}" type="slidenum">
              <a:rPr lang="en-US" smtClean="0"/>
              <a:t>10</a:t>
            </a:fld>
            <a:endParaRPr lang="en-US"/>
          </a:p>
        </p:txBody>
      </p:sp>
    </p:spTree>
    <p:extLst>
      <p:ext uri="{BB962C8B-B14F-4D97-AF65-F5344CB8AC3E}">
        <p14:creationId xmlns:p14="http://schemas.microsoft.com/office/powerpoint/2010/main" val="252725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We’ll cut our sheets up, because we’re going to want to access pieces of data separately.</a:t>
            </a:r>
          </a:p>
          <a:p>
            <a:endParaRPr lang="en-GB" dirty="0"/>
          </a:p>
        </p:txBody>
      </p:sp>
      <p:sp>
        <p:nvSpPr>
          <p:cNvPr id="4" name="Slide Number Placeholder 3"/>
          <p:cNvSpPr>
            <a:spLocks noGrp="1"/>
          </p:cNvSpPr>
          <p:nvPr>
            <p:ph type="sldNum" sz="quarter" idx="10"/>
          </p:nvPr>
        </p:nvSpPr>
        <p:spPr/>
        <p:txBody>
          <a:bodyPr/>
          <a:lstStyle/>
          <a:p>
            <a:fld id="{18BDFEC3-8487-43E8-A154-7C12CBC1FFF2}" type="slidenum">
              <a:rPr lang="en-US" smtClean="0"/>
              <a:t>11</a:t>
            </a:fld>
            <a:endParaRPr lang="en-US"/>
          </a:p>
        </p:txBody>
      </p:sp>
    </p:spTree>
    <p:extLst>
      <p:ext uri="{BB962C8B-B14F-4D97-AF65-F5344CB8AC3E}">
        <p14:creationId xmlns:p14="http://schemas.microsoft.com/office/powerpoint/2010/main" val="3819770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dirty="0"/>
              <a:t>If we were developers working on this web site on a computer, we’d do write this in programming language, but here we’ll just write basic instructions, called “pseudo-code.” It’s not the actual wording we’d need for an actual programming language, but it expresses the intent of the instructions.</a:t>
            </a:r>
          </a:p>
          <a:p>
            <a:pPr marL="0" lvl="0" indent="0">
              <a:buNone/>
            </a:pPr>
            <a:endParaRPr dirty="0"/>
          </a:p>
          <a:p>
            <a:pPr lvl="1"/>
            <a:r>
              <a:rPr dirty="0"/>
              <a:t>What are the instructions? Let’s write another algorithm. This can be whatever we want in terms of what content to add where, but here’s an example:</a:t>
            </a:r>
          </a:p>
          <a:p>
            <a:pPr marL="0" lvl="0" indent="0">
              <a:buNone/>
            </a:pPr>
            <a:endParaRPr dirty="0"/>
          </a:p>
          <a:p>
            <a:pPr lvl="2"/>
            <a:r>
              <a:rPr dirty="0"/>
              <a:t>Access the desired pet record</a:t>
            </a:r>
          </a:p>
          <a:p>
            <a:pPr marL="0" lvl="0" indent="0">
              <a:buNone/>
            </a:pPr>
            <a:endParaRPr dirty="0"/>
          </a:p>
          <a:p>
            <a:pPr lvl="2"/>
            <a:r>
              <a:rPr dirty="0"/>
              <a:t>Put the Pet Name or Pet Number in the title</a:t>
            </a:r>
          </a:p>
          <a:p>
            <a:pPr marL="0" lvl="0" indent="0">
              <a:buNone/>
            </a:pPr>
            <a:endParaRPr dirty="0"/>
          </a:p>
          <a:p>
            <a:pPr lvl="2"/>
            <a:r>
              <a:rPr dirty="0"/>
              <a:t>Assign the correct style sheet</a:t>
            </a:r>
          </a:p>
          <a:p>
            <a:pPr marL="0" lvl="0" indent="0">
              <a:buNone/>
            </a:pPr>
            <a:endParaRPr dirty="0"/>
          </a:p>
          <a:p>
            <a:pPr lvl="2"/>
            <a:r>
              <a:rPr dirty="0"/>
              <a:t>Put the pet name in the heading</a:t>
            </a:r>
          </a:p>
          <a:p>
            <a:pPr marL="0" lvl="0" indent="0">
              <a:buNone/>
            </a:pPr>
            <a:endParaRPr dirty="0"/>
          </a:p>
          <a:p>
            <a:pPr lvl="2"/>
            <a:r>
              <a:rPr dirty="0"/>
              <a:t>Put the image name in the </a:t>
            </a:r>
            <a:r>
              <a:rPr dirty="0" err="1"/>
              <a:t>img</a:t>
            </a:r>
            <a:r>
              <a:rPr dirty="0"/>
              <a:t> tag</a:t>
            </a:r>
          </a:p>
          <a:p>
            <a:pPr marL="0" lvl="0" indent="0">
              <a:buNone/>
            </a:pPr>
            <a:endParaRPr dirty="0"/>
          </a:p>
          <a:p>
            <a:pPr lvl="2"/>
            <a:r>
              <a:rPr dirty="0"/>
              <a:t>Put the traits in the final paragraph</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dirty="0"/>
              <a:t>Have a learner try assembling the page by following the sticky note instructions– this is what the code does! fill in the content</a:t>
            </a:r>
          </a:p>
          <a:p>
            <a:pPr marL="0" lvl="0" indent="0">
              <a:buNone/>
            </a:pPr>
            <a:endParaRPr dirty="0"/>
          </a:p>
          <a:p>
            <a:pPr lvl="1"/>
            <a:r>
              <a:rPr dirty="0"/>
              <a:t>When a client’s browser requests this page for a particular pet (say, Pet #2) the server-side code will pull together the info from the database, assign the correct stylesheet, and send it all along to your browser. It makes the page on the fly! So a page for each pet doesn’t exist in a static way, but is made on-demand.</a:t>
            </a:r>
          </a:p>
          <a:p>
            <a:pPr marL="0" lvl="0" indent="0">
              <a:buNone/>
            </a:pPr>
            <a:endParaRPr dirty="0"/>
          </a:p>
          <a:p>
            <a:pPr lvl="1"/>
            <a:r>
              <a:rPr dirty="0"/>
              <a:t>This is what happens behind the scenes in any of the content management systems/ web builder platforms, like </a:t>
            </a:r>
            <a:r>
              <a:rPr dirty="0" err="1"/>
              <a:t>Wordpress</a:t>
            </a:r>
            <a:r>
              <a:rPr dirty="0"/>
              <a:t> or </a:t>
            </a:r>
            <a:r>
              <a:rPr dirty="0" err="1"/>
              <a:t>SquareSpace</a:t>
            </a:r>
            <a:r>
              <a:rPr dirty="0"/>
              <a:t> or </a:t>
            </a:r>
            <a:r>
              <a:rPr dirty="0" err="1"/>
              <a:t>Wix</a:t>
            </a:r>
            <a:r>
              <a:rPr dirty="0"/>
              <a:t>.</a:t>
            </a:r>
          </a:p>
          <a:p>
            <a:pPr marL="0" lvl="0" indent="0">
              <a:buNone/>
            </a:pPr>
            <a:endParaRPr dirty="0"/>
          </a:p>
          <a:p>
            <a:pPr lvl="1"/>
            <a:r>
              <a:rPr dirty="0"/>
              <a:t>As a user, you’d mostly be typing content into an interface, and selecting a template, and pressing a “publish” button. The code on the server side and in the browser does the rest! And now YOU know how that works!</a:t>
            </a:r>
          </a:p>
          <a:p>
            <a:pPr marL="0" lvl="0" indent="0">
              <a:buNone/>
            </a:pPr>
            <a:endParaRPr dirty="0"/>
          </a:p>
          <a:p>
            <a:pPr marL="0" lvl="0" indent="0">
              <a:spcBef>
                <a:spcPts val="3000"/>
              </a:spcBef>
              <a:buNone/>
            </a:pPr>
            <a:r>
              <a:rPr b="1" dirty="0"/>
              <a:t>Learning Experience Reflection</a:t>
            </a:r>
          </a:p>
          <a:p>
            <a:pPr marL="0" lvl="0" indent="0">
              <a:buNone/>
            </a:pPr>
            <a:endParaRPr b="1" dirty="0"/>
          </a:p>
          <a:p>
            <a:pPr marL="0" lvl="0" indent="0">
              <a:buNone/>
            </a:pPr>
            <a:r>
              <a:rPr dirty="0"/>
              <a:t>[5 </a:t>
            </a:r>
            <a:r>
              <a:rPr dirty="0" err="1"/>
              <a:t>mins</a:t>
            </a:r>
            <a:r>
              <a:rPr dirty="0"/>
              <a:t>]</a:t>
            </a:r>
          </a:p>
          <a:p>
            <a:pPr marL="0" lvl="0" indent="0">
              <a:buNone/>
            </a:pPr>
            <a:endParaRPr dirty="0"/>
          </a:p>
          <a:p>
            <a:pPr lvl="1"/>
            <a:r>
              <a:rPr dirty="0"/>
              <a:t>What did you like about this activity?</a:t>
            </a:r>
          </a:p>
          <a:p>
            <a:pPr marL="0" lvl="0" indent="0">
              <a:buNone/>
            </a:pPr>
            <a:endParaRPr dirty="0"/>
          </a:p>
          <a:p>
            <a:pPr lvl="1"/>
            <a:r>
              <a:rPr dirty="0"/>
              <a:t>If you might teach this activity to a particular audience, what might you change about the process, structure, or content to better meet the needs of that audience?</a:t>
            </a:r>
          </a:p>
          <a:p>
            <a:pPr marL="0" lvl="0" indent="0">
              <a:buNone/>
            </a:pPr>
            <a:endParaRPr dirty="0"/>
          </a:p>
          <a:p>
            <a:pPr marL="0" lvl="0" indent="0">
              <a:spcBef>
                <a:spcPts val="3000"/>
              </a:spcBef>
              <a:buNone/>
            </a:pPr>
            <a:r>
              <a:rPr b="1" dirty="0"/>
              <a:t>Feedback on Core Curriculum</a:t>
            </a:r>
          </a:p>
          <a:p>
            <a:pPr marL="0" lvl="0" indent="0">
              <a:buNone/>
            </a:pPr>
            <a:endParaRPr b="1" dirty="0"/>
          </a:p>
          <a:p>
            <a:pPr lvl="1"/>
            <a:r>
              <a:rPr dirty="0"/>
              <a:t>Tell us how and where you’re using the curriculum and what you’ve learned and what you might change.</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5599">
                <a:solidFill>
                  <a:schemeClr val="lt1"/>
                </a:solidFill>
              </a:defRPr>
            </a:lvl1pPr>
            <a:lvl2pPr lvl="1">
              <a:spcBef>
                <a:spcPts val="0"/>
              </a:spcBef>
              <a:buClr>
                <a:schemeClr val="lt1"/>
              </a:buClr>
              <a:buSzPct val="100000"/>
              <a:defRPr sz="5599">
                <a:solidFill>
                  <a:schemeClr val="lt1"/>
                </a:solidFill>
              </a:defRPr>
            </a:lvl2pPr>
            <a:lvl3pPr lvl="2">
              <a:spcBef>
                <a:spcPts val="0"/>
              </a:spcBef>
              <a:buClr>
                <a:schemeClr val="lt1"/>
              </a:buClr>
              <a:buSzPct val="100000"/>
              <a:defRPr sz="5599">
                <a:solidFill>
                  <a:schemeClr val="lt1"/>
                </a:solidFill>
              </a:defRPr>
            </a:lvl3pPr>
            <a:lvl4pPr lvl="3">
              <a:spcBef>
                <a:spcPts val="0"/>
              </a:spcBef>
              <a:buClr>
                <a:schemeClr val="lt1"/>
              </a:buClr>
              <a:buSzPct val="100000"/>
              <a:defRPr sz="5599">
                <a:solidFill>
                  <a:schemeClr val="lt1"/>
                </a:solidFill>
              </a:defRPr>
            </a:lvl4pPr>
            <a:lvl5pPr lvl="4">
              <a:spcBef>
                <a:spcPts val="0"/>
              </a:spcBef>
              <a:buClr>
                <a:schemeClr val="lt1"/>
              </a:buClr>
              <a:buSzPct val="100000"/>
              <a:defRPr sz="5599">
                <a:solidFill>
                  <a:schemeClr val="lt1"/>
                </a:solidFill>
              </a:defRPr>
            </a:lvl5pPr>
            <a:lvl6pPr lvl="5">
              <a:spcBef>
                <a:spcPts val="0"/>
              </a:spcBef>
              <a:buClr>
                <a:schemeClr val="lt1"/>
              </a:buClr>
              <a:buSzPct val="100000"/>
              <a:defRPr sz="5599">
                <a:solidFill>
                  <a:schemeClr val="lt1"/>
                </a:solidFill>
              </a:defRPr>
            </a:lvl6pPr>
            <a:lvl7pPr lvl="6">
              <a:spcBef>
                <a:spcPts val="0"/>
              </a:spcBef>
              <a:buClr>
                <a:schemeClr val="lt1"/>
              </a:buClr>
              <a:buSzPct val="100000"/>
              <a:defRPr sz="5599">
                <a:solidFill>
                  <a:schemeClr val="lt1"/>
                </a:solidFill>
              </a:defRPr>
            </a:lvl7pPr>
            <a:lvl8pPr lvl="7">
              <a:spcBef>
                <a:spcPts val="0"/>
              </a:spcBef>
              <a:buClr>
                <a:schemeClr val="lt1"/>
              </a:buClr>
              <a:buSzPct val="100000"/>
              <a:defRPr sz="5599">
                <a:solidFill>
                  <a:schemeClr val="lt1"/>
                </a:solidFill>
              </a:defRPr>
            </a:lvl8pPr>
            <a:lvl9pPr lvl="8">
              <a:spcBef>
                <a:spcPts val="0"/>
              </a:spcBef>
              <a:buClr>
                <a:schemeClr val="lt1"/>
              </a:buClr>
              <a:buSzPct val="100000"/>
              <a:defRPr sz="55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799">
                <a:solidFill>
                  <a:schemeClr val="lt1"/>
                </a:solidFill>
              </a:defRPr>
            </a:lvl1pPr>
            <a:lvl2pPr lvl="1">
              <a:lnSpc>
                <a:spcPct val="100000"/>
              </a:lnSpc>
              <a:spcBef>
                <a:spcPts val="0"/>
              </a:spcBef>
              <a:spcAft>
                <a:spcPts val="0"/>
              </a:spcAft>
              <a:buClr>
                <a:schemeClr val="lt1"/>
              </a:buClr>
              <a:buSzPct val="100000"/>
              <a:buNone/>
              <a:defRPr sz="2799">
                <a:solidFill>
                  <a:schemeClr val="lt1"/>
                </a:solidFill>
              </a:defRPr>
            </a:lvl2pPr>
            <a:lvl3pPr lvl="2">
              <a:lnSpc>
                <a:spcPct val="100000"/>
              </a:lnSpc>
              <a:spcBef>
                <a:spcPts val="0"/>
              </a:spcBef>
              <a:spcAft>
                <a:spcPts val="0"/>
              </a:spcAft>
              <a:buClr>
                <a:schemeClr val="lt1"/>
              </a:buClr>
              <a:buSzPct val="100000"/>
              <a:buNone/>
              <a:defRPr sz="2799">
                <a:solidFill>
                  <a:schemeClr val="lt1"/>
                </a:solidFill>
              </a:defRPr>
            </a:lvl3pPr>
            <a:lvl4pPr lvl="3">
              <a:lnSpc>
                <a:spcPct val="100000"/>
              </a:lnSpc>
              <a:spcBef>
                <a:spcPts val="0"/>
              </a:spcBef>
              <a:spcAft>
                <a:spcPts val="0"/>
              </a:spcAft>
              <a:buClr>
                <a:schemeClr val="lt1"/>
              </a:buClr>
              <a:buSzPct val="100000"/>
              <a:buNone/>
              <a:defRPr sz="2799">
                <a:solidFill>
                  <a:schemeClr val="lt1"/>
                </a:solidFill>
              </a:defRPr>
            </a:lvl4pPr>
            <a:lvl5pPr lvl="4">
              <a:lnSpc>
                <a:spcPct val="100000"/>
              </a:lnSpc>
              <a:spcBef>
                <a:spcPts val="0"/>
              </a:spcBef>
              <a:spcAft>
                <a:spcPts val="0"/>
              </a:spcAft>
              <a:buClr>
                <a:schemeClr val="lt1"/>
              </a:buClr>
              <a:buSzPct val="100000"/>
              <a:buNone/>
              <a:defRPr sz="2799">
                <a:solidFill>
                  <a:schemeClr val="lt1"/>
                </a:solidFill>
              </a:defRPr>
            </a:lvl5pPr>
            <a:lvl6pPr lvl="5">
              <a:lnSpc>
                <a:spcPct val="100000"/>
              </a:lnSpc>
              <a:spcBef>
                <a:spcPts val="0"/>
              </a:spcBef>
              <a:spcAft>
                <a:spcPts val="0"/>
              </a:spcAft>
              <a:buClr>
                <a:schemeClr val="lt1"/>
              </a:buClr>
              <a:buSzPct val="100000"/>
              <a:buNone/>
              <a:defRPr sz="2799">
                <a:solidFill>
                  <a:schemeClr val="lt1"/>
                </a:solidFill>
              </a:defRPr>
            </a:lvl6pPr>
            <a:lvl7pPr lvl="6">
              <a:lnSpc>
                <a:spcPct val="100000"/>
              </a:lnSpc>
              <a:spcBef>
                <a:spcPts val="0"/>
              </a:spcBef>
              <a:spcAft>
                <a:spcPts val="0"/>
              </a:spcAft>
              <a:buClr>
                <a:schemeClr val="lt1"/>
              </a:buClr>
              <a:buSzPct val="100000"/>
              <a:buNone/>
              <a:defRPr sz="2799">
                <a:solidFill>
                  <a:schemeClr val="lt1"/>
                </a:solidFill>
              </a:defRPr>
            </a:lvl7pPr>
            <a:lvl8pPr lvl="7">
              <a:lnSpc>
                <a:spcPct val="100000"/>
              </a:lnSpc>
              <a:spcBef>
                <a:spcPts val="0"/>
              </a:spcBef>
              <a:spcAft>
                <a:spcPts val="0"/>
              </a:spcAft>
              <a:buClr>
                <a:schemeClr val="lt1"/>
              </a:buClr>
              <a:buSzPct val="100000"/>
              <a:buNone/>
              <a:defRPr sz="2799">
                <a:solidFill>
                  <a:schemeClr val="lt1"/>
                </a:solidFill>
              </a:defRPr>
            </a:lvl8pPr>
            <a:lvl9pPr lvl="8">
              <a:lnSpc>
                <a:spcPct val="100000"/>
              </a:lnSpc>
              <a:spcBef>
                <a:spcPts val="0"/>
              </a:spcBef>
              <a:spcAft>
                <a:spcPts val="0"/>
              </a:spcAft>
              <a:buClr>
                <a:schemeClr val="lt1"/>
              </a:buClr>
              <a:buSzPct val="100000"/>
              <a:buNone/>
              <a:defRPr sz="2799">
                <a:solidFill>
                  <a:schemeClr val="lt1"/>
                </a:solidFill>
              </a:defRPr>
            </a:lvl9pPr>
          </a:lstStyle>
          <a:p>
            <a:r>
              <a:rPr lang="en-US" smtClean="0"/>
              <a:t>Click to edit Master subtitle style</a:t>
            </a:r>
            <a:endParaRPr dirty="0"/>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spTree>
    <p:extLst>
      <p:ext uri="{BB962C8B-B14F-4D97-AF65-F5344CB8AC3E}">
        <p14:creationId xmlns:p14="http://schemas.microsoft.com/office/powerpoint/2010/main" val="2909872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2"/>
        <p:cNvGrpSpPr/>
        <p:nvPr/>
      </p:nvGrpSpPr>
      <p:grpSpPr>
        <a:xfrm>
          <a:off x="0" y="0"/>
          <a:ext cx="0" cy="0"/>
          <a:chOff x="0" y="0"/>
          <a:chExt cx="0" cy="0"/>
        </a:xfrm>
      </p:grpSpPr>
    </p:spTree>
    <p:extLst>
      <p:ext uri="{BB962C8B-B14F-4D97-AF65-F5344CB8AC3E}">
        <p14:creationId xmlns:p14="http://schemas.microsoft.com/office/powerpoint/2010/main" val="1722939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
        <p:nvSpPr>
          <p:cNvPr id="4" name="Date Placeholder 3"/>
          <p:cNvSpPr>
            <a:spLocks noGrp="1"/>
          </p:cNvSpPr>
          <p:nvPr>
            <p:ph type="dt" sz="half" idx="10"/>
          </p:nvPr>
        </p:nvSpPr>
        <p:spPr/>
        <p:txBody>
          <a:bodyPr/>
          <a:lstStyle/>
          <a:p>
            <a:fld id="{241EB5C9-1307-BA42-ABA2-0BC069CD8E7F}"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54794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5pPr>
            <a:lvl6pPr lvl="5">
              <a:spcBef>
                <a:spcPts val="0"/>
              </a:spcBef>
              <a:defRPr/>
            </a:lvl6pPr>
            <a:lvl7pPr lvl="6">
              <a:spcBef>
                <a:spcPts val="0"/>
              </a:spcBef>
              <a:defRPr/>
            </a:lvl7pPr>
            <a:lvl8pPr lvl="7">
              <a:spcBef>
                <a:spcPts val="0"/>
              </a:spcBef>
              <a:defRPr/>
            </a:lvl8pPr>
            <a:lvl9pPr lvl="8">
              <a:spcBef>
                <a:spcPts val="0"/>
              </a:spcBef>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34277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Tree>
    <p:extLst>
      <p:ext uri="{BB962C8B-B14F-4D97-AF65-F5344CB8AC3E}">
        <p14:creationId xmlns:p14="http://schemas.microsoft.com/office/powerpoint/2010/main" val="1584841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Tree>
    <p:extLst>
      <p:ext uri="{BB962C8B-B14F-4D97-AF65-F5344CB8AC3E}">
        <p14:creationId xmlns:p14="http://schemas.microsoft.com/office/powerpoint/2010/main" val="1427617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3000">
                <a:latin typeface="Arial" panose="020B0604020202020204" pitchFamily="34" charset="0"/>
                <a:cs typeface="Arial" panose="020B0604020202020204" pitchFamily="34" charset="0"/>
              </a:defRPr>
            </a:lvl1pPr>
            <a:lvl2pPr lvl="1">
              <a:spcBef>
                <a:spcPts val="0"/>
              </a:spcBef>
              <a:buSzPct val="100000"/>
              <a:defRPr sz="3199"/>
            </a:lvl2pPr>
            <a:lvl3pPr lvl="2">
              <a:spcBef>
                <a:spcPts val="0"/>
              </a:spcBef>
              <a:buSzPct val="100000"/>
              <a:defRPr sz="3199"/>
            </a:lvl3pPr>
            <a:lvl4pPr lvl="3">
              <a:spcBef>
                <a:spcPts val="0"/>
              </a:spcBef>
              <a:buSzPct val="100000"/>
              <a:defRPr sz="3199"/>
            </a:lvl4pPr>
            <a:lvl5pPr lvl="4">
              <a:spcBef>
                <a:spcPts val="0"/>
              </a:spcBef>
              <a:buSzPct val="100000"/>
              <a:defRPr sz="3199"/>
            </a:lvl5pPr>
            <a:lvl6pPr lvl="5">
              <a:spcBef>
                <a:spcPts val="0"/>
              </a:spcBef>
              <a:buSzPct val="100000"/>
              <a:defRPr sz="3199"/>
            </a:lvl6pPr>
            <a:lvl7pPr lvl="6">
              <a:spcBef>
                <a:spcPts val="0"/>
              </a:spcBef>
              <a:buSzPct val="100000"/>
              <a:defRPr sz="3199"/>
            </a:lvl7pPr>
            <a:lvl8pPr lvl="7">
              <a:spcBef>
                <a:spcPts val="0"/>
              </a:spcBef>
              <a:buSzPct val="100000"/>
              <a:defRPr sz="3199"/>
            </a:lvl8pPr>
            <a:lvl9pPr lvl="8">
              <a:spcBef>
                <a:spcPts val="0"/>
              </a:spcBef>
              <a:buSzPct val="100000"/>
              <a:defRPr sz="31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Tree>
    <p:extLst>
      <p:ext uri="{BB962C8B-B14F-4D97-AF65-F5344CB8AC3E}">
        <p14:creationId xmlns:p14="http://schemas.microsoft.com/office/powerpoint/2010/main" val="339312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6398">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6398">
                <a:solidFill>
                  <a:schemeClr val="lt1"/>
                </a:solidFill>
              </a:defRPr>
            </a:lvl2pPr>
            <a:lvl3pPr lvl="2">
              <a:spcBef>
                <a:spcPts val="0"/>
              </a:spcBef>
              <a:buClr>
                <a:schemeClr val="lt1"/>
              </a:buClr>
              <a:buSzPct val="100000"/>
              <a:defRPr sz="6398">
                <a:solidFill>
                  <a:schemeClr val="lt1"/>
                </a:solidFill>
              </a:defRPr>
            </a:lvl3pPr>
            <a:lvl4pPr lvl="3">
              <a:spcBef>
                <a:spcPts val="0"/>
              </a:spcBef>
              <a:buClr>
                <a:schemeClr val="lt1"/>
              </a:buClr>
              <a:buSzPct val="100000"/>
              <a:defRPr sz="6398">
                <a:solidFill>
                  <a:schemeClr val="lt1"/>
                </a:solidFill>
              </a:defRPr>
            </a:lvl4pPr>
            <a:lvl5pPr lvl="4">
              <a:spcBef>
                <a:spcPts val="0"/>
              </a:spcBef>
              <a:buClr>
                <a:schemeClr val="lt1"/>
              </a:buClr>
              <a:buSzPct val="100000"/>
              <a:defRPr sz="6398">
                <a:solidFill>
                  <a:schemeClr val="lt1"/>
                </a:solidFill>
              </a:defRPr>
            </a:lvl5pPr>
            <a:lvl6pPr lvl="5">
              <a:spcBef>
                <a:spcPts val="0"/>
              </a:spcBef>
              <a:buClr>
                <a:schemeClr val="lt1"/>
              </a:buClr>
              <a:buSzPct val="100000"/>
              <a:defRPr sz="6398">
                <a:solidFill>
                  <a:schemeClr val="lt1"/>
                </a:solidFill>
              </a:defRPr>
            </a:lvl6pPr>
            <a:lvl7pPr lvl="6">
              <a:spcBef>
                <a:spcPts val="0"/>
              </a:spcBef>
              <a:buClr>
                <a:schemeClr val="lt1"/>
              </a:buClr>
              <a:buSzPct val="100000"/>
              <a:defRPr sz="6398">
                <a:solidFill>
                  <a:schemeClr val="lt1"/>
                </a:solidFill>
              </a:defRPr>
            </a:lvl7pPr>
            <a:lvl8pPr lvl="7">
              <a:spcBef>
                <a:spcPts val="0"/>
              </a:spcBef>
              <a:buClr>
                <a:schemeClr val="lt1"/>
              </a:buClr>
              <a:buSzPct val="100000"/>
              <a:defRPr sz="6398">
                <a:solidFill>
                  <a:schemeClr val="lt1"/>
                </a:solidFill>
              </a:defRPr>
            </a:lvl8pPr>
            <a:lvl9pPr lvl="8">
              <a:spcBef>
                <a:spcPts val="0"/>
              </a:spcBef>
              <a:buClr>
                <a:schemeClr val="lt1"/>
              </a:buClr>
              <a:buSzPct val="100000"/>
              <a:defRPr sz="6398">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254995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2"/>
        <p:cNvGrpSpPr/>
        <p:nvPr/>
      </p:nvGrpSpPr>
      <p:grpSpPr>
        <a:xfrm>
          <a:off x="0" y="0"/>
          <a:ext cx="0" cy="0"/>
          <a:chOff x="0" y="0"/>
          <a:chExt cx="0" cy="0"/>
        </a:xfrm>
      </p:grpSpPr>
      <p:sp>
        <p:nvSpPr>
          <p:cNvPr id="63" name="Shape 63"/>
          <p:cNvSpPr/>
          <p:nvPr/>
        </p:nvSpPr>
        <p:spPr>
          <a:xfrm>
            <a:off x="6096000" y="-233"/>
            <a:ext cx="6096001" cy="6858000"/>
          </a:xfrm>
          <a:prstGeom prst="rect">
            <a:avLst/>
          </a:prstGeom>
          <a:solidFill>
            <a:srgbClr val="0093AA"/>
          </a:solidFill>
          <a:ln>
            <a:noFill/>
          </a:ln>
        </p:spPr>
        <p:txBody>
          <a:bodyPr lIns="121868" tIns="121868" rIns="121868" bIns="121868" anchor="ctr" anchorCtr="0">
            <a:noAutofit/>
          </a:bodyPr>
          <a:lstStyle/>
          <a:p>
            <a:pPr lvl="0">
              <a:spcBef>
                <a:spcPts val="0"/>
              </a:spcBef>
              <a:buNone/>
            </a:pPr>
            <a:endParaRPr sz="2399"/>
          </a:p>
        </p:txBody>
      </p:sp>
      <p:cxnSp>
        <p:nvCxnSpPr>
          <p:cNvPr id="64" name="Shape 64"/>
          <p:cNvCxnSpPr/>
          <p:nvPr/>
        </p:nvCxnSpPr>
        <p:spPr>
          <a:xfrm>
            <a:off x="6706234"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5599">
                <a:latin typeface="Arial" panose="020B0604020202020204" pitchFamily="34" charset="0"/>
                <a:cs typeface="Arial" panose="020B0604020202020204" pitchFamily="34" charset="0"/>
              </a:defRPr>
            </a:lvl1pPr>
            <a:lvl2pPr lvl="1" algn="ctr">
              <a:spcBef>
                <a:spcPts val="0"/>
              </a:spcBef>
              <a:buSzPct val="100000"/>
              <a:defRPr sz="5599"/>
            </a:lvl2pPr>
            <a:lvl3pPr lvl="2" algn="ctr">
              <a:spcBef>
                <a:spcPts val="0"/>
              </a:spcBef>
              <a:buSzPct val="100000"/>
              <a:defRPr sz="5599"/>
            </a:lvl3pPr>
            <a:lvl4pPr lvl="3" algn="ctr">
              <a:spcBef>
                <a:spcPts val="0"/>
              </a:spcBef>
              <a:buSzPct val="100000"/>
              <a:defRPr sz="5599"/>
            </a:lvl4pPr>
            <a:lvl5pPr lvl="4" algn="ctr">
              <a:spcBef>
                <a:spcPts val="0"/>
              </a:spcBef>
              <a:buSzPct val="100000"/>
              <a:defRPr sz="5599"/>
            </a:lvl5pPr>
            <a:lvl6pPr lvl="5" algn="ctr">
              <a:spcBef>
                <a:spcPts val="0"/>
              </a:spcBef>
              <a:buSzPct val="100000"/>
              <a:defRPr sz="5599"/>
            </a:lvl6pPr>
            <a:lvl7pPr lvl="6" algn="ctr">
              <a:spcBef>
                <a:spcPts val="0"/>
              </a:spcBef>
              <a:buSzPct val="100000"/>
              <a:defRPr sz="5599"/>
            </a:lvl7pPr>
            <a:lvl8pPr lvl="7" algn="ctr">
              <a:spcBef>
                <a:spcPts val="0"/>
              </a:spcBef>
              <a:buSzPct val="100000"/>
              <a:defRPr sz="5599"/>
            </a:lvl8pPr>
            <a:lvl9pPr lvl="8" algn="ctr">
              <a:spcBef>
                <a:spcPts val="0"/>
              </a:spcBef>
              <a:buSzPct val="100000"/>
              <a:defRPr sz="55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7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799"/>
            </a:lvl2pPr>
            <a:lvl3pPr lvl="2" algn="ctr">
              <a:lnSpc>
                <a:spcPct val="100000"/>
              </a:lnSpc>
              <a:spcBef>
                <a:spcPts val="0"/>
              </a:spcBef>
              <a:spcAft>
                <a:spcPts val="0"/>
              </a:spcAft>
              <a:buSzPct val="100000"/>
              <a:buNone/>
              <a:defRPr sz="2799"/>
            </a:lvl3pPr>
            <a:lvl4pPr lvl="3" algn="ctr">
              <a:lnSpc>
                <a:spcPct val="100000"/>
              </a:lnSpc>
              <a:spcBef>
                <a:spcPts val="0"/>
              </a:spcBef>
              <a:spcAft>
                <a:spcPts val="0"/>
              </a:spcAft>
              <a:buSzPct val="100000"/>
              <a:buNone/>
              <a:defRPr sz="2799"/>
            </a:lvl4pPr>
            <a:lvl5pPr lvl="4" algn="ctr">
              <a:lnSpc>
                <a:spcPct val="100000"/>
              </a:lnSpc>
              <a:spcBef>
                <a:spcPts val="0"/>
              </a:spcBef>
              <a:spcAft>
                <a:spcPts val="0"/>
              </a:spcAft>
              <a:buSzPct val="100000"/>
              <a:buNone/>
              <a:defRPr sz="2799"/>
            </a:lvl5pPr>
            <a:lvl6pPr lvl="5" algn="ctr">
              <a:lnSpc>
                <a:spcPct val="100000"/>
              </a:lnSpc>
              <a:spcBef>
                <a:spcPts val="0"/>
              </a:spcBef>
              <a:spcAft>
                <a:spcPts val="0"/>
              </a:spcAft>
              <a:buSzPct val="100000"/>
              <a:buNone/>
              <a:defRPr sz="2799"/>
            </a:lvl6pPr>
            <a:lvl7pPr lvl="6" algn="ctr">
              <a:lnSpc>
                <a:spcPct val="100000"/>
              </a:lnSpc>
              <a:spcBef>
                <a:spcPts val="0"/>
              </a:spcBef>
              <a:spcAft>
                <a:spcPts val="0"/>
              </a:spcAft>
              <a:buSzPct val="100000"/>
              <a:buNone/>
              <a:defRPr sz="2799"/>
            </a:lvl7pPr>
            <a:lvl8pPr lvl="7" algn="ctr">
              <a:lnSpc>
                <a:spcPct val="100000"/>
              </a:lnSpc>
              <a:spcBef>
                <a:spcPts val="0"/>
              </a:spcBef>
              <a:spcAft>
                <a:spcPts val="0"/>
              </a:spcAft>
              <a:buSzPct val="100000"/>
              <a:buNone/>
              <a:defRPr sz="2799"/>
            </a:lvl8pPr>
            <a:lvl9pPr lvl="8" algn="ctr">
              <a:lnSpc>
                <a:spcPct val="100000"/>
              </a:lnSpc>
              <a:spcBef>
                <a:spcPts val="0"/>
              </a:spcBef>
              <a:spcAft>
                <a:spcPts val="0"/>
              </a:spcAft>
              <a:buSzPct val="100000"/>
              <a:buNone/>
              <a:defRPr sz="2799"/>
            </a:lvl9pPr>
          </a:lstStyle>
          <a:p>
            <a:r>
              <a:rPr lang="en-US" smtClean="0"/>
              <a:t>Click to edit Master subtitle style</a:t>
            </a:r>
            <a:endParaRPr dirty="0"/>
          </a:p>
        </p:txBody>
      </p:sp>
      <p:sp>
        <p:nvSpPr>
          <p:cNvPr id="67" name="Shape 67"/>
          <p:cNvSpPr txBox="1">
            <a:spLocks noGrp="1"/>
          </p:cNvSpPr>
          <p:nvPr>
            <p:ph type="body" idx="2"/>
          </p:nvPr>
        </p:nvSpPr>
        <p:spPr>
          <a:xfrm>
            <a:off x="6586000" y="965600"/>
            <a:ext cx="4300897" cy="4538431"/>
          </a:xfrm>
          <a:prstGeom prst="rect">
            <a:avLst/>
          </a:prstGeom>
        </p:spPr>
        <p:txBody>
          <a:bodyPr lIns="91425" tIns="91425" rIns="91425" bIns="91425" anchor="ctr" anchorCtr="0"/>
          <a:lstStyle>
            <a:lvl1pPr lvl="0">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grpSp>
        <p:nvGrpSpPr>
          <p:cNvPr id="8" name="Shape 54"/>
          <p:cNvGrpSpPr/>
          <p:nvPr/>
        </p:nvGrpSpPr>
        <p:grpSpPr>
          <a:xfrm flipV="1">
            <a:off x="8179850" y="4177958"/>
            <a:ext cx="4060834" cy="2707427"/>
            <a:chOff x="6098378" y="4"/>
            <a:chExt cx="3045625" cy="2030570"/>
          </a:xfrm>
        </p:grpSpPr>
        <p:sp>
          <p:nvSpPr>
            <p:cNvPr id="9"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0"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1"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4090086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2000">
                <a:latin typeface="Arial" panose="020B0604020202020204" pitchFamily="34" charset="0"/>
                <a:cs typeface="Arial" panose="020B0604020202020204" pitchFamily="34" charset="0"/>
              </a:defRPr>
            </a:lvl1pPr>
          </a:lstStyle>
          <a:p>
            <a:pPr lvl="0"/>
            <a:r>
              <a:rPr lang="en-US" smtClean="0"/>
              <a:t>Edit Master text styles</a:t>
            </a:r>
          </a:p>
        </p:txBody>
      </p:sp>
    </p:spTree>
    <p:extLst>
      <p:ext uri="{BB962C8B-B14F-4D97-AF65-F5344CB8AC3E}">
        <p14:creationId xmlns:p14="http://schemas.microsoft.com/office/powerpoint/2010/main" val="2176570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8798">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5996">
                <a:solidFill>
                  <a:schemeClr val="lt1"/>
                </a:solidFill>
              </a:defRPr>
            </a:lvl2pPr>
            <a:lvl3pPr lvl="2" algn="ctr">
              <a:spcBef>
                <a:spcPts val="0"/>
              </a:spcBef>
              <a:buClr>
                <a:schemeClr val="lt1"/>
              </a:buClr>
              <a:buSzPct val="100000"/>
              <a:defRPr sz="15996">
                <a:solidFill>
                  <a:schemeClr val="lt1"/>
                </a:solidFill>
              </a:defRPr>
            </a:lvl3pPr>
            <a:lvl4pPr lvl="3" algn="ctr">
              <a:spcBef>
                <a:spcPts val="0"/>
              </a:spcBef>
              <a:buClr>
                <a:schemeClr val="lt1"/>
              </a:buClr>
              <a:buSzPct val="100000"/>
              <a:defRPr sz="15996">
                <a:solidFill>
                  <a:schemeClr val="lt1"/>
                </a:solidFill>
              </a:defRPr>
            </a:lvl4pPr>
            <a:lvl5pPr lvl="4" algn="ctr">
              <a:spcBef>
                <a:spcPts val="0"/>
              </a:spcBef>
              <a:buClr>
                <a:schemeClr val="lt1"/>
              </a:buClr>
              <a:buSzPct val="100000"/>
              <a:defRPr sz="15996">
                <a:solidFill>
                  <a:schemeClr val="lt1"/>
                </a:solidFill>
              </a:defRPr>
            </a:lvl5pPr>
            <a:lvl6pPr lvl="5" algn="ctr">
              <a:spcBef>
                <a:spcPts val="0"/>
              </a:spcBef>
              <a:buClr>
                <a:schemeClr val="lt1"/>
              </a:buClr>
              <a:buSzPct val="100000"/>
              <a:defRPr sz="15996">
                <a:solidFill>
                  <a:schemeClr val="lt1"/>
                </a:solidFill>
              </a:defRPr>
            </a:lvl6pPr>
            <a:lvl7pPr lvl="6" algn="ctr">
              <a:spcBef>
                <a:spcPts val="0"/>
              </a:spcBef>
              <a:buClr>
                <a:schemeClr val="lt1"/>
              </a:buClr>
              <a:buSzPct val="100000"/>
              <a:defRPr sz="15996">
                <a:solidFill>
                  <a:schemeClr val="lt1"/>
                </a:solidFill>
              </a:defRPr>
            </a:lvl7pPr>
            <a:lvl8pPr lvl="7" algn="ctr">
              <a:spcBef>
                <a:spcPts val="0"/>
              </a:spcBef>
              <a:buClr>
                <a:schemeClr val="lt1"/>
              </a:buClr>
              <a:buSzPct val="100000"/>
              <a:defRPr sz="15996">
                <a:solidFill>
                  <a:schemeClr val="lt1"/>
                </a:solidFill>
              </a:defRPr>
            </a:lvl8pPr>
            <a:lvl9pPr lvl="8" algn="ctr">
              <a:spcBef>
                <a:spcPts val="0"/>
              </a:spcBef>
              <a:buClr>
                <a:schemeClr val="lt1"/>
              </a:buClr>
              <a:buSzPct val="100000"/>
              <a:defRPr sz="15996">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614915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a:p>
            <a:endParaRPr dirty="0"/>
          </a:p>
        </p:txBody>
      </p:sp>
      <p:pic>
        <p:nvPicPr>
          <p:cNvPr id="9" name="Shape 9"/>
          <p:cNvPicPr preferRelativeResize="0"/>
          <p:nvPr/>
        </p:nvPicPr>
        <p:blipFill>
          <a:blip r:embed="rId13">
            <a:alphaModFix/>
          </a:blip>
          <a:stretch>
            <a:fillRect/>
          </a:stretch>
        </p:blipFill>
        <p:spPr>
          <a:xfrm>
            <a:off x="9017001" y="-101615"/>
            <a:ext cx="3175000" cy="1587500"/>
          </a:xfrm>
          <a:prstGeom prst="rect">
            <a:avLst/>
          </a:prstGeom>
          <a:noFill/>
          <a:ln>
            <a:noFill/>
          </a:ln>
        </p:spPr>
      </p:pic>
      <p:grpSp>
        <p:nvGrpSpPr>
          <p:cNvPr id="10" name="Shape 54"/>
          <p:cNvGrpSpPr/>
          <p:nvPr/>
        </p:nvGrpSpPr>
        <p:grpSpPr>
          <a:xfrm flipV="1">
            <a:off x="8179850"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422034032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u="none" strike="noStrike" cap="none">
          <a:solidFill>
            <a:srgbClr val="000000"/>
          </a:solidFill>
          <a:latin typeface="Arial"/>
          <a:ea typeface="Arial"/>
          <a:cs typeface="Arial"/>
          <a:sym typeface="Arial"/>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3839">
          <p15:clr>
            <a:srgbClr val="F26B43"/>
          </p15:clr>
        </p15:guide>
        <p15:guide id="3" orient="horz" pos="2160">
          <p15:clr>
            <a:srgbClr val="F26B43"/>
          </p15:clr>
        </p15:guide>
        <p15:guide id="4" pos="51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hyperlink" Target="https://mozilla.org"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0426"/>
            <a:ext cx="7772400" cy="1470025"/>
          </a:xfrm>
        </p:spPr>
        <p:txBody>
          <a:bodyPr/>
          <a:lstStyle/>
          <a:p>
            <a:r>
              <a:rPr/>
              <a:t>Web Builders</a:t>
            </a:r>
          </a:p>
        </p:txBody>
      </p:sp>
      <p:sp>
        <p:nvSpPr>
          <p:cNvPr id="3" name="Subtitle 2"/>
          <p:cNvSpPr>
            <a:spLocks noGrp="1"/>
          </p:cNvSpPr>
          <p:nvPr>
            <p:ph type="subTitle" idx="1"/>
          </p:nvPr>
        </p:nvSpPr>
        <p:spPr>
          <a:xfrm>
            <a:off x="2895600" y="3886200"/>
            <a:ext cx="6400800" cy="1752600"/>
          </a:xfrm>
        </p:spPr>
        <p:txBody>
          <a:bodyPr/>
          <a:lstStyle/>
          <a:p>
            <a:r>
              <a:t/>
            </a:r>
            <a:br/>
            <a:r>
              <a:t/>
            </a:r>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Web Builders</a:t>
            </a:r>
          </a:p>
        </p:txBody>
      </p:sp>
      <p:sp>
        <p:nvSpPr>
          <p:cNvPr id="3" name="Content Placeholder 2"/>
          <p:cNvSpPr>
            <a:spLocks noGrp="1"/>
          </p:cNvSpPr>
          <p:nvPr>
            <p:ph idx="1"/>
          </p:nvPr>
        </p:nvSpPr>
        <p:spPr/>
        <p:txBody>
          <a:bodyPr>
            <a:noAutofit/>
          </a:bodyPr>
          <a:lstStyle/>
          <a:p>
            <a:pPr lvl="1"/>
            <a:r>
              <a:rPr sz="2400" dirty="0"/>
              <a:t>These web builder tools, in their most basic form, combine four elements. We’ll talk about how they work together.</a:t>
            </a:r>
          </a:p>
          <a:p>
            <a:pPr lvl="2"/>
            <a:r>
              <a:rPr sz="2400" dirty="0"/>
              <a:t>Content stored in a database</a:t>
            </a:r>
          </a:p>
          <a:p>
            <a:pPr lvl="2"/>
            <a:r>
              <a:rPr sz="2400" dirty="0"/>
              <a:t>HTML templates</a:t>
            </a:r>
          </a:p>
          <a:p>
            <a:pPr lvl="2"/>
            <a:r>
              <a:rPr sz="2400" dirty="0"/>
              <a:t>CSS design rules</a:t>
            </a:r>
          </a:p>
          <a:p>
            <a:pPr lvl="2"/>
            <a:r>
              <a:rPr sz="2400" dirty="0"/>
              <a:t>Some code that runs on </a:t>
            </a:r>
            <a:r>
              <a:rPr sz="2400" dirty="0" smtClean="0"/>
              <a:t>the</a:t>
            </a:r>
            <a:r>
              <a:rPr lang="en-GB" sz="2400" dirty="0" smtClean="0"/>
              <a:t> server (or browser)</a:t>
            </a:r>
            <a:r>
              <a:rPr sz="2400" dirty="0" smtClean="0"/>
              <a:t> </a:t>
            </a:r>
            <a:r>
              <a:rPr sz="2400" dirty="0"/>
              <a:t>to bring all these together, on the fly (PHP, Python, Ruby, </a:t>
            </a:r>
            <a:r>
              <a:rPr sz="2400" dirty="0" err="1"/>
              <a:t>Javascript</a:t>
            </a:r>
            <a:r>
              <a:rPr sz="2400" dirty="0"/>
              <a:t>)</a:t>
            </a:r>
          </a:p>
          <a:p>
            <a:pPr lvl="1"/>
            <a:r>
              <a:rPr lang="en-GB" sz="2400" dirty="0" smtClean="0"/>
              <a:t>Usually there is a</a:t>
            </a:r>
            <a:r>
              <a:rPr sz="2400" dirty="0" smtClean="0"/>
              <a:t> simple </a:t>
            </a:r>
            <a:r>
              <a:rPr lang="en-GB" sz="2400" dirty="0" smtClean="0"/>
              <a:t>user </a:t>
            </a:r>
            <a:r>
              <a:rPr sz="2400" dirty="0" smtClean="0"/>
              <a:t>interface </a:t>
            </a:r>
            <a:r>
              <a:rPr sz="2400" dirty="0"/>
              <a:t>for entering content</a:t>
            </a:r>
            <a:r>
              <a:rPr sz="2400" dirty="0" smtClean="0"/>
              <a:t>.</a:t>
            </a:r>
            <a:endParaRPr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Building Pet Pages</a:t>
            </a:r>
          </a:p>
        </p:txBody>
      </p:sp>
      <p:sp>
        <p:nvSpPr>
          <p:cNvPr id="3" name="Content Placeholder 2"/>
          <p:cNvSpPr>
            <a:spLocks noGrp="1"/>
          </p:cNvSpPr>
          <p:nvPr>
            <p:ph idx="1"/>
          </p:nvPr>
        </p:nvSpPr>
        <p:spPr/>
        <p:txBody>
          <a:bodyPr/>
          <a:lstStyle/>
          <a:p>
            <a:pPr lvl="1"/>
            <a:r>
              <a:rPr sz="2400" dirty="0"/>
              <a:t>Let’s see how this is done, for our pet site, on paper. First we need our 4 ingredients!</a:t>
            </a:r>
          </a:p>
          <a:p>
            <a:pPr lvl="2"/>
            <a:r>
              <a:rPr sz="2400" dirty="0"/>
              <a:t>Content in the </a:t>
            </a:r>
            <a:r>
              <a:rPr sz="2400" dirty="0" smtClean="0"/>
              <a:t>database</a:t>
            </a:r>
            <a:endParaRPr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petprofiles.JPG"/>
          <p:cNvPicPr>
            <a:picLocks noGrp="1" noChangeAspect="1"/>
          </p:cNvPicPr>
          <p:nvPr/>
        </p:nvPicPr>
        <p:blipFill>
          <a:blip r:embed="rId2"/>
          <a:stretch>
            <a:fillRect/>
          </a:stretch>
        </p:blipFill>
        <p:spPr bwMode="auto">
          <a:xfrm>
            <a:off x="-8341" y="1413163"/>
            <a:ext cx="7933141" cy="5954564"/>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pet profiles</a:t>
            </a:r>
          </a:p>
        </p:txBody>
      </p:sp>
      <p:sp>
        <p:nvSpPr>
          <p:cNvPr id="4" name="TextBox 3"/>
          <p:cNvSpPr txBox="1"/>
          <p:nvPr/>
        </p:nvSpPr>
        <p:spPr>
          <a:xfrm>
            <a:off x="8368145" y="1814945"/>
            <a:ext cx="3255819" cy="1569660"/>
          </a:xfrm>
          <a:prstGeom prst="rect">
            <a:avLst/>
          </a:prstGeom>
          <a:noFill/>
        </p:spPr>
        <p:txBody>
          <a:bodyPr wrap="square" rtlCol="0">
            <a:spAutoFit/>
          </a:bodyPr>
          <a:lstStyle/>
          <a:p>
            <a:r>
              <a:rPr lang="en-GB" sz="2400" dirty="0" smtClean="0"/>
              <a:t>Write / draw on the post-its so we don’t have to cut things up later.</a:t>
            </a:r>
            <a:endParaRPr lang="en-GB"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a:t> pet data cut up</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HTML template</a:t>
            </a:r>
          </a:p>
        </p:txBody>
      </p:sp>
      <p:sp>
        <p:nvSpPr>
          <p:cNvPr id="3" name="Content Placeholder 2"/>
          <p:cNvSpPr>
            <a:spLocks noGrp="1"/>
          </p:cNvSpPr>
          <p:nvPr>
            <p:ph idx="1"/>
          </p:nvPr>
        </p:nvSpPr>
        <p:spPr>
          <a:xfrm>
            <a:off x="7506930" y="1639833"/>
            <a:ext cx="3864076" cy="4452000"/>
          </a:xfrm>
        </p:spPr>
        <p:txBody>
          <a:bodyPr/>
          <a:lstStyle/>
          <a:p>
            <a:pPr indent="-228600"/>
            <a:r>
              <a:rPr sz="2334" dirty="0">
                <a:solidFill>
                  <a:schemeClr val="tx1"/>
                </a:solidFill>
              </a:rPr>
              <a:t>Create an HTML template for the pet page. We’ll leave </a:t>
            </a:r>
            <a:r>
              <a:rPr sz="2334" dirty="0" smtClean="0">
                <a:solidFill>
                  <a:schemeClr val="tx1"/>
                </a:solidFill>
              </a:rPr>
              <a:t>some</a:t>
            </a:r>
            <a:r>
              <a:rPr lang="en-GB" sz="2334" dirty="0" smtClean="0">
                <a:solidFill>
                  <a:schemeClr val="tx1"/>
                </a:solidFill>
              </a:rPr>
              <a:t> </a:t>
            </a:r>
            <a:r>
              <a:rPr lang="en-GB" sz="2334" b="1" dirty="0" smtClean="0">
                <a:solidFill>
                  <a:schemeClr val="tx1"/>
                </a:solidFill>
              </a:rPr>
              <a:t>big</a:t>
            </a:r>
            <a:r>
              <a:rPr sz="2334" b="1" dirty="0" smtClean="0">
                <a:solidFill>
                  <a:schemeClr val="tx1"/>
                </a:solidFill>
              </a:rPr>
              <a:t> </a:t>
            </a:r>
            <a:r>
              <a:rPr sz="2334" b="1" dirty="0">
                <a:solidFill>
                  <a:schemeClr val="tx1"/>
                </a:solidFill>
              </a:rPr>
              <a:t>blanks </a:t>
            </a:r>
            <a:r>
              <a:rPr sz="2334" dirty="0">
                <a:solidFill>
                  <a:schemeClr val="tx1"/>
                </a:solidFill>
              </a:rPr>
              <a:t>where the content will go.</a:t>
            </a:r>
          </a:p>
          <a:p>
            <a:pPr indent="-228600"/>
            <a:r>
              <a:rPr sz="2334" dirty="0">
                <a:solidFill>
                  <a:schemeClr val="tx1"/>
                </a:solidFill>
              </a:rPr>
              <a:t>See </a:t>
            </a:r>
            <a:r>
              <a:rPr lang="en-GB" sz="2334" dirty="0" smtClean="0">
                <a:solidFill>
                  <a:schemeClr val="tx1"/>
                </a:solidFill>
              </a:rPr>
              <a:t>starting point</a:t>
            </a:r>
            <a:r>
              <a:rPr sz="2334" dirty="0" smtClean="0">
                <a:solidFill>
                  <a:schemeClr val="tx1"/>
                </a:solidFill>
              </a:rPr>
              <a:t> html</a:t>
            </a:r>
            <a:r>
              <a:rPr lang="en-GB" sz="2334" dirty="0" smtClean="0">
                <a:solidFill>
                  <a:schemeClr val="tx1"/>
                </a:solidFill>
              </a:rPr>
              <a:t>.</a:t>
            </a:r>
          </a:p>
          <a:p>
            <a:pPr indent="-228600"/>
            <a:r>
              <a:rPr lang="en-GB" sz="2334" dirty="0" smtClean="0">
                <a:solidFill>
                  <a:schemeClr val="tx1"/>
                </a:solidFill>
              </a:rPr>
              <a:t>What is good title?</a:t>
            </a:r>
          </a:p>
          <a:p>
            <a:pPr indent="-228600"/>
            <a:r>
              <a:rPr lang="en-GB" sz="2334" dirty="0" smtClean="0">
                <a:solidFill>
                  <a:schemeClr val="tx1"/>
                </a:solidFill>
              </a:rPr>
              <a:t>Where do you want the traits and how would you show them?</a:t>
            </a:r>
          </a:p>
          <a:p>
            <a:pPr indent="-228600"/>
            <a:r>
              <a:rPr lang="en-GB" sz="2334" dirty="0" smtClean="0">
                <a:solidFill>
                  <a:schemeClr val="tx1"/>
                </a:solidFill>
              </a:rPr>
              <a:t>Where does Age go Can you adopt this pet?</a:t>
            </a:r>
            <a:endParaRPr sz="2334" dirty="0">
              <a:solidFill>
                <a:schemeClr val="tx1"/>
              </a:solidFill>
            </a:endParaRPr>
          </a:p>
        </p:txBody>
      </p:sp>
      <p:pic>
        <p:nvPicPr>
          <p:cNvPr id="2050" name="Picture 2" descr="html page"/>
          <p:cNvPicPr>
            <a:picLocks noChangeAspect="1" noChangeArrowheads="1"/>
          </p:cNvPicPr>
          <p:nvPr/>
        </p:nvPicPr>
        <p:blipFill rotWithShape="1">
          <a:blip r:embed="rId2">
            <a:extLst>
              <a:ext uri="{28A0092B-C50C-407E-A947-70E740481C1C}">
                <a14:useLocalDpi xmlns:a14="http://schemas.microsoft.com/office/drawing/2010/main" val="0"/>
              </a:ext>
            </a:extLst>
          </a:blip>
          <a:srcRect l="6715" t="5755" r="6953" b="5403"/>
          <a:stretch/>
        </p:blipFill>
        <p:spPr bwMode="auto">
          <a:xfrm>
            <a:off x="415602" y="1535207"/>
            <a:ext cx="3519089" cy="48285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415601" y="1357067"/>
            <a:ext cx="6530889" cy="570448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CSS</a:t>
            </a:r>
          </a:p>
        </p:txBody>
      </p:sp>
      <p:sp>
        <p:nvSpPr>
          <p:cNvPr id="3" name="Content Placeholder 2"/>
          <p:cNvSpPr>
            <a:spLocks noGrp="1"/>
          </p:cNvSpPr>
          <p:nvPr>
            <p:ph idx="1"/>
          </p:nvPr>
        </p:nvSpPr>
        <p:spPr>
          <a:xfrm>
            <a:off x="6375499" y="1639833"/>
            <a:ext cx="5400901" cy="4452000"/>
          </a:xfrm>
        </p:spPr>
        <p:txBody>
          <a:bodyPr/>
          <a:lstStyle/>
          <a:p>
            <a:pPr lvl="1"/>
            <a:r>
              <a:rPr sz="2400" dirty="0"/>
              <a:t>Create some very simple style rules (different for cats, dogs, lizards).</a:t>
            </a:r>
          </a:p>
          <a:p>
            <a:pPr lvl="1"/>
            <a:r>
              <a:rPr sz="2400" dirty="0"/>
              <a:t>Background color of the page</a:t>
            </a:r>
          </a:p>
          <a:p>
            <a:pPr lvl="1"/>
            <a:r>
              <a:rPr sz="2400" dirty="0"/>
              <a:t>Font size and color stylesheet</a:t>
            </a:r>
          </a:p>
        </p:txBody>
      </p:sp>
      <p:pic>
        <p:nvPicPr>
          <p:cNvPr id="3074" name="Picture 2" descr="styleshe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01" y="1357067"/>
            <a:ext cx="5959899" cy="44699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Processing Instructions</a:t>
            </a:r>
          </a:p>
        </p:txBody>
      </p:sp>
      <p:sp>
        <p:nvSpPr>
          <p:cNvPr id="3" name="Content Placeholder 2"/>
          <p:cNvSpPr>
            <a:spLocks noGrp="1"/>
          </p:cNvSpPr>
          <p:nvPr>
            <p:ph idx="1"/>
          </p:nvPr>
        </p:nvSpPr>
        <p:spPr>
          <a:xfrm>
            <a:off x="4307305" y="1639833"/>
            <a:ext cx="7469096" cy="4452000"/>
          </a:xfrm>
        </p:spPr>
        <p:txBody>
          <a:bodyPr/>
          <a:lstStyle/>
          <a:p>
            <a:pPr lvl="1"/>
            <a:r>
              <a:rPr sz="2400" dirty="0"/>
              <a:t>Drop some code instructions into the HTML template to tell the computer how to put it all together. We’ll write these </a:t>
            </a:r>
            <a:r>
              <a:rPr lang="en-GB" sz="2400" dirty="0" smtClean="0"/>
              <a:t>in the blanks on the sheets where </a:t>
            </a:r>
            <a:r>
              <a:rPr lang="en-GB" sz="2400" dirty="0"/>
              <a:t>b</a:t>
            </a:r>
            <a:r>
              <a:rPr lang="en-GB" sz="2400" dirty="0" smtClean="0"/>
              <a:t>lue squares are. </a:t>
            </a:r>
          </a:p>
          <a:p>
            <a:pPr lvl="1"/>
            <a:r>
              <a:rPr lang="en-GB" sz="2400" dirty="0" smtClean="0"/>
              <a:t>W</a:t>
            </a:r>
            <a:r>
              <a:rPr sz="2400" dirty="0" smtClean="0"/>
              <a:t>here </a:t>
            </a:r>
            <a:r>
              <a:rPr sz="2400" dirty="0"/>
              <a:t>we want our data to go. It’s a bit like fill-in-the blank, or mad libs! html with </a:t>
            </a:r>
            <a:r>
              <a:rPr lang="en-GB" sz="2400" b="1" dirty="0" smtClean="0"/>
              <a:t>pseudo-code</a:t>
            </a:r>
          </a:p>
          <a:p>
            <a:pPr lvl="1"/>
            <a:r>
              <a:rPr lang="en-GB" sz="2400" b="1" dirty="0"/>
              <a:t> </a:t>
            </a:r>
            <a:r>
              <a:rPr lang="en-GB" sz="2400" b="1" dirty="0" smtClean="0"/>
              <a:t>                                                [[ get pet name ]]</a:t>
            </a:r>
          </a:p>
        </p:txBody>
      </p:sp>
      <p:pic>
        <p:nvPicPr>
          <p:cNvPr id="4098" name="Picture 2" descr="html with codebox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601" y="1357067"/>
            <a:ext cx="4084210" cy="544561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167745" y="3851412"/>
            <a:ext cx="6899564" cy="523220"/>
          </a:xfrm>
          <a:prstGeom prst="rect">
            <a:avLst/>
          </a:prstGeom>
          <a:solidFill>
            <a:schemeClr val="tx1"/>
          </a:solidFill>
        </p:spPr>
        <p:txBody>
          <a:bodyPr wrap="square">
            <a:spAutoFit/>
          </a:bodyPr>
          <a:lstStyle/>
          <a:p>
            <a:r>
              <a:rPr lang="en-GB" sz="2800" dirty="0">
                <a:solidFill>
                  <a:srgbClr val="89DDFF"/>
                </a:solidFill>
                <a:latin typeface="Consolas" panose="020B0609020204030204" pitchFamily="49" charset="0"/>
              </a:rPr>
              <a:t>&lt;</a:t>
            </a:r>
            <a:r>
              <a:rPr lang="en-GB" sz="2800" dirty="0">
                <a:solidFill>
                  <a:srgbClr val="F07178"/>
                </a:solidFill>
                <a:latin typeface="Consolas" panose="020B0609020204030204" pitchFamily="49" charset="0"/>
              </a:rPr>
              <a:t>h1</a:t>
            </a:r>
            <a:r>
              <a:rPr lang="en-GB" sz="2800" dirty="0">
                <a:solidFill>
                  <a:srgbClr val="89DDFF"/>
                </a:solidFill>
                <a:latin typeface="Consolas" panose="020B0609020204030204" pitchFamily="49" charset="0"/>
              </a:rPr>
              <a:t>&gt;</a:t>
            </a:r>
            <a:r>
              <a:rPr lang="en-GB" sz="2800" dirty="0">
                <a:solidFill>
                  <a:srgbClr val="EEFFFF"/>
                </a:solidFill>
                <a:latin typeface="Consolas" panose="020B0609020204030204" pitchFamily="49" charset="0"/>
              </a:rPr>
              <a:t>Meet [[ get pet name ]] !</a:t>
            </a:r>
            <a:r>
              <a:rPr lang="en-GB" sz="2800" dirty="0">
                <a:solidFill>
                  <a:srgbClr val="89DDFF"/>
                </a:solidFill>
                <a:latin typeface="Consolas" panose="020B0609020204030204" pitchFamily="49" charset="0"/>
              </a:rPr>
              <a:t>&lt;/</a:t>
            </a:r>
            <a:r>
              <a:rPr lang="en-GB" sz="2800" dirty="0">
                <a:solidFill>
                  <a:srgbClr val="F07178"/>
                </a:solidFill>
                <a:latin typeface="Consolas" panose="020B0609020204030204" pitchFamily="49" charset="0"/>
              </a:rPr>
              <a:t>h1</a:t>
            </a:r>
            <a:r>
              <a:rPr lang="en-GB" sz="2800" dirty="0">
                <a:solidFill>
                  <a:srgbClr val="89DDFF"/>
                </a:solidFill>
                <a:latin typeface="Consolas" panose="020B0609020204030204" pitchFamily="49" charset="0"/>
              </a:rPr>
              <a:t>&gt;</a:t>
            </a:r>
            <a:endParaRPr lang="en-GB" sz="2800" dirty="0">
              <a:solidFill>
                <a:srgbClr val="EEFFFF"/>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pseudo-code</a:t>
            </a:r>
          </a:p>
        </p:txBody>
      </p:sp>
      <p:sp>
        <p:nvSpPr>
          <p:cNvPr id="3" name="Content Placeholder 2"/>
          <p:cNvSpPr>
            <a:spLocks noGrp="1"/>
          </p:cNvSpPr>
          <p:nvPr>
            <p:ph idx="1"/>
          </p:nvPr>
        </p:nvSpPr>
        <p:spPr>
          <a:xfrm>
            <a:off x="7603957" y="1639833"/>
            <a:ext cx="4172443" cy="4452000"/>
          </a:xfrm>
        </p:spPr>
        <p:txBody>
          <a:bodyPr/>
          <a:lstStyle/>
          <a:p>
            <a:pPr lvl="1"/>
            <a:r>
              <a:rPr sz="2400" dirty="0"/>
              <a:t>Write the instructions you came up with on the sticky notes add </a:t>
            </a:r>
            <a:r>
              <a:rPr sz="2400" dirty="0" smtClean="0"/>
              <a:t>instructions</a:t>
            </a:r>
            <a:endParaRPr sz="2400" dirty="0"/>
          </a:p>
        </p:txBody>
      </p:sp>
      <p:pic>
        <p:nvPicPr>
          <p:cNvPr id="5122" name="Picture 2" descr="add instruc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901" y="1639833"/>
            <a:ext cx="6582110" cy="49365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t>Now, be the code</a:t>
            </a:r>
            <a:r>
              <a:rPr lang="en-GB" sz="3200" dirty="0" smtClean="0"/>
              <a:t>!</a:t>
            </a:r>
            <a:endParaRPr lang="en-GB" dirty="0"/>
          </a:p>
        </p:txBody>
      </p:sp>
      <p:pic>
        <p:nvPicPr>
          <p:cNvPr id="6146" name="Picture 2" descr="fill in the conte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0702" y="1639887"/>
            <a:ext cx="3923172" cy="5230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1766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mozilla</a:t>
            </a:r>
          </a:p>
        </p:txBody>
      </p:sp>
      <p:sp>
        <p:nvSpPr>
          <p:cNvPr id="3" name="Content Placeholder 2"/>
          <p:cNvSpPr>
            <a:spLocks noGrp="1"/>
          </p:cNvSpPr>
          <p:nvPr>
            <p:ph idx="1"/>
          </p:nvPr>
        </p:nvSpPr>
        <p:spPr/>
        <p:txBody>
          <a:bodyPr/>
          <a:lstStyle/>
          <a:p>
            <a:pPr marL="0" indent="0">
              <a:buNone/>
            </a:pPr>
            <a:r>
              <a:rPr/>
              <a:t>Mozilla is a global non-profit dedicated to putting you in control of your online experience and shaping the future of the web for the public good. Visit us at </a:t>
            </a:r>
            <a:r>
              <a:rPr>
                <a:hlinkClick r:id="rId2"/>
              </a:rPr>
              <a:t>mozilla.org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adult-1822559_640.jpg"/>
          <p:cNvPicPr>
            <a:picLocks noGrp="1" noChangeAspect="1"/>
          </p:cNvPicPr>
          <p:nvPr/>
        </p:nvPicPr>
        <p:blipFill>
          <a:blip r:embed="rId2"/>
          <a:stretch>
            <a:fillRect/>
          </a:stretch>
        </p:blipFill>
        <p:spPr bwMode="auto">
          <a:xfrm>
            <a:off x="3149600" y="1600200"/>
            <a:ext cx="59055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Web Builders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Learning Objectives</a:t>
            </a:r>
          </a:p>
        </p:txBody>
      </p:sp>
      <p:sp>
        <p:nvSpPr>
          <p:cNvPr id="3" name="Content Placeholder 2"/>
          <p:cNvSpPr>
            <a:spLocks noGrp="1"/>
          </p:cNvSpPr>
          <p:nvPr>
            <p:ph idx="1"/>
          </p:nvPr>
        </p:nvSpPr>
        <p:spPr/>
        <p:txBody>
          <a:bodyPr/>
          <a:lstStyle/>
          <a:p>
            <a:pPr lvl="1"/>
            <a:r>
              <a:rPr sz="2400" dirty="0"/>
              <a:t>Define a website builder/content management systems.</a:t>
            </a:r>
          </a:p>
          <a:p>
            <a:pPr lvl="1"/>
            <a:r>
              <a:rPr sz="2400" dirty="0"/>
              <a:t>Identify four basic elements of website building tools.</a:t>
            </a:r>
          </a:p>
          <a:p>
            <a:pPr lvl="1"/>
            <a:r>
              <a:rPr sz="2400" dirty="0"/>
              <a:t>Describe how the elements of website builders work to create web pages.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Discussion: Website Creation</a:t>
            </a:r>
          </a:p>
        </p:txBody>
      </p:sp>
      <p:sp>
        <p:nvSpPr>
          <p:cNvPr id="3" name="Content Placeholder 2"/>
          <p:cNvSpPr>
            <a:spLocks noGrp="1"/>
          </p:cNvSpPr>
          <p:nvPr>
            <p:ph idx="1"/>
          </p:nvPr>
        </p:nvSpPr>
        <p:spPr/>
        <p:txBody>
          <a:bodyPr/>
          <a:lstStyle/>
          <a:p>
            <a:pPr lvl="1"/>
            <a:r>
              <a:rPr sz="2400" dirty="0"/>
              <a:t>Can you think of some static sites— sites that don’t have new content often, or ever?</a:t>
            </a:r>
          </a:p>
          <a:p>
            <a:pPr lvl="1"/>
            <a:r>
              <a:rPr sz="2400" dirty="0"/>
              <a:t>What are sites that change a lot?</a:t>
            </a:r>
          </a:p>
          <a:p>
            <a:pPr lvl="1"/>
            <a:r>
              <a:rPr sz="2400" dirty="0"/>
              <a:t>What kinds of sites or pages do we visit most often?</a:t>
            </a:r>
          </a:p>
          <a:p>
            <a:pPr lvl="1"/>
            <a:r>
              <a:rPr sz="2400" dirty="0"/>
              <a:t>What does this say about the internet?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Introduction</a:t>
            </a:r>
          </a:p>
        </p:txBody>
      </p:sp>
      <p:sp>
        <p:nvSpPr>
          <p:cNvPr id="3" name="Content Placeholder 2"/>
          <p:cNvSpPr>
            <a:spLocks noGrp="1"/>
          </p:cNvSpPr>
          <p:nvPr>
            <p:ph idx="1"/>
          </p:nvPr>
        </p:nvSpPr>
        <p:spPr/>
        <p:txBody>
          <a:bodyPr/>
          <a:lstStyle/>
          <a:p>
            <a:pPr marL="0" indent="0">
              <a:buNone/>
            </a:pPr>
            <a:r>
              <a:rPr sz="2400" dirty="0"/>
              <a:t>Website builders or content management systems (CMS)– that many people (designers, developers, as well as web newcomers who are non-experts) use to create websites.</a:t>
            </a:r>
          </a:p>
          <a:p>
            <a:pPr marL="0" indent="0">
              <a:buNone/>
            </a:pPr>
            <a:r>
              <a:rPr sz="2400" dirty="0"/>
              <a:t>These tools pull together HTML and CSS (Cascading Style Sheets, used to add visual styles to web sites) along with other programming languages to speed the process of website creation.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Activity: Data Collection</a:t>
            </a:r>
          </a:p>
        </p:txBody>
      </p:sp>
      <p:sp>
        <p:nvSpPr>
          <p:cNvPr id="3" name="Content Placeholder 2"/>
          <p:cNvSpPr>
            <a:spLocks noGrp="1"/>
          </p:cNvSpPr>
          <p:nvPr>
            <p:ph idx="1"/>
          </p:nvPr>
        </p:nvSpPr>
        <p:spPr/>
        <p:txBody>
          <a:bodyPr/>
          <a:lstStyle/>
          <a:p>
            <a:pPr lvl="1"/>
            <a:r>
              <a:rPr sz="2400" dirty="0"/>
              <a:t>On the pet worksheet, you can draw a super simple picture– stick figures are totally fine!</a:t>
            </a:r>
          </a:p>
          <a:p>
            <a:pPr marL="0" indent="0">
              <a:spcBef>
                <a:spcPts val="3000"/>
              </a:spcBef>
              <a:buNone/>
            </a:pPr>
            <a:r>
              <a:rPr sz="2400" b="1" dirty="0"/>
              <a:t>Worksheet 1: Pet Listing</a:t>
            </a:r>
          </a:p>
        </p:txBody>
      </p:sp>
      <p:graphicFrame>
        <p:nvGraphicFramePr>
          <p:cNvPr id="4" name="Content Placeholder 5"/>
          <p:cNvGraphicFramePr>
            <a:graphicFrameLocks/>
          </p:cNvGraphicFramePr>
          <p:nvPr>
            <p:extLst>
              <p:ext uri="{D42A27DB-BD31-4B8C-83A1-F6EECF244321}">
                <p14:modId xmlns:p14="http://schemas.microsoft.com/office/powerpoint/2010/main" val="2921340846"/>
              </p:ext>
            </p:extLst>
          </p:nvPr>
        </p:nvGraphicFramePr>
        <p:xfrm>
          <a:off x="554182" y="3207327"/>
          <a:ext cx="8229600" cy="2630551"/>
        </p:xfrm>
        <a:graphic>
          <a:graphicData uri="http://schemas.openxmlformats.org/drawingml/2006/table">
            <a:tbl>
              <a:tblPr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pPr marL="0" lvl="0" indent="0">
                        <a:buNone/>
                      </a:pPr>
                      <a:r>
                        <a:rPr/>
                        <a:t>Pet Name</a:t>
                      </a:r>
                    </a:p>
                  </a:txBody>
                  <a:tcPr/>
                </a:tc>
                <a:tc>
                  <a:txBody>
                    <a:bodyPr/>
                    <a:lstStyle/>
                    <a:p>
                      <a:endParaRPr/>
                    </a:p>
                  </a:txBody>
                  <a:tcPr/>
                </a:tc>
                <a:extLst>
                  <a:ext uri="{0D108BD9-81ED-4DB2-BD59-A6C34878D82A}">
                    <a16:rowId xmlns:a16="http://schemas.microsoft.com/office/drawing/2014/main" val="10000"/>
                  </a:ext>
                </a:extLst>
              </a:tr>
              <a:tr h="0">
                <a:tc>
                  <a:txBody>
                    <a:bodyPr/>
                    <a:lstStyle/>
                    <a:p>
                      <a:pPr marL="0" lvl="0" indent="0">
                        <a:buNone/>
                      </a:pPr>
                      <a:r>
                        <a:rPr dirty="0"/>
                        <a:t>Location</a:t>
                      </a:r>
                    </a:p>
                  </a:txBody>
                  <a:tcPr/>
                </a:tc>
                <a:tc>
                  <a:txBody>
                    <a:bodyPr/>
                    <a:lstStyle/>
                    <a:p>
                      <a:endParaRPr/>
                    </a:p>
                  </a:txBody>
                  <a:tcPr/>
                </a:tc>
                <a:extLst>
                  <a:ext uri="{0D108BD9-81ED-4DB2-BD59-A6C34878D82A}">
                    <a16:rowId xmlns:a16="http://schemas.microsoft.com/office/drawing/2014/main" val="10002"/>
                  </a:ext>
                </a:extLst>
              </a:tr>
              <a:tr h="0">
                <a:tc>
                  <a:txBody>
                    <a:bodyPr/>
                    <a:lstStyle/>
                    <a:p>
                      <a:pPr marL="0" lvl="0" indent="0">
                        <a:buNone/>
                      </a:pPr>
                      <a:r>
                        <a:rPr/>
                        <a:t>Type (cat, dog, etc)</a:t>
                      </a:r>
                    </a:p>
                  </a:txBody>
                  <a:tcPr/>
                </a:tc>
                <a:tc>
                  <a:txBody>
                    <a:bodyPr/>
                    <a:lstStyle/>
                    <a:p>
                      <a:endParaRPr/>
                    </a:p>
                  </a:txBody>
                  <a:tcPr/>
                </a:tc>
                <a:extLst>
                  <a:ext uri="{0D108BD9-81ED-4DB2-BD59-A6C34878D82A}">
                    <a16:rowId xmlns:a16="http://schemas.microsoft.com/office/drawing/2014/main" val="10003"/>
                  </a:ext>
                </a:extLst>
              </a:tr>
              <a:tr h="0">
                <a:tc>
                  <a:txBody>
                    <a:bodyPr/>
                    <a:lstStyle/>
                    <a:p>
                      <a:pPr marL="0" lvl="0" indent="0">
                        <a:buNone/>
                      </a:pPr>
                      <a:r>
                        <a:rPr/>
                        <a:t>Age</a:t>
                      </a:r>
                    </a:p>
                  </a:txBody>
                  <a:tcPr/>
                </a:tc>
                <a:tc>
                  <a:txBody>
                    <a:bodyPr/>
                    <a:lstStyle/>
                    <a:p>
                      <a:endParaRPr/>
                    </a:p>
                  </a:txBody>
                  <a:tcPr/>
                </a:tc>
                <a:extLst>
                  <a:ext uri="{0D108BD9-81ED-4DB2-BD59-A6C34878D82A}">
                    <a16:rowId xmlns:a16="http://schemas.microsoft.com/office/drawing/2014/main" val="10004"/>
                  </a:ext>
                </a:extLst>
              </a:tr>
              <a:tr h="0">
                <a:tc>
                  <a:txBody>
                    <a:bodyPr/>
                    <a:lstStyle/>
                    <a:p>
                      <a:pPr marL="0" lvl="0" indent="0">
                        <a:buNone/>
                      </a:pPr>
                      <a:r>
                        <a:rPr/>
                        <a:t>Image</a:t>
                      </a:r>
                    </a:p>
                  </a:txBody>
                  <a:tcPr/>
                </a:tc>
                <a:tc>
                  <a:txBody>
                    <a:bodyPr/>
                    <a:lstStyle/>
                    <a:p>
                      <a:endParaRPr/>
                    </a:p>
                  </a:txBody>
                  <a:tcPr/>
                </a:tc>
                <a:extLst>
                  <a:ext uri="{0D108BD9-81ED-4DB2-BD59-A6C34878D82A}">
                    <a16:rowId xmlns:a16="http://schemas.microsoft.com/office/drawing/2014/main" val="10005"/>
                  </a:ext>
                </a:extLst>
              </a:tr>
              <a:tr h="0">
                <a:tc>
                  <a:txBody>
                    <a:bodyPr/>
                    <a:lstStyle/>
                    <a:p>
                      <a:pPr marL="0" lvl="0" indent="0">
                        <a:buNone/>
                      </a:pPr>
                      <a:r>
                        <a:rPr/>
                        <a:t>Traits</a:t>
                      </a:r>
                    </a:p>
                  </a:txBody>
                  <a:tcPr/>
                </a:tc>
                <a:tc>
                  <a:txBody>
                    <a:bodyPr/>
                    <a:lstStyle/>
                    <a:p>
                      <a:endParaRPr/>
                    </a:p>
                  </a:txBody>
                  <a:tcPr/>
                </a:tc>
                <a:extLst>
                  <a:ext uri="{0D108BD9-81ED-4DB2-BD59-A6C34878D82A}">
                    <a16:rowId xmlns:a16="http://schemas.microsoft.com/office/drawing/2014/main" val="10006"/>
                  </a:ext>
                </a:extLst>
              </a:tr>
              <a:tr h="0">
                <a:tc>
                  <a:txBody>
                    <a:bodyPr/>
                    <a:lstStyle/>
                    <a:p>
                      <a:pPr marL="0" lvl="0" indent="0">
                        <a:buNone/>
                      </a:pPr>
                      <a:r>
                        <a:rPr/>
                        <a:t>Available to Adopt (yes/no)</a:t>
                      </a:r>
                    </a:p>
                  </a:txBody>
                  <a:tcPr/>
                </a:tc>
                <a:tc>
                  <a:txBody>
                    <a:bodyPr/>
                    <a:lstStyle/>
                    <a:p>
                      <a:endParaRPr dirty="0"/>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Pet Page</a:t>
            </a:r>
          </a:p>
        </p:txBody>
      </p:sp>
      <p:sp>
        <p:nvSpPr>
          <p:cNvPr id="3" name="Content Placeholder 2"/>
          <p:cNvSpPr>
            <a:spLocks noGrp="1"/>
          </p:cNvSpPr>
          <p:nvPr>
            <p:ph idx="1"/>
          </p:nvPr>
        </p:nvSpPr>
        <p:spPr/>
        <p:txBody>
          <a:bodyPr/>
          <a:lstStyle/>
          <a:p>
            <a:pPr lvl="1"/>
            <a:r>
              <a:rPr sz="2400" dirty="0"/>
              <a:t>Let’s imagine we’re making a site that lists different pets, where people can browse the listings see if they want to adopt a pet.</a:t>
            </a:r>
          </a:p>
          <a:p>
            <a:pPr lvl="1"/>
            <a:r>
              <a:rPr sz="2400" dirty="0"/>
              <a:t>What pages do we need on our site?</a:t>
            </a:r>
          </a:p>
          <a:p>
            <a:pPr lvl="1"/>
            <a:r>
              <a:rPr sz="2400" dirty="0"/>
              <a:t>Let’s say we have our “home” and “about” pages already.</a:t>
            </a:r>
          </a:p>
          <a:p>
            <a:pPr lvl="1"/>
            <a:r>
              <a:rPr sz="2400" dirty="0"/>
              <a:t>What steps do we do with the pet data we have to make a page for each pet?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Marking up with code</a:t>
            </a:r>
          </a:p>
        </p:txBody>
      </p:sp>
      <p:sp>
        <p:nvSpPr>
          <p:cNvPr id="3" name="Content Placeholder 2"/>
          <p:cNvSpPr>
            <a:spLocks noGrp="1"/>
          </p:cNvSpPr>
          <p:nvPr>
            <p:ph idx="1"/>
          </p:nvPr>
        </p:nvSpPr>
        <p:spPr/>
        <p:txBody>
          <a:bodyPr/>
          <a:lstStyle/>
          <a:p>
            <a:pPr lvl="1"/>
            <a:r>
              <a:rPr sz="2400" dirty="0"/>
              <a:t>Developers and designers have created tools that help streamline these processes, so no one has to mark up tens or hundreds or even thousands of similar pages.</a:t>
            </a:r>
          </a:p>
          <a:p>
            <a:pPr lvl="1"/>
            <a:r>
              <a:rPr sz="2400" dirty="0"/>
              <a:t>In a web builder, the computer does the hard part! Anytime we have a repetitive process, it’s GREAT work for a software program – computers do tasks like this much better than humans, with no complaining.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UTC OLP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Theme" id="{2E691D27-CD38-454E-AE9A-4400F5F3A1AC}" vid="{F3F5863D-53D2-4A14-96FD-2C3F501B15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UTC OLP Theme</Template>
  <TotalTime>319</TotalTime>
  <Words>2117</Words>
  <Application>Microsoft Office PowerPoint</Application>
  <PresentationFormat>Widescreen</PresentationFormat>
  <Paragraphs>264</Paragraphs>
  <Slides>19</Slides>
  <Notes>9</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Consolas</vt:lpstr>
      <vt:lpstr>Roboto</vt:lpstr>
      <vt:lpstr>UTC OLP Theme</vt:lpstr>
      <vt:lpstr>Web Builders</vt:lpstr>
      <vt:lpstr>PowerPoint Presentation</vt:lpstr>
      <vt:lpstr>Learning Objectives</vt:lpstr>
      <vt:lpstr>Discussion: Website Creation</vt:lpstr>
      <vt:lpstr>Introduction</vt:lpstr>
      <vt:lpstr>Activity: Data Collection</vt:lpstr>
      <vt:lpstr>PowerPoint Presentation</vt:lpstr>
      <vt:lpstr>Pet Page</vt:lpstr>
      <vt:lpstr>Marking up with code</vt:lpstr>
      <vt:lpstr>Web Builders</vt:lpstr>
      <vt:lpstr>Building Pet Pages</vt:lpstr>
      <vt:lpstr>PowerPoint Presentation</vt:lpstr>
      <vt:lpstr>PowerPoint Presentation</vt:lpstr>
      <vt:lpstr>HTML template</vt:lpstr>
      <vt:lpstr>CSS</vt:lpstr>
      <vt:lpstr>Processing Instructions</vt:lpstr>
      <vt:lpstr>pseudo-code</vt:lpstr>
      <vt:lpstr>Now, be the code!</vt:lpstr>
      <vt:lpstr>mozilla</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Builders</dc:title>
  <dc:creator>Martyn Eggleton</dc:creator>
  <cp:keywords/>
  <cp:lastModifiedBy>Martyn Eggleton</cp:lastModifiedBy>
  <cp:revision>15</cp:revision>
  <dcterms:created xsi:type="dcterms:W3CDTF">2021-09-12T11:25:51Z</dcterms:created>
  <dcterms:modified xsi:type="dcterms:W3CDTF">2021-09-16T13:00:59Z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_articles/11-safety-first.md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