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8" r:id="rId4"/>
    <p:sldId id="270" r:id="rId5"/>
    <p:sldId id="271" r:id="rId6"/>
    <p:sldId id="284" r:id="rId7"/>
    <p:sldId id="285" r:id="rId8"/>
    <p:sldId id="286" r:id="rId9"/>
    <p:sldId id="297" r:id="rId10"/>
    <p:sldId id="316" r:id="rId11"/>
    <p:sldId id="317" r:id="rId12"/>
    <p:sldId id="318" r:id="rId13"/>
    <p:sldId id="280" r:id="rId14"/>
    <p:sldId id="319" r:id="rId15"/>
    <p:sldId id="320" r:id="rId16"/>
    <p:sldId id="281" r:id="rId17"/>
    <p:sldId id="283" r:id="rId18"/>
    <p:sldId id="277" r:id="rId19"/>
    <p:sldId id="313"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3F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3796" autoAdjust="0"/>
  </p:normalViewPr>
  <p:slideViewPr>
    <p:cSldViewPr snapToGrid="0">
      <p:cViewPr varScale="1">
        <p:scale>
          <a:sx n="82" d="100"/>
          <a:sy n="82" d="100"/>
        </p:scale>
        <p:origin x="1382" y="48"/>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zer Schnitman" userId="a78252d93c752efd" providerId="LiveId" clId="{C68E134A-5392-40D4-A8B9-8ACBCA72941A}"/>
    <pc:docChg chg="delSld modSld">
      <pc:chgData name="Leizer Schnitman" userId="a78252d93c752efd" providerId="LiveId" clId="{C68E134A-5392-40D4-A8B9-8ACBCA72941A}" dt="2021-08-11T19:24:20.938" v="40" actId="20577"/>
      <pc:docMkLst>
        <pc:docMk/>
      </pc:docMkLst>
      <pc:sldChg chg="modSp mod">
        <pc:chgData name="Leizer Schnitman" userId="a78252d93c752efd" providerId="LiveId" clId="{C68E134A-5392-40D4-A8B9-8ACBCA72941A}" dt="2021-08-11T19:24:20.938" v="40" actId="20577"/>
        <pc:sldMkLst>
          <pc:docMk/>
          <pc:sldMk cId="0" sldId="256"/>
        </pc:sldMkLst>
        <pc:spChg chg="mod">
          <ac:chgData name="Leizer Schnitman" userId="a78252d93c752efd" providerId="LiveId" clId="{C68E134A-5392-40D4-A8B9-8ACBCA72941A}" dt="2021-08-11T19:24:20.938" v="40" actId="20577"/>
          <ac:spMkLst>
            <pc:docMk/>
            <pc:sldMk cId="0" sldId="256"/>
            <ac:spMk id="2" creationId="{00000000-0000-0000-0000-000000000000}"/>
          </ac:spMkLst>
        </pc:spChg>
      </pc:sldChg>
      <pc:sldChg chg="modSp mod">
        <pc:chgData name="Leizer Schnitman" userId="a78252d93c752efd" providerId="LiveId" clId="{C68E134A-5392-40D4-A8B9-8ACBCA72941A}" dt="2021-08-09T00:58:47.882" v="30" actId="20577"/>
        <pc:sldMkLst>
          <pc:docMk/>
          <pc:sldMk cId="0" sldId="257"/>
        </pc:sldMkLst>
        <pc:spChg chg="mod">
          <ac:chgData name="Leizer Schnitman" userId="a78252d93c752efd" providerId="LiveId" clId="{C68E134A-5392-40D4-A8B9-8ACBCA72941A}" dt="2021-08-09T00:58:47.882" v="30" actId="20577"/>
          <ac:spMkLst>
            <pc:docMk/>
            <pc:sldMk cId="0" sldId="257"/>
            <ac:spMk id="4" creationId="{00000000-0000-0000-0000-000000000000}"/>
          </ac:spMkLst>
        </pc:spChg>
      </pc:sldChg>
      <pc:sldChg chg="del">
        <pc:chgData name="Leizer Schnitman" userId="a78252d93c752efd" providerId="LiveId" clId="{C68E134A-5392-40D4-A8B9-8ACBCA72941A}" dt="2021-08-09T00:57:47.719" v="8" actId="47"/>
        <pc:sldMkLst>
          <pc:docMk/>
          <pc:sldMk cId="0" sldId="262"/>
        </pc:sldMkLst>
      </pc:sldChg>
      <pc:sldChg chg="modSp mod">
        <pc:chgData name="Leizer Schnitman" userId="a78252d93c752efd" providerId="LiveId" clId="{C68E134A-5392-40D4-A8B9-8ACBCA72941A}" dt="2021-08-10T18:32:02.010" v="31" actId="13926"/>
        <pc:sldMkLst>
          <pc:docMk/>
          <pc:sldMk cId="0" sldId="268"/>
        </pc:sldMkLst>
        <pc:spChg chg="mod">
          <ac:chgData name="Leizer Schnitman" userId="a78252d93c752efd" providerId="LiveId" clId="{C68E134A-5392-40D4-A8B9-8ACBCA72941A}" dt="2021-08-10T18:32:02.010" v="31" actId="13926"/>
          <ac:spMkLst>
            <pc:docMk/>
            <pc:sldMk cId="0" sldId="26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07192542-ADA3-427C-B5EE-CCFD1528DC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a:extLst>
              <a:ext uri="{FF2B5EF4-FFF2-40B4-BE49-F238E27FC236}">
                <a16:creationId xmlns:a16="http://schemas.microsoft.com/office/drawing/2014/main" id="{6ACB3E90-39B0-4526-99FD-9287A141F2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B3E09-4FA8-4017-BD1F-1CE714747FCE}" type="datetimeFigureOut">
              <a:rPr lang="pt-BR" smtClean="0"/>
              <a:t>11/08/2021</a:t>
            </a:fld>
            <a:endParaRPr lang="pt-BR" dirty="0"/>
          </a:p>
        </p:txBody>
      </p:sp>
      <p:sp>
        <p:nvSpPr>
          <p:cNvPr id="4" name="Espaço Reservado para Imagem de Slide 3">
            <a:extLst>
              <a:ext uri="{FF2B5EF4-FFF2-40B4-BE49-F238E27FC236}">
                <a16:creationId xmlns:a16="http://schemas.microsoft.com/office/drawing/2014/main" id="{1B23D928-35BF-4345-8CB6-6D3D86B88531}"/>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a:extLst>
              <a:ext uri="{FF2B5EF4-FFF2-40B4-BE49-F238E27FC236}">
                <a16:creationId xmlns:a16="http://schemas.microsoft.com/office/drawing/2014/main" id="{BE4B9638-51FA-4318-8F2D-F2D0DB3F2ED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a:extLst>
              <a:ext uri="{FF2B5EF4-FFF2-40B4-BE49-F238E27FC236}">
                <a16:creationId xmlns:a16="http://schemas.microsoft.com/office/drawing/2014/main" id="{99A24FDA-C836-406B-9FBE-B000412F4C8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a:extLst>
              <a:ext uri="{FF2B5EF4-FFF2-40B4-BE49-F238E27FC236}">
                <a16:creationId xmlns:a16="http://schemas.microsoft.com/office/drawing/2014/main" id="{3FCDDD57-8866-4619-B1F1-8686138C11B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720C8-2C68-4E4B-A2E7-D6376ED9B86A}" type="slidenum">
              <a:rPr lang="pt-BR" smtClean="0"/>
              <a:t>‹nº›</a:t>
            </a:fld>
            <a:endParaRPr lang="pt-BR" dirty="0"/>
          </a:p>
        </p:txBody>
      </p:sp>
    </p:spTree>
    <p:extLst>
      <p:ext uri="{BB962C8B-B14F-4D97-AF65-F5344CB8AC3E}">
        <p14:creationId xmlns:p14="http://schemas.microsoft.com/office/powerpoint/2010/main" val="173692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8454DCD8-D2E9-481D-996C-B637019C82C7}" type="slidenum">
              <a:rPr lang="pt-BR" smtClean="0"/>
              <a:t>9</a:t>
            </a:fld>
            <a:endParaRPr lang="pt-BR"/>
          </a:p>
        </p:txBody>
      </p:sp>
    </p:spTree>
    <p:extLst>
      <p:ext uri="{BB962C8B-B14F-4D97-AF65-F5344CB8AC3E}">
        <p14:creationId xmlns:p14="http://schemas.microsoft.com/office/powerpoint/2010/main" val="132463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8454DCD8-D2E9-481D-996C-B637019C82C7}" type="slidenum">
              <a:rPr lang="pt-BR" smtClean="0"/>
              <a:t>10</a:t>
            </a:fld>
            <a:endParaRPr lang="pt-BR"/>
          </a:p>
        </p:txBody>
      </p:sp>
    </p:spTree>
    <p:extLst>
      <p:ext uri="{BB962C8B-B14F-4D97-AF65-F5344CB8AC3E}">
        <p14:creationId xmlns:p14="http://schemas.microsoft.com/office/powerpoint/2010/main" val="161850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8454DCD8-D2E9-481D-996C-B637019C82C7}" type="slidenum">
              <a:rPr lang="pt-BR" smtClean="0"/>
              <a:t>11</a:t>
            </a:fld>
            <a:endParaRPr lang="pt-BR"/>
          </a:p>
        </p:txBody>
      </p:sp>
    </p:spTree>
    <p:extLst>
      <p:ext uri="{BB962C8B-B14F-4D97-AF65-F5344CB8AC3E}">
        <p14:creationId xmlns:p14="http://schemas.microsoft.com/office/powerpoint/2010/main" val="2666461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8454DCD8-D2E9-481D-996C-B637019C82C7}" type="slidenum">
              <a:rPr lang="pt-BR" smtClean="0"/>
              <a:t>12</a:t>
            </a:fld>
            <a:endParaRPr lang="pt-BR"/>
          </a:p>
        </p:txBody>
      </p:sp>
    </p:spTree>
    <p:extLst>
      <p:ext uri="{BB962C8B-B14F-4D97-AF65-F5344CB8AC3E}">
        <p14:creationId xmlns:p14="http://schemas.microsoft.com/office/powerpoint/2010/main" val="4046075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454DCD8-D2E9-481D-996C-B637019C82C7}" type="slidenum">
              <a:rPr lang="pt-BR" smtClean="0"/>
              <a:t>13</a:t>
            </a:fld>
            <a:endParaRPr lang="pt-BR" dirty="0"/>
          </a:p>
        </p:txBody>
      </p:sp>
    </p:spTree>
    <p:extLst>
      <p:ext uri="{BB962C8B-B14F-4D97-AF65-F5344CB8AC3E}">
        <p14:creationId xmlns:p14="http://schemas.microsoft.com/office/powerpoint/2010/main" val="1420536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454DCD8-D2E9-481D-996C-B637019C82C7}" type="slidenum">
              <a:rPr lang="pt-BR" smtClean="0"/>
              <a:t>14</a:t>
            </a:fld>
            <a:endParaRPr lang="pt-BR" dirty="0"/>
          </a:p>
        </p:txBody>
      </p:sp>
    </p:spTree>
    <p:extLst>
      <p:ext uri="{BB962C8B-B14F-4D97-AF65-F5344CB8AC3E}">
        <p14:creationId xmlns:p14="http://schemas.microsoft.com/office/powerpoint/2010/main" val="85169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454DCD8-D2E9-481D-996C-B637019C82C7}" type="slidenum">
              <a:rPr lang="pt-BR" smtClean="0"/>
              <a:t>15</a:t>
            </a:fld>
            <a:endParaRPr lang="pt-BR" dirty="0"/>
          </a:p>
        </p:txBody>
      </p:sp>
    </p:spTree>
    <p:extLst>
      <p:ext uri="{BB962C8B-B14F-4D97-AF65-F5344CB8AC3E}">
        <p14:creationId xmlns:p14="http://schemas.microsoft.com/office/powerpoint/2010/main" val="3406440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CaixaDeTexto 6"/>
          <p:cNvSpPr txBox="1"/>
          <p:nvPr userDrawn="1"/>
        </p:nvSpPr>
        <p:spPr>
          <a:xfrm>
            <a:off x="8723278" y="6618416"/>
            <a:ext cx="476412" cy="307777"/>
          </a:xfrm>
          <a:prstGeom prst="rect">
            <a:avLst/>
          </a:prstGeom>
          <a:noFill/>
        </p:spPr>
        <p:txBody>
          <a:bodyPr wrap="none" rtlCol="0">
            <a:spAutoFit/>
          </a:bodyPr>
          <a:lstStyle/>
          <a:p>
            <a:pPr algn="l"/>
            <a:fld id="{4AA328EA-4306-47BC-8BD5-D7A3D75BC3FA}" type="slidenum">
              <a:rPr lang="pt-BR" sz="1400" smtClean="0"/>
              <a:pPr algn="l"/>
              <a:t>‹nº›</a:t>
            </a:fld>
            <a:endParaRPr lang="pt-BR" sz="1400" dirty="0"/>
          </a:p>
        </p:txBody>
      </p:sp>
      <p:sp>
        <p:nvSpPr>
          <p:cNvPr id="8" name="CaixaDeTexto 7"/>
          <p:cNvSpPr txBox="1"/>
          <p:nvPr userDrawn="1"/>
        </p:nvSpPr>
        <p:spPr>
          <a:xfrm>
            <a:off x="-4" y="6593983"/>
            <a:ext cx="3128805" cy="307777"/>
          </a:xfrm>
          <a:prstGeom prst="rect">
            <a:avLst/>
          </a:prstGeom>
          <a:noFill/>
        </p:spPr>
        <p:txBody>
          <a:bodyPr wrap="none" rtlCol="0">
            <a:spAutoFit/>
          </a:bodyPr>
          <a:lstStyle/>
          <a:p>
            <a:r>
              <a:rPr lang="pt-BR" sz="1400" dirty="0"/>
              <a:t>ENG-633: </a:t>
            </a:r>
            <a:r>
              <a:rPr lang="pt-BR" sz="1400" baseline="0" dirty="0"/>
              <a:t>Leizer Schnitman / Flávio Assis</a:t>
            </a:r>
            <a:endParaRPr lang="pt-BR" sz="1400" dirty="0"/>
          </a:p>
        </p:txBody>
      </p:sp>
      <p:pic>
        <p:nvPicPr>
          <p:cNvPr id="9" name="Imagem 8" descr="Simbolo Mecatronica.GIF"/>
          <p:cNvPicPr>
            <a:picLocks noChangeAspect="1"/>
          </p:cNvPicPr>
          <p:nvPr userDrawn="1"/>
        </p:nvPicPr>
        <p:blipFill>
          <a:blip r:embed="rId3" cstate="print"/>
          <a:stretch>
            <a:fillRect/>
          </a:stretch>
        </p:blipFill>
        <p:spPr>
          <a:xfrm>
            <a:off x="201702" y="194860"/>
            <a:ext cx="867245" cy="772636"/>
          </a:xfrm>
          <a:prstGeom prst="rect">
            <a:avLst/>
          </a:prstGeom>
        </p:spPr>
      </p:pic>
      <p:pic>
        <p:nvPicPr>
          <p:cNvPr id="10" name="Imagem 9" descr="Logo da UFBAimage001.png"/>
          <p:cNvPicPr>
            <a:picLocks noChangeAspect="1"/>
          </p:cNvPicPr>
          <p:nvPr userDrawn="1"/>
        </p:nvPicPr>
        <p:blipFill>
          <a:blip r:embed="rId4" cstate="print"/>
          <a:stretch>
            <a:fillRect/>
          </a:stretch>
        </p:blipFill>
        <p:spPr>
          <a:xfrm>
            <a:off x="8315360" y="1"/>
            <a:ext cx="828640" cy="1068946"/>
          </a:xfrm>
          <a:prstGeom prst="rect">
            <a:avLst/>
          </a:prstGeom>
        </p:spPr>
      </p:pic>
      <p:sp>
        <p:nvSpPr>
          <p:cNvPr id="11" name="CaixaDeTexto 10"/>
          <p:cNvSpPr txBox="1"/>
          <p:nvPr userDrawn="1"/>
        </p:nvSpPr>
        <p:spPr>
          <a:xfrm>
            <a:off x="1429553" y="309090"/>
            <a:ext cx="4898585" cy="646331"/>
          </a:xfrm>
          <a:prstGeom prst="rect">
            <a:avLst/>
          </a:prstGeom>
          <a:noFill/>
        </p:spPr>
        <p:txBody>
          <a:bodyPr wrap="none" rtlCol="0">
            <a:spAutoFit/>
          </a:bodyPr>
          <a:lstStyle/>
          <a:p>
            <a:r>
              <a:rPr lang="pt-BR" sz="2000" dirty="0"/>
              <a:t>Programa</a:t>
            </a:r>
            <a:r>
              <a:rPr lang="pt-BR" sz="2000" baseline="0" dirty="0"/>
              <a:t> de Pós-Graduação em Mecatrônica</a:t>
            </a:r>
          </a:p>
          <a:p>
            <a:r>
              <a:rPr lang="pt-BR" sz="1600" baseline="0" dirty="0"/>
              <a:t>Mestrado e Doutorado</a:t>
            </a:r>
            <a:endParaRPr lang="pt-BR" sz="1600"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assis@ufba.br" TargetMode="External"/><Relationship Id="rId2" Type="http://schemas.openxmlformats.org/officeDocument/2006/relationships/hyperlink" Target="mailto:leizer@ufba.br" TargetMode="External"/><Relationship Id="rId1" Type="http://schemas.openxmlformats.org/officeDocument/2006/relationships/slideLayout" Target="../slideLayouts/slideLayout1.xml"/><Relationship Id="rId5" Type="http://schemas.openxmlformats.org/officeDocument/2006/relationships/hyperlink" Target="mailto:acdcl@ufba.br" TargetMode="External"/><Relationship Id="rId4" Type="http://schemas.openxmlformats.org/officeDocument/2006/relationships/hyperlink" Target="mailto:mfontana@ufba.b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galdir@gmail.com" TargetMode="External"/><Relationship Id="rId2" Type="http://schemas.openxmlformats.org/officeDocument/2006/relationships/hyperlink" Target="mailto:flavio.jesus@ufba.br" TargetMode="External"/><Relationship Id="rId1" Type="http://schemas.openxmlformats.org/officeDocument/2006/relationships/slideLayout" Target="../slideLayouts/slideLayout1.xml"/><Relationship Id="rId6" Type="http://schemas.openxmlformats.org/officeDocument/2006/relationships/hyperlink" Target="http://www.moodle.ufba.br/" TargetMode="External"/><Relationship Id="rId5" Type="http://schemas.openxmlformats.org/officeDocument/2006/relationships/hyperlink" Target="http://www.mecatronica.ufba.br/" TargetMode="External"/><Relationship Id="rId4" Type="http://schemas.openxmlformats.org/officeDocument/2006/relationships/hyperlink" Target="mailto:ctai@ufba.b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210536" y="1132436"/>
            <a:ext cx="6630764" cy="5262979"/>
          </a:xfrm>
          <a:prstGeom prst="rect">
            <a:avLst/>
          </a:prstGeom>
          <a:noFill/>
        </p:spPr>
        <p:txBody>
          <a:bodyPr wrap="square" rtlCol="0">
            <a:spAutoFit/>
          </a:bodyPr>
          <a:lstStyle/>
          <a:p>
            <a:pPr algn="ctr"/>
            <a:r>
              <a:rPr lang="pt-BR" sz="3200" dirty="0"/>
              <a:t>ENG-633: Sistemas Mecatrônicos</a:t>
            </a:r>
          </a:p>
          <a:p>
            <a:pPr algn="ctr"/>
            <a:endParaRPr lang="pt-BR" sz="3200" dirty="0"/>
          </a:p>
          <a:p>
            <a:pPr algn="ctr"/>
            <a:r>
              <a:rPr lang="pt-BR" sz="3200" dirty="0"/>
              <a:t>2020 / 2021</a:t>
            </a:r>
          </a:p>
          <a:p>
            <a:pPr algn="ctr"/>
            <a:endParaRPr lang="pt-BR" sz="2000" dirty="0"/>
          </a:p>
          <a:p>
            <a:pPr algn="ctr"/>
            <a:endParaRPr lang="pt-BR" sz="2000" dirty="0"/>
          </a:p>
          <a:p>
            <a:pPr algn="ctr"/>
            <a:r>
              <a:rPr lang="pt-BR" sz="2000" dirty="0"/>
              <a:t>Prof. Leizer Schnitman (</a:t>
            </a:r>
            <a:r>
              <a:rPr lang="pt-BR" sz="2000" dirty="0">
                <a:hlinkClick r:id="rId2"/>
              </a:rPr>
              <a:t>leizer@ufba.br</a:t>
            </a:r>
            <a:r>
              <a:rPr lang="pt-BR" sz="2000" dirty="0"/>
              <a:t>)</a:t>
            </a:r>
          </a:p>
          <a:p>
            <a:pPr algn="ctr"/>
            <a:r>
              <a:rPr lang="pt-BR" sz="2000" dirty="0"/>
              <a:t>Prof. Flávio Assis (</a:t>
            </a:r>
            <a:r>
              <a:rPr lang="pt-BR" sz="2000" dirty="0">
                <a:hlinkClick r:id="rId3"/>
              </a:rPr>
              <a:t>fassis@ufba.br</a:t>
            </a:r>
            <a:r>
              <a:rPr lang="pt-BR" sz="2000" dirty="0"/>
              <a:t> )</a:t>
            </a:r>
          </a:p>
          <a:p>
            <a:pPr algn="ctr"/>
            <a:endParaRPr lang="pt-BR" sz="2000" dirty="0"/>
          </a:p>
          <a:p>
            <a:pPr algn="ctr"/>
            <a:endParaRPr lang="pt-BR" sz="2000" dirty="0"/>
          </a:p>
          <a:p>
            <a:pPr algn="ctr"/>
            <a:r>
              <a:rPr lang="pt-BR" sz="2000" dirty="0"/>
              <a:t>Apoio CTAI</a:t>
            </a:r>
          </a:p>
          <a:p>
            <a:pPr algn="ctr"/>
            <a:endParaRPr lang="pt-BR" sz="2000" dirty="0"/>
          </a:p>
          <a:p>
            <a:pPr algn="ctr"/>
            <a:r>
              <a:rPr lang="pt-BR" sz="2000" dirty="0"/>
              <a:t>Prof. Márcio Fontana (</a:t>
            </a:r>
            <a:r>
              <a:rPr lang="pt-BR" sz="2000" dirty="0">
                <a:hlinkClick r:id="rId4"/>
              </a:rPr>
              <a:t>mfontana@ufba.br</a:t>
            </a:r>
            <a:r>
              <a:rPr lang="pt-BR" sz="2000" dirty="0"/>
              <a:t>)</a:t>
            </a:r>
          </a:p>
          <a:p>
            <a:pPr algn="ctr"/>
            <a:r>
              <a:rPr lang="pt-BR" sz="2000" dirty="0"/>
              <a:t>Prof. Antonio Cezar de Castro Lima (</a:t>
            </a:r>
            <a:r>
              <a:rPr lang="pt-BR" sz="2000" dirty="0">
                <a:hlinkClick r:id="rId5"/>
              </a:rPr>
              <a:t>acdcl@ufba.br</a:t>
            </a:r>
            <a:r>
              <a:rPr lang="pt-BR" sz="2000" dirty="0"/>
              <a:t>) </a:t>
            </a:r>
          </a:p>
          <a:p>
            <a:pPr algn="ctr"/>
            <a:endParaRPr lang="pt-BR" sz="2000" dirty="0"/>
          </a:p>
          <a:p>
            <a:pPr algn="ctr"/>
            <a:r>
              <a:rPr lang="pt-BR" sz="20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ixaDeTexto 3"/>
              <p:cNvSpPr txBox="1"/>
              <p:nvPr/>
            </p:nvSpPr>
            <p:spPr>
              <a:xfrm>
                <a:off x="319177" y="1250839"/>
                <a:ext cx="8488393" cy="5078313"/>
              </a:xfrm>
              <a:prstGeom prst="rect">
                <a:avLst/>
              </a:prstGeom>
              <a:noFill/>
            </p:spPr>
            <p:txBody>
              <a:bodyPr wrap="square" rtlCol="0">
                <a:spAutoFit/>
              </a:bodyPr>
              <a:lstStyle/>
              <a:p>
                <a:pPr algn="just"/>
                <a:r>
                  <a:rPr lang="pt-BR" dirty="0"/>
                  <a:t>A velocidade do som tem grande influência na transmissão acústica. No caso da propagação na água, a velocidade do som é de aproximadamente 1500m/s, o que é bem mais rápida que a velocidade do som no ar (340m/s), mas ainda significativamente inferior  a velocidade das ondas eletromagnéticas no ar (300.000.000m/s). Assim, um dos detalhes que pode influenciar na comunicação subaquática é que a velocidade do som na água é variável, uma vez que depende da densidade e salinidade da água, além da  profundidade e temperatura.</a:t>
                </a:r>
              </a:p>
              <a:p>
                <a:pPr algn="just"/>
                <a:endParaRPr lang="pt-BR" dirty="0"/>
              </a:p>
              <a:p>
                <a:pPr algn="just"/>
                <a:r>
                  <a:rPr lang="pt-BR" dirty="0"/>
                  <a:t>SU et al., por exemplo, apresenta uma equação para o cálculo da velocidade do som na água:</a:t>
                </a:r>
              </a:p>
              <a:p>
                <a:pPr algn="just"/>
                <a14:m>
                  <m:oMathPara xmlns:m="http://schemas.openxmlformats.org/officeDocument/2006/math">
                    <m:oMathParaPr>
                      <m:jc m:val="centerGroup"/>
                    </m:oMathParaPr>
                    <m:oMath xmlns:m="http://schemas.openxmlformats.org/officeDocument/2006/math">
                      <m:r>
                        <m:rPr>
                          <m:nor/>
                        </m:rPr>
                        <a:rPr lang="pt-BR" i="1"/>
                        <m:t>c</m:t>
                      </m:r>
                      <m:r>
                        <m:rPr>
                          <m:nor/>
                        </m:rPr>
                        <a:rPr lang="pt-BR"/>
                        <m:t> = 1449,2+4,6</m:t>
                      </m:r>
                      <m:r>
                        <m:rPr>
                          <m:nor/>
                        </m:rPr>
                        <a:rPr lang="pt-BR" b="0" i="1" smtClean="0"/>
                        <m:t>T</m:t>
                      </m:r>
                      <m:r>
                        <m:rPr>
                          <m:nor/>
                        </m:rPr>
                        <a:rPr lang="pt-BR"/>
                        <m:t>–0,055</m:t>
                      </m:r>
                      <m:sSup>
                        <m:sSupPr>
                          <m:ctrlPr>
                            <a:rPr lang="pt-BR" i="1" smtClean="0">
                              <a:latin typeface="Cambria Math" panose="02040503050406030204" pitchFamily="18" charset="0"/>
                            </a:rPr>
                          </m:ctrlPr>
                        </m:sSupPr>
                        <m:e>
                          <m:r>
                            <a:rPr lang="pt-BR" b="0" i="1" smtClean="0">
                              <a:latin typeface="Cambria Math" panose="02040503050406030204" pitchFamily="18" charset="0"/>
                            </a:rPr>
                            <m:t>𝑇</m:t>
                          </m:r>
                        </m:e>
                        <m:sup>
                          <m:r>
                            <a:rPr lang="pt-BR" b="0" i="1" smtClean="0">
                              <a:latin typeface="Cambria Math" panose="02040503050406030204" pitchFamily="18" charset="0"/>
                            </a:rPr>
                            <m:t>2</m:t>
                          </m:r>
                        </m:sup>
                      </m:sSup>
                      <m:r>
                        <m:rPr>
                          <m:nor/>
                        </m:rPr>
                        <a:rPr lang="pt-BR"/>
                        <m:t> +0,00029</m:t>
                      </m:r>
                      <m:sSup>
                        <m:sSupPr>
                          <m:ctrlPr>
                            <a:rPr lang="pt-BR" i="1" smtClean="0">
                              <a:latin typeface="Cambria Math" panose="02040503050406030204" pitchFamily="18" charset="0"/>
                            </a:rPr>
                          </m:ctrlPr>
                        </m:sSupPr>
                        <m:e>
                          <m:r>
                            <a:rPr lang="pt-BR" b="0" i="1" smtClean="0">
                              <a:latin typeface="Cambria Math" panose="02040503050406030204" pitchFamily="18" charset="0"/>
                            </a:rPr>
                            <m:t>𝑇</m:t>
                          </m:r>
                        </m:e>
                        <m:sup>
                          <m:r>
                            <a:rPr lang="pt-BR" b="0" i="1" smtClean="0">
                              <a:latin typeface="Cambria Math" panose="02040503050406030204" pitchFamily="18" charset="0"/>
                            </a:rPr>
                            <m:t>3</m:t>
                          </m:r>
                        </m:sup>
                      </m:sSup>
                      <m:r>
                        <m:rPr>
                          <m:nor/>
                        </m:rPr>
                        <a:rPr lang="pt-BR"/>
                        <m:t> +(1.34–0,01</m:t>
                      </m:r>
                      <m:r>
                        <m:rPr>
                          <m:nor/>
                        </m:rPr>
                        <a:rPr lang="pt-BR" i="1"/>
                        <m:t>T</m:t>
                      </m:r>
                      <m:r>
                        <m:rPr>
                          <m:nor/>
                        </m:rPr>
                        <a:rPr lang="pt-BR"/>
                        <m:t>)(</m:t>
                      </m:r>
                      <m:r>
                        <m:rPr>
                          <m:nor/>
                        </m:rPr>
                        <a:rPr lang="pt-BR" i="1"/>
                        <m:t>S</m:t>
                      </m:r>
                      <m:r>
                        <m:rPr>
                          <m:nor/>
                        </m:rPr>
                        <a:rPr lang="pt-BR"/>
                        <m:t>–35)+0,016</m:t>
                      </m:r>
                      <m:r>
                        <m:rPr>
                          <m:nor/>
                        </m:rPr>
                        <a:rPr lang="pt-BR" i="1"/>
                        <m:t>z</m:t>
                      </m:r>
                    </m:oMath>
                  </m:oMathPara>
                </a14:m>
                <a:endParaRPr lang="pt-BR" i="1" dirty="0"/>
              </a:p>
              <a:p>
                <a:pPr algn="just"/>
                <a:endParaRPr lang="pt-BR" dirty="0"/>
              </a:p>
              <a:p>
                <a:pPr algn="just"/>
                <a:r>
                  <a:rPr lang="pt-BR" dirty="0"/>
                  <a:t>onde </a:t>
                </a:r>
                <a:r>
                  <a:rPr lang="pt-BR" i="1" dirty="0"/>
                  <a:t>c</a:t>
                </a:r>
                <a:r>
                  <a:rPr lang="pt-BR" dirty="0"/>
                  <a:t> é a velocidade do som na água, </a:t>
                </a:r>
                <a:r>
                  <a:rPr lang="pt-BR" i="1" dirty="0"/>
                  <a:t>T</a:t>
                </a:r>
                <a:r>
                  <a:rPr lang="pt-BR" dirty="0"/>
                  <a:t> é a temperatura da água (em graus Celsius), </a:t>
                </a:r>
                <a:r>
                  <a:rPr lang="pt-BR" i="1" dirty="0"/>
                  <a:t>S</a:t>
                </a:r>
                <a:r>
                  <a:rPr lang="pt-BR" dirty="0"/>
                  <a:t> é a salinidade (em partes por mil) e </a:t>
                </a:r>
                <a:r>
                  <a:rPr lang="pt-BR" i="1" dirty="0"/>
                  <a:t>z</a:t>
                </a:r>
                <a:r>
                  <a:rPr lang="pt-BR" dirty="0"/>
                  <a:t> é a profundidade (m).</a:t>
                </a:r>
              </a:p>
              <a:p>
                <a:pPr algn="just"/>
                <a:endParaRPr lang="pt-BR" dirty="0"/>
              </a:p>
              <a:p>
                <a:pPr algn="just"/>
                <a:r>
                  <a:rPr lang="en-US" dirty="0"/>
                  <a:t>SU, R., VENKSTESAN, R., LI, C., 2010, “</a:t>
                </a:r>
                <a:r>
                  <a:rPr lang="en-US" i="1" dirty="0"/>
                  <a:t>A Review of Channel Modeling Techniques for Underwater Acoustic Communications</a:t>
                </a:r>
                <a:r>
                  <a:rPr lang="en-US" dirty="0"/>
                  <a:t>”. In: Proceedings of 19th IEEE Newfoundland Electrical and Computer Engineering Conference, pp. 1-5</a:t>
                </a:r>
                <a:endParaRPr lang="pt-BR" dirty="0"/>
              </a:p>
            </p:txBody>
          </p:sp>
        </mc:Choice>
        <mc:Fallback xmlns="">
          <p:sp>
            <p:nvSpPr>
              <p:cNvPr id="4" name="CaixaDeTexto 3"/>
              <p:cNvSpPr txBox="1">
                <a:spLocks noRot="1" noChangeAspect="1" noMove="1" noResize="1" noEditPoints="1" noAdjustHandles="1" noChangeArrowheads="1" noChangeShapeType="1" noTextEdit="1"/>
              </p:cNvSpPr>
              <p:nvPr/>
            </p:nvSpPr>
            <p:spPr>
              <a:xfrm>
                <a:off x="319177" y="1250839"/>
                <a:ext cx="8488393" cy="5078313"/>
              </a:xfrm>
              <a:prstGeom prst="rect">
                <a:avLst/>
              </a:prstGeom>
              <a:blipFill rotWithShape="0">
                <a:blip r:embed="rId3"/>
                <a:stretch>
                  <a:fillRect l="-574" t="-600" r="-574" b="-960"/>
                </a:stretch>
              </a:blipFill>
            </p:spPr>
            <p:txBody>
              <a:bodyPr/>
              <a:lstStyle/>
              <a:p>
                <a:r>
                  <a:rPr lang="pt-BR">
                    <a:noFill/>
                  </a:rPr>
                  <a:t> </a:t>
                </a:r>
              </a:p>
            </p:txBody>
          </p:sp>
        </mc:Fallback>
      </mc:AlternateContent>
    </p:spTree>
    <p:extLst>
      <p:ext uri="{BB962C8B-B14F-4D97-AF65-F5344CB8AC3E}">
        <p14:creationId xmlns:p14="http://schemas.microsoft.com/office/powerpoint/2010/main" val="101230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19177" y="1250839"/>
            <a:ext cx="8488393" cy="1754326"/>
          </a:xfrm>
          <a:prstGeom prst="rect">
            <a:avLst/>
          </a:prstGeom>
          <a:noFill/>
        </p:spPr>
        <p:txBody>
          <a:bodyPr wrap="square" rtlCol="0">
            <a:spAutoFit/>
          </a:bodyPr>
          <a:lstStyle/>
          <a:p>
            <a:pPr algn="just"/>
            <a:r>
              <a:rPr lang="pt-BR" dirty="0"/>
              <a:t>Para a comunicação subaquática no mar, além dos problemas com o espalhamento de energia e absorção do som na água,  há ainda a forte presença de ruídos. A Tese de Doutorado da Fabrício Jorge Lopes Ribeiro (COPPE/2012 - </a:t>
            </a:r>
            <a:r>
              <a:rPr lang="pt-BR" i="1" dirty="0"/>
              <a:t>Sistema de monitoramento subaquático para exploração de petróleo usando redes de sensores acústicos</a:t>
            </a:r>
            <a:r>
              <a:rPr lang="pt-BR" dirty="0"/>
              <a:t>), traz a seguinte figura e tabela:</a:t>
            </a:r>
          </a:p>
          <a:p>
            <a:pPr algn="just"/>
            <a:endParaRPr lang="pt-BR" dirty="0"/>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399" y="2700068"/>
            <a:ext cx="4008272" cy="3887419"/>
          </a:xfrm>
          <a:prstGeom prst="rect">
            <a:avLst/>
          </a:prstGeom>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3976" y="3614465"/>
            <a:ext cx="3400917" cy="1725283"/>
          </a:xfrm>
          <a:prstGeom prst="rect">
            <a:avLst/>
          </a:prstGeom>
        </p:spPr>
      </p:pic>
    </p:spTree>
    <p:extLst>
      <p:ext uri="{BB962C8B-B14F-4D97-AF65-F5344CB8AC3E}">
        <p14:creationId xmlns:p14="http://schemas.microsoft.com/office/powerpoint/2010/main" val="2829810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19177" y="1250839"/>
            <a:ext cx="8488393" cy="646331"/>
          </a:xfrm>
          <a:prstGeom prst="rect">
            <a:avLst/>
          </a:prstGeom>
          <a:noFill/>
        </p:spPr>
        <p:txBody>
          <a:bodyPr wrap="square" rtlCol="0">
            <a:spAutoFit/>
          </a:bodyPr>
          <a:lstStyle/>
          <a:p>
            <a:pPr algn="just"/>
            <a:r>
              <a:rPr lang="pt-BR" dirty="0"/>
              <a:t>WIKIPÉDIA:</a:t>
            </a:r>
          </a:p>
          <a:p>
            <a:pPr algn="just"/>
            <a:endParaRPr lang="pt-BR" dirty="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85" y="1897170"/>
            <a:ext cx="8834786" cy="1165207"/>
          </a:xfrm>
          <a:prstGeom prst="rect">
            <a:avLst/>
          </a:prstGeom>
        </p:spPr>
      </p:pic>
      <p:sp>
        <p:nvSpPr>
          <p:cNvPr id="6" name="CaixaDeTexto 5"/>
          <p:cNvSpPr txBox="1"/>
          <p:nvPr/>
        </p:nvSpPr>
        <p:spPr>
          <a:xfrm>
            <a:off x="414068" y="3976777"/>
            <a:ext cx="4613827" cy="369332"/>
          </a:xfrm>
          <a:prstGeom prst="rect">
            <a:avLst/>
          </a:prstGeom>
          <a:noFill/>
        </p:spPr>
        <p:txBody>
          <a:bodyPr wrap="none" rtlCol="0">
            <a:spAutoFit/>
          </a:bodyPr>
          <a:lstStyle/>
          <a:p>
            <a:r>
              <a:rPr lang="pt-BR" dirty="0"/>
              <a:t>Interessante, mas não deve ser o nosso caso !!!</a:t>
            </a:r>
          </a:p>
        </p:txBody>
      </p:sp>
      <p:sp>
        <p:nvSpPr>
          <p:cNvPr id="7" name="CaixaDeTexto 6"/>
          <p:cNvSpPr txBox="1"/>
          <p:nvPr/>
        </p:nvSpPr>
        <p:spPr>
          <a:xfrm>
            <a:off x="319177" y="4692771"/>
            <a:ext cx="8488393" cy="1200329"/>
          </a:xfrm>
          <a:prstGeom prst="rect">
            <a:avLst/>
          </a:prstGeom>
          <a:solidFill>
            <a:srgbClr val="FFFF00"/>
          </a:solidFill>
        </p:spPr>
        <p:txBody>
          <a:bodyPr wrap="square" rtlCol="0">
            <a:spAutoFit/>
          </a:bodyPr>
          <a:lstStyle/>
          <a:p>
            <a:pPr algn="just"/>
            <a:r>
              <a:rPr lang="pt-BR" dirty="0">
                <a:solidFill>
                  <a:srgbClr val="FF0000"/>
                </a:solidFill>
              </a:rPr>
              <a:t>Importante ressaltar que as referências desta apresentação não representam uma pesquisa exaustiva sobre o tema e não necessariamente representam a melhor solução para o problema da disciplina. As equipes terão de pesquisar e encontrar os meios para alcançar os objetivos propostos pela disciplina.</a:t>
            </a:r>
          </a:p>
        </p:txBody>
      </p:sp>
    </p:spTree>
    <p:extLst>
      <p:ext uri="{BB962C8B-B14F-4D97-AF65-F5344CB8AC3E}">
        <p14:creationId xmlns:p14="http://schemas.microsoft.com/office/powerpoint/2010/main" val="153787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594241" y="1147823"/>
            <a:ext cx="7792872" cy="3877985"/>
          </a:xfrm>
          <a:prstGeom prst="rect">
            <a:avLst/>
          </a:prstGeom>
          <a:noFill/>
        </p:spPr>
        <p:txBody>
          <a:bodyPr wrap="square" rtlCol="0">
            <a:spAutoFit/>
          </a:bodyPr>
          <a:lstStyle/>
          <a:p>
            <a:r>
              <a:rPr lang="pt-BR" sz="2800" b="1" dirty="0"/>
              <a:t>Proposta de trabalho desta disciplina:</a:t>
            </a:r>
          </a:p>
          <a:p>
            <a:endParaRPr lang="pt-BR" dirty="0"/>
          </a:p>
          <a:p>
            <a:pPr algn="just"/>
            <a:r>
              <a:rPr lang="pt-BR" dirty="0"/>
              <a:t>A proposta de trabalho será o projeto e construção de um submarino que deverá operar por controle remoto podendo se deslocar a uma profundidade que varia de 0 a 10m em ambiente controlado (piscina) ou marítimo. Através do uso de sonares, o submarino deve ser capaz de mapear a região do leito submarino para encontrar objetos pré-definidos além de ser capaz de localizar no mapa um “</a:t>
            </a:r>
            <a:r>
              <a:rPr lang="pt-BR" i="1" dirty="0"/>
              <a:t>sinal de socorro</a:t>
            </a:r>
            <a:r>
              <a:rPr lang="pt-BR" dirty="0"/>
              <a:t>” emitido por equipamento especificamente projetado para isso. </a:t>
            </a:r>
          </a:p>
          <a:p>
            <a:endParaRPr lang="pt-BR" dirty="0"/>
          </a:p>
          <a:p>
            <a:pPr lvl="0" algn="just"/>
            <a:r>
              <a:rPr lang="pt-BR" sz="2000" b="1" dirty="0">
                <a:latin typeface="Arial" pitchFamily="34" charset="0"/>
                <a:cs typeface="Arial" pitchFamily="34" charset="0"/>
              </a:rPr>
              <a:t>Objetivo do experimento:</a:t>
            </a:r>
            <a:endParaRPr lang="pt-BR" sz="2000" dirty="0">
              <a:latin typeface="Arial" pitchFamily="34" charset="0"/>
              <a:cs typeface="Arial" pitchFamily="34" charset="0"/>
            </a:endParaRPr>
          </a:p>
          <a:p>
            <a:pPr algn="just"/>
            <a:r>
              <a:rPr lang="pt-BR" dirty="0"/>
              <a:t>Projetar e construir submarino utilizando-o para testar, validar e superar os desafios da comunicação subaquática, representando com a maior fidelidade possível a operação de um sistema real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387209" y="1027054"/>
            <a:ext cx="8308219" cy="5447645"/>
          </a:xfrm>
          <a:prstGeom prst="rect">
            <a:avLst/>
          </a:prstGeom>
          <a:noFill/>
        </p:spPr>
        <p:txBody>
          <a:bodyPr wrap="square" rtlCol="0">
            <a:spAutoFit/>
          </a:bodyPr>
          <a:lstStyle/>
          <a:p>
            <a:r>
              <a:rPr lang="pt-BR" sz="2400" b="1" dirty="0"/>
              <a:t>10 itens fundamentais: </a:t>
            </a:r>
            <a:endParaRPr lang="pt-BR" b="1" dirty="0"/>
          </a:p>
          <a:p>
            <a:pPr marL="342900" indent="-342900">
              <a:buFont typeface="+mj-lt"/>
              <a:buAutoNum type="arabicPeriod"/>
            </a:pPr>
            <a:r>
              <a:rPr lang="pt-BR" dirty="0"/>
              <a:t>Ser capaz de estabelecer comunicação com operador na superfície</a:t>
            </a:r>
          </a:p>
          <a:p>
            <a:pPr marL="342900" indent="-342900">
              <a:buFont typeface="+mj-lt"/>
              <a:buAutoNum type="arabicPeriod"/>
            </a:pPr>
            <a:r>
              <a:rPr lang="pt-BR" dirty="0"/>
              <a:t>Ser capaz de submergir e emergir de forma controlada</a:t>
            </a:r>
          </a:p>
          <a:p>
            <a:pPr marL="342900" indent="-342900">
              <a:buFont typeface="+mj-lt"/>
              <a:buAutoNum type="arabicPeriod"/>
            </a:pPr>
            <a:r>
              <a:rPr lang="pt-BR" dirty="0"/>
              <a:t>Ser capaz de se locomover em baixo d’agua com uma velocidade de 2m/s</a:t>
            </a:r>
          </a:p>
          <a:p>
            <a:pPr marL="342900" indent="-342900">
              <a:buFont typeface="+mj-lt"/>
              <a:buAutoNum type="arabicPeriod"/>
            </a:pPr>
            <a:r>
              <a:rPr lang="pt-BR" dirty="0"/>
              <a:t>Ser capaz de seguir trajetória pré-estabelecida</a:t>
            </a:r>
          </a:p>
          <a:p>
            <a:pPr marL="342900" indent="-342900">
              <a:buFont typeface="+mj-lt"/>
              <a:buAutoNum type="arabicPeriod"/>
            </a:pPr>
            <a:r>
              <a:rPr lang="pt-BR" dirty="0"/>
              <a:t>Ser capaz de mapear o leito submarino abaixo (angulação mínima de </a:t>
            </a:r>
            <a:r>
              <a:rPr lang="pt-BR" dirty="0">
                <a:sym typeface="Symbol" panose="05050102010706020507" pitchFamily="18" charset="2"/>
              </a:rPr>
              <a:t></a:t>
            </a:r>
            <a:r>
              <a:rPr lang="pt-BR" dirty="0"/>
              <a:t>10 graus) </a:t>
            </a:r>
          </a:p>
          <a:p>
            <a:pPr marL="342900" indent="-342900">
              <a:buFont typeface="+mj-lt"/>
              <a:buAutoNum type="arabicPeriod"/>
            </a:pPr>
            <a:r>
              <a:rPr lang="pt-BR" dirty="0"/>
              <a:t>Ser capaz de localizar no mapa um objeto pré-definido</a:t>
            </a:r>
          </a:p>
          <a:p>
            <a:pPr marL="342900" indent="-342900">
              <a:buFont typeface="+mj-lt"/>
              <a:buAutoNum type="arabicPeriod"/>
            </a:pPr>
            <a:r>
              <a:rPr lang="pt-BR" dirty="0"/>
              <a:t>Ser capaz de se deslocar até uma coordenada (3D) ou objeto pré-definido</a:t>
            </a:r>
          </a:p>
          <a:p>
            <a:pPr marL="342900" indent="-342900">
              <a:buFont typeface="+mj-lt"/>
              <a:buAutoNum type="arabicPeriod"/>
            </a:pPr>
            <a:r>
              <a:rPr lang="pt-BR" dirty="0"/>
              <a:t>Ser capaz de detectar “</a:t>
            </a:r>
            <a:r>
              <a:rPr lang="pt-BR" i="1" dirty="0"/>
              <a:t>sinal de socorro”</a:t>
            </a:r>
            <a:r>
              <a:rPr lang="pt-BR" dirty="0"/>
              <a:t> e se deslocar até a fonte emissora</a:t>
            </a:r>
          </a:p>
          <a:p>
            <a:pPr marL="342900" indent="-342900">
              <a:buFont typeface="+mj-lt"/>
              <a:buAutoNum type="arabicPeriod"/>
            </a:pPr>
            <a:r>
              <a:rPr lang="pt-BR" dirty="0"/>
              <a:t>Ser capaz de transmitir dados, inclusive a localização (3D) em tempo real</a:t>
            </a:r>
          </a:p>
          <a:p>
            <a:pPr marL="342900" indent="-342900">
              <a:buFont typeface="+mj-lt"/>
              <a:buAutoNum type="arabicPeriod"/>
            </a:pPr>
            <a:r>
              <a:rPr lang="pt-BR" dirty="0"/>
              <a:t>Ser capaz de armazenar o caminho percorrido para o cumprimento da missão</a:t>
            </a:r>
          </a:p>
          <a:p>
            <a:endParaRPr lang="pt-BR" dirty="0"/>
          </a:p>
          <a:p>
            <a:r>
              <a:rPr lang="pt-BR" b="1" dirty="0"/>
              <a:t>Além disso:</a:t>
            </a:r>
          </a:p>
          <a:p>
            <a:pPr marL="285750" indent="-285750">
              <a:buFont typeface="Arial" panose="020B0604020202020204" pitchFamily="34" charset="0"/>
              <a:buChar char="•"/>
            </a:pPr>
            <a:r>
              <a:rPr lang="pt-BR" dirty="0"/>
              <a:t>Deve suportar pressões correspondentes a pelo menos 10mca </a:t>
            </a:r>
          </a:p>
          <a:p>
            <a:pPr marL="285750" indent="-285750">
              <a:buFont typeface="Arial" panose="020B0604020202020204" pitchFamily="34" charset="0"/>
              <a:buChar char="•"/>
            </a:pPr>
            <a:r>
              <a:rPr lang="pt-BR" dirty="0"/>
              <a:t>Ser um protótipo “bem montado” e “apresentável”</a:t>
            </a:r>
          </a:p>
          <a:p>
            <a:pPr marL="285750" indent="-285750">
              <a:buFont typeface="Arial" panose="020B0604020202020204" pitchFamily="34" charset="0"/>
              <a:buChar char="•"/>
            </a:pPr>
            <a:r>
              <a:rPr lang="pt-BR" dirty="0"/>
              <a:t>Preservar aspectos de segurança na operação, resgate e manutenção</a:t>
            </a:r>
          </a:p>
          <a:p>
            <a:pPr marL="285750" indent="-285750">
              <a:buFont typeface="Arial" panose="020B0604020202020204" pitchFamily="34" charset="0"/>
              <a:buChar char="•"/>
            </a:pPr>
            <a:r>
              <a:rPr lang="pt-BR" dirty="0"/>
              <a:t>Necessário o desenvolvimento de uma IHM para monitoramento em tempo real</a:t>
            </a:r>
          </a:p>
          <a:p>
            <a:pPr marL="285750" indent="-285750">
              <a:buFont typeface="Arial" panose="020B0604020202020204" pitchFamily="34" charset="0"/>
              <a:buChar char="•"/>
            </a:pPr>
            <a:endParaRPr lang="pt-BR" dirty="0"/>
          </a:p>
          <a:p>
            <a:r>
              <a:rPr lang="pt-BR" b="1" dirty="0"/>
              <a:t>Observação: </a:t>
            </a:r>
            <a:r>
              <a:rPr lang="pt-BR" dirty="0"/>
              <a:t>As ações não precisam ser autônomas, mas sim controladas por operador</a:t>
            </a:r>
          </a:p>
        </p:txBody>
      </p:sp>
    </p:spTree>
    <p:extLst>
      <p:ext uri="{BB962C8B-B14F-4D97-AF65-F5344CB8AC3E}">
        <p14:creationId xmlns:p14="http://schemas.microsoft.com/office/powerpoint/2010/main" val="155624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27110"/>
            <a:ext cx="9144000" cy="1116019"/>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73166"/>
            <a:ext cx="2648309" cy="2653944"/>
          </a:xfrm>
          <a:prstGeom prst="rect">
            <a:avLst/>
          </a:prstGeom>
        </p:spPr>
      </p:pic>
      <p:pic>
        <p:nvPicPr>
          <p:cNvPr id="5" name="Image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7356" y="4843129"/>
            <a:ext cx="3096644" cy="1868222"/>
          </a:xfrm>
          <a:prstGeom prst="rect">
            <a:avLst/>
          </a:prstGeom>
        </p:spPr>
      </p:pic>
      <p:pic>
        <p:nvPicPr>
          <p:cNvPr id="6" name="Imagem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6349" y="1073166"/>
            <a:ext cx="1097375" cy="1707028"/>
          </a:xfrm>
          <a:prstGeom prst="rect">
            <a:avLst/>
          </a:prstGeom>
        </p:spPr>
      </p:pic>
      <p:pic>
        <p:nvPicPr>
          <p:cNvPr id="9" name="Imagem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4352" y="888520"/>
            <a:ext cx="2299836" cy="2139955"/>
          </a:xfrm>
          <a:prstGeom prst="rect">
            <a:avLst/>
          </a:prstGeom>
        </p:spPr>
      </p:pic>
      <p:grpSp>
        <p:nvGrpSpPr>
          <p:cNvPr id="10" name="Grupo 9"/>
          <p:cNvGrpSpPr/>
          <p:nvPr/>
        </p:nvGrpSpPr>
        <p:grpSpPr>
          <a:xfrm>
            <a:off x="55893" y="4956680"/>
            <a:ext cx="1824228" cy="1731826"/>
            <a:chOff x="673295" y="4628869"/>
            <a:chExt cx="1824228" cy="1731826"/>
          </a:xfrm>
        </p:grpSpPr>
        <p:grpSp>
          <p:nvGrpSpPr>
            <p:cNvPr id="11" name="Grupo 15"/>
            <p:cNvGrpSpPr/>
            <p:nvPr/>
          </p:nvGrpSpPr>
          <p:grpSpPr>
            <a:xfrm>
              <a:off x="673295" y="4628869"/>
              <a:ext cx="1824228" cy="1410126"/>
              <a:chOff x="862095" y="2756821"/>
              <a:chExt cx="1824228" cy="1410126"/>
            </a:xfrm>
          </p:grpSpPr>
          <p:pic>
            <p:nvPicPr>
              <p:cNvPr id="13" name="Picture 4" descr="C:\Program Files (x86)\Microsoft Office\MEDIA\CAGCAT10\j0285750.wmf"/>
              <p:cNvPicPr>
                <a:picLocks noChangeAspect="1" noChangeArrowheads="1"/>
              </p:cNvPicPr>
              <p:nvPr/>
            </p:nvPicPr>
            <p:blipFill>
              <a:blip r:embed="rId8" cstate="print"/>
              <a:srcRect/>
              <a:stretch>
                <a:fillRect/>
              </a:stretch>
            </p:blipFill>
            <p:spPr bwMode="auto">
              <a:xfrm>
                <a:off x="862095" y="3045893"/>
                <a:ext cx="1824228" cy="1121054"/>
              </a:xfrm>
              <a:prstGeom prst="rect">
                <a:avLst/>
              </a:prstGeom>
              <a:noFill/>
            </p:spPr>
          </p:pic>
          <p:sp>
            <p:nvSpPr>
              <p:cNvPr id="14" name="CaixaDeTexto 13"/>
              <p:cNvSpPr txBox="1"/>
              <p:nvPr/>
            </p:nvSpPr>
            <p:spPr>
              <a:xfrm>
                <a:off x="1009935" y="2756821"/>
                <a:ext cx="1141338" cy="369332"/>
              </a:xfrm>
              <a:prstGeom prst="rect">
                <a:avLst/>
              </a:prstGeom>
              <a:noFill/>
            </p:spPr>
            <p:txBody>
              <a:bodyPr wrap="none" rtlCol="0">
                <a:spAutoFit/>
              </a:bodyPr>
              <a:lstStyle/>
              <a:p>
                <a:r>
                  <a:rPr lang="pt-BR" dirty="0"/>
                  <a:t>Simulação</a:t>
                </a:r>
              </a:p>
            </p:txBody>
          </p:sp>
        </p:grpSp>
        <p:sp>
          <p:nvSpPr>
            <p:cNvPr id="12" name="CaixaDeTexto 11"/>
            <p:cNvSpPr txBox="1"/>
            <p:nvPr/>
          </p:nvSpPr>
          <p:spPr>
            <a:xfrm>
              <a:off x="1132762" y="5991363"/>
              <a:ext cx="583814" cy="369332"/>
            </a:xfrm>
            <a:prstGeom prst="rect">
              <a:avLst/>
            </a:prstGeom>
            <a:noFill/>
          </p:spPr>
          <p:txBody>
            <a:bodyPr wrap="none" rtlCol="0">
              <a:spAutoFit/>
            </a:bodyPr>
            <a:lstStyle/>
            <a:p>
              <a:r>
                <a:rPr lang="pt-BR" dirty="0"/>
                <a:t>IHM</a:t>
              </a:r>
            </a:p>
          </p:txBody>
        </p:sp>
      </p:grpSp>
      <p:grpSp>
        <p:nvGrpSpPr>
          <p:cNvPr id="15" name="Grupo 14"/>
          <p:cNvGrpSpPr/>
          <p:nvPr/>
        </p:nvGrpSpPr>
        <p:grpSpPr>
          <a:xfrm>
            <a:off x="2435854" y="4917109"/>
            <a:ext cx="1918358" cy="1932565"/>
            <a:chOff x="-1467134" y="1564374"/>
            <a:chExt cx="1918358" cy="1932565"/>
          </a:xfrm>
        </p:grpSpPr>
        <p:pic>
          <p:nvPicPr>
            <p:cNvPr id="16" name="Picture 5"/>
            <p:cNvPicPr>
              <a:picLocks noChangeAspect="1" noChangeArrowheads="1"/>
            </p:cNvPicPr>
            <p:nvPr/>
          </p:nvPicPr>
          <p:blipFill>
            <a:blip r:embed="rId9" cstate="print"/>
            <a:srcRect/>
            <a:stretch>
              <a:fillRect/>
            </a:stretch>
          </p:blipFill>
          <p:spPr bwMode="auto">
            <a:xfrm>
              <a:off x="-1467134" y="1564374"/>
              <a:ext cx="914400" cy="1600200"/>
            </a:xfrm>
            <a:prstGeom prst="rect">
              <a:avLst/>
            </a:prstGeom>
            <a:noFill/>
            <a:ln w="9525">
              <a:noFill/>
              <a:miter lim="800000"/>
              <a:headEnd/>
              <a:tailEnd/>
            </a:ln>
          </p:spPr>
        </p:pic>
        <p:sp>
          <p:nvSpPr>
            <p:cNvPr id="17" name="CaixaDeTexto 16"/>
            <p:cNvSpPr txBox="1"/>
            <p:nvPr/>
          </p:nvSpPr>
          <p:spPr>
            <a:xfrm>
              <a:off x="-843888" y="3127607"/>
              <a:ext cx="583814" cy="369332"/>
            </a:xfrm>
            <a:prstGeom prst="rect">
              <a:avLst/>
            </a:prstGeom>
            <a:noFill/>
          </p:spPr>
          <p:txBody>
            <a:bodyPr wrap="none" rtlCol="0">
              <a:spAutoFit/>
            </a:bodyPr>
            <a:lstStyle/>
            <a:p>
              <a:r>
                <a:rPr lang="pt-BR" dirty="0"/>
                <a:t>IHM</a:t>
              </a:r>
            </a:p>
          </p:txBody>
        </p:sp>
        <p:pic>
          <p:nvPicPr>
            <p:cNvPr id="18" name="Picture 7"/>
            <p:cNvPicPr>
              <a:picLocks noChangeAspect="1" noChangeArrowheads="1"/>
            </p:cNvPicPr>
            <p:nvPr/>
          </p:nvPicPr>
          <p:blipFill>
            <a:blip r:embed="rId10" cstate="print"/>
            <a:srcRect/>
            <a:stretch>
              <a:fillRect/>
            </a:stretch>
          </p:blipFill>
          <p:spPr bwMode="auto">
            <a:xfrm>
              <a:off x="-478520" y="1787856"/>
              <a:ext cx="929744" cy="1369823"/>
            </a:xfrm>
            <a:prstGeom prst="rect">
              <a:avLst/>
            </a:prstGeom>
            <a:noFill/>
            <a:ln w="9525">
              <a:noFill/>
              <a:miter lim="800000"/>
              <a:headEnd/>
              <a:tailEnd/>
            </a:ln>
          </p:spPr>
        </p:pic>
      </p:grpSp>
    </p:spTree>
    <p:extLst>
      <p:ext uri="{BB962C8B-B14F-4D97-AF65-F5344CB8AC3E}">
        <p14:creationId xmlns:p14="http://schemas.microsoft.com/office/powerpoint/2010/main" val="309726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8" presetClass="entr" presetSubtype="16"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amond(in)">
                                      <p:cBhvr>
                                        <p:cTn id="1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122829" y="1200998"/>
            <a:ext cx="8775511" cy="3170099"/>
          </a:xfrm>
          <a:prstGeom prst="rect">
            <a:avLst/>
          </a:prstGeom>
          <a:noFill/>
        </p:spPr>
        <p:txBody>
          <a:bodyPr wrap="square" rtlCol="0">
            <a:spAutoFit/>
          </a:bodyPr>
          <a:lstStyle/>
          <a:p>
            <a:r>
              <a:rPr lang="pt-BR" sz="2000" b="1" dirty="0"/>
              <a:t>Para a sequencia de avaliação final:</a:t>
            </a:r>
          </a:p>
          <a:p>
            <a:endParaRPr lang="pt-BR" dirty="0"/>
          </a:p>
          <a:p>
            <a:endParaRPr lang="pt-BR" dirty="0"/>
          </a:p>
          <a:p>
            <a:pPr algn="just"/>
            <a:r>
              <a:rPr lang="pt-BR" dirty="0"/>
              <a:t>Aspectos gerais das avaliações foram tratados nos slides iniciais desta apresentação. Quanto aos aspectos técnicos objetivos, a avaliação final levará em consideração o pleno atendimento dos 10 itens fundamentais (slide 14). </a:t>
            </a:r>
          </a:p>
          <a:p>
            <a:pPr algn="just"/>
            <a:endParaRPr lang="pt-BR" dirty="0"/>
          </a:p>
          <a:p>
            <a:pPr algn="just"/>
            <a:r>
              <a:rPr lang="pt-BR" dirty="0"/>
              <a:t>Em função das facilidades oferecidas pelo projeto e resultados alcançados pelo protótipo de cada uma das equipes, cada uma destas equipes deve propor um roteiro com forma clara e inequívoca que possa validar o atendimento de cada um dos 10 itens propostos.</a:t>
            </a:r>
          </a:p>
          <a:p>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109172" y="1091814"/>
            <a:ext cx="8802815" cy="5078313"/>
          </a:xfrm>
          <a:prstGeom prst="rect">
            <a:avLst/>
          </a:prstGeom>
          <a:noFill/>
        </p:spPr>
        <p:txBody>
          <a:bodyPr wrap="square" rtlCol="0">
            <a:spAutoFit/>
          </a:bodyPr>
          <a:lstStyle/>
          <a:p>
            <a:r>
              <a:rPr lang="pt-BR" b="1" dirty="0"/>
              <a:t>Outros itens técnicos de avaliação do sistema:</a:t>
            </a:r>
          </a:p>
          <a:p>
            <a:pPr marL="342900" indent="-342900">
              <a:buAutoNum type="arabicParenR"/>
            </a:pPr>
            <a:endParaRPr lang="pt-BR" dirty="0"/>
          </a:p>
          <a:p>
            <a:pPr marL="342900" indent="-342900" algn="just">
              <a:buFontTx/>
              <a:buAutoNum type="arabicParenR"/>
            </a:pPr>
            <a:r>
              <a:rPr lang="pt-BR" sz="1600" dirty="0">
                <a:latin typeface="Arial" pitchFamily="34" charset="0"/>
                <a:cs typeface="Arial" pitchFamily="34" charset="0"/>
              </a:rPr>
              <a:t>Qualidade (inclusive simplicidade e elegância) das soluções adotadas e apresentação (visual) do sistema e do seu produto</a:t>
            </a:r>
          </a:p>
          <a:p>
            <a:pPr marL="342900" indent="-342900" algn="just">
              <a:buFontTx/>
              <a:buAutoNum type="arabicParenR"/>
            </a:pPr>
            <a:endParaRPr lang="pt-BR" sz="1600" dirty="0">
              <a:latin typeface="Arial" pitchFamily="34" charset="0"/>
              <a:cs typeface="Arial" pitchFamily="34" charset="0"/>
            </a:endParaRPr>
          </a:p>
          <a:p>
            <a:pPr marL="342900" indent="-342900" algn="just">
              <a:buFontTx/>
              <a:buAutoNum type="arabicParenR"/>
            </a:pPr>
            <a:r>
              <a:rPr lang="pt-BR" sz="1600" dirty="0">
                <a:latin typeface="Arial" pitchFamily="34" charset="0"/>
                <a:cs typeface="Arial" pitchFamily="34" charset="0"/>
              </a:rPr>
              <a:t>Facilidade de uso contemplando a IHM e também o atendimento às necessidades de operação e manutenção e integração com o hardware</a:t>
            </a:r>
          </a:p>
          <a:p>
            <a:pPr marL="342900" indent="-342900" algn="just">
              <a:buFontTx/>
              <a:buAutoNum type="arabicParenR"/>
            </a:pPr>
            <a:endParaRPr lang="pt-BR" sz="1600" dirty="0">
              <a:latin typeface="Arial" pitchFamily="34" charset="0"/>
              <a:cs typeface="Arial" pitchFamily="34" charset="0"/>
            </a:endParaRPr>
          </a:p>
          <a:p>
            <a:pPr marL="342900" indent="-342900" algn="just">
              <a:buFontTx/>
              <a:buAutoNum type="arabicParenR"/>
            </a:pPr>
            <a:r>
              <a:rPr lang="pt-BR" sz="1600" dirty="0">
                <a:latin typeface="Arial" pitchFamily="34" charset="0"/>
                <a:cs typeface="Arial" pitchFamily="34" charset="0"/>
              </a:rPr>
              <a:t>Precisão demonstradas pela capacidade de operação tal qual esperada pelo projeto</a:t>
            </a:r>
          </a:p>
          <a:p>
            <a:pPr marL="342900" indent="-342900" algn="just">
              <a:buFontTx/>
              <a:buAutoNum type="arabicParenR"/>
            </a:pPr>
            <a:endParaRPr lang="pt-BR" sz="1600" dirty="0">
              <a:latin typeface="Arial" pitchFamily="34" charset="0"/>
              <a:cs typeface="Arial" pitchFamily="34" charset="0"/>
            </a:endParaRPr>
          </a:p>
          <a:p>
            <a:pPr marL="342900" indent="-342900" algn="just">
              <a:buFontTx/>
              <a:buAutoNum type="arabicParenR"/>
            </a:pPr>
            <a:r>
              <a:rPr lang="pt-BR" sz="1600" dirty="0">
                <a:latin typeface="Arial" pitchFamily="34" charset="0"/>
                <a:cs typeface="Arial" pitchFamily="34" charset="0"/>
              </a:rPr>
              <a:t>Repetitividade do sistema, demonstrada pela capacidade de reproduzir trajetórias e ações comandadas</a:t>
            </a:r>
          </a:p>
          <a:p>
            <a:pPr marL="342900" indent="-342900" algn="just">
              <a:buFontTx/>
              <a:buAutoNum type="arabicParenR"/>
            </a:pPr>
            <a:endParaRPr lang="pt-BR" sz="1600" dirty="0">
              <a:latin typeface="Arial" pitchFamily="34" charset="0"/>
              <a:cs typeface="Arial" pitchFamily="34" charset="0"/>
            </a:endParaRPr>
          </a:p>
          <a:p>
            <a:pPr marL="342900" indent="-342900" algn="just">
              <a:buFontTx/>
              <a:buAutoNum type="arabicParenR"/>
            </a:pPr>
            <a:r>
              <a:rPr lang="pt-BR" sz="1600" dirty="0">
                <a:latin typeface="Arial" pitchFamily="34" charset="0"/>
                <a:cs typeface="Arial" pitchFamily="34" charset="0"/>
              </a:rPr>
              <a:t>Confiabilidade apresentada pelo sistema projetado, representada pela robustez demonstrada a falhas durante a demonstração</a:t>
            </a:r>
          </a:p>
          <a:p>
            <a:pPr marL="342900" indent="-342900" algn="just">
              <a:buFontTx/>
              <a:buAutoNum type="arabicParenR"/>
            </a:pPr>
            <a:endParaRPr lang="pt-BR" sz="1600" dirty="0">
              <a:latin typeface="Arial" pitchFamily="34" charset="0"/>
              <a:cs typeface="Arial" pitchFamily="34" charset="0"/>
            </a:endParaRPr>
          </a:p>
          <a:p>
            <a:pPr marL="342900" indent="-342900" algn="just">
              <a:buFontTx/>
              <a:buAutoNum type="arabicParenR"/>
            </a:pPr>
            <a:r>
              <a:rPr lang="pt-BR" sz="1600" dirty="0">
                <a:latin typeface="Arial" pitchFamily="34" charset="0"/>
                <a:cs typeface="Arial" pitchFamily="34" charset="0"/>
              </a:rPr>
              <a:t>Desempenho seguro do sistema, traduzido na capacidade de operar sem riscos para as pessoas e para os equipamentos e pelos algoritmos e outras soluções que inibam operações equivocadas, mau funcionamento e mesmo o resgate do equipamento.</a:t>
            </a:r>
          </a:p>
          <a:p>
            <a:pPr marL="342900" indent="-342900" algn="just">
              <a:buFontTx/>
              <a:buAutoNum type="arabicParenR"/>
            </a:pPr>
            <a:endParaRPr lang="pt-BR" sz="16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8475" y="1371628"/>
            <a:ext cx="8813513"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pt-BR" b="1" dirty="0">
                <a:latin typeface="Arial" pitchFamily="34" charset="0"/>
                <a:cs typeface="Arial" pitchFamily="34" charset="0"/>
              </a:rPr>
              <a:t>Apoio Técnico:</a:t>
            </a:r>
            <a:endParaRPr lang="pt-BR"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dirty="0">
              <a:ln>
                <a:noFill/>
              </a:ln>
              <a:solidFill>
                <a:schemeClr val="tx1"/>
              </a:solidFill>
              <a:effectLst/>
              <a:latin typeface="Arial" pitchFamily="34" charset="0"/>
              <a:cs typeface="Arial" pitchFamily="34" charset="0"/>
            </a:endParaRPr>
          </a:p>
          <a:p>
            <a:pPr algn="just"/>
            <a:endParaRPr lang="pt-BR" sz="1400" dirty="0">
              <a:latin typeface="Arial" pitchFamily="34" charset="0"/>
              <a:cs typeface="Arial" pitchFamily="34" charset="0"/>
            </a:endParaRPr>
          </a:p>
          <a:p>
            <a:pPr algn="just"/>
            <a:r>
              <a:rPr lang="pt-BR" sz="1600" dirty="0">
                <a:latin typeface="Arial" pitchFamily="34" charset="0"/>
                <a:cs typeface="Arial" pitchFamily="34" charset="0"/>
              </a:rPr>
              <a:t>Os laboratórios e pessoal de apoio do CTAI estarão à disposição das equipes para auxiliar no desenvolvimento. É importante reservar horário no laboratório para possível execução de experimentos, já que tende a haver concorrência pelos recursos, </a:t>
            </a:r>
            <a:r>
              <a:rPr lang="pt-BR" sz="1600" b="1" dirty="0">
                <a:latin typeface="Arial" pitchFamily="34" charset="0"/>
                <a:cs typeface="Arial" pitchFamily="34" charset="0"/>
              </a:rPr>
              <a:t>particularmente nos últimos dias</a:t>
            </a:r>
            <a:r>
              <a:rPr lang="pt-BR" sz="1600" dirty="0">
                <a:latin typeface="Arial" pitchFamily="34" charset="0"/>
                <a:cs typeface="Arial" pitchFamily="34" charset="0"/>
              </a:rPr>
              <a:t>. Planejamento é fundamental!</a:t>
            </a:r>
          </a:p>
          <a:p>
            <a:pPr algn="just"/>
            <a:endParaRPr lang="pt-BR" sz="1600" dirty="0">
              <a:latin typeface="Arial" pitchFamily="34" charset="0"/>
              <a:cs typeface="Arial" pitchFamily="34" charset="0"/>
            </a:endParaRPr>
          </a:p>
          <a:p>
            <a:pPr algn="just"/>
            <a:r>
              <a:rPr lang="pt-BR" sz="1600" dirty="0">
                <a:latin typeface="Arial" pitchFamily="34" charset="0"/>
                <a:cs typeface="Arial" pitchFamily="34" charset="0"/>
              </a:rPr>
              <a:t>A padronização de materiais pode ajudar as equipes, pois facilita ter itens disponíveis a mão durante a construção de protótipos. Sugerimos interagirem com a equipe técnica do CTAI para antecipar o que for possível.</a:t>
            </a:r>
          </a:p>
          <a:p>
            <a:pPr algn="just"/>
            <a:endParaRPr lang="pt-BR" sz="1600" dirty="0">
              <a:latin typeface="Arial" pitchFamily="34" charset="0"/>
              <a:cs typeface="Arial" pitchFamily="34" charset="0"/>
            </a:endParaRPr>
          </a:p>
          <a:p>
            <a:pPr algn="just"/>
            <a:r>
              <a:rPr lang="pt-BR" sz="1600" dirty="0">
                <a:latin typeface="Arial" pitchFamily="34" charset="0"/>
                <a:cs typeface="Arial" pitchFamily="34" charset="0"/>
              </a:rPr>
              <a:t>Lembrem-se de que atrasos implicarão em decréscimos na nota, já que se deve valorizar quem cumpre seus prazos.</a:t>
            </a:r>
          </a:p>
          <a:p>
            <a:pPr algn="just"/>
            <a:endParaRPr lang="pt-BR" sz="1600" dirty="0">
              <a:solidFill>
                <a:srgbClr val="FF0000"/>
              </a:solidFill>
              <a:latin typeface="Arial" pitchFamily="34" charset="0"/>
              <a:cs typeface="Arial" pitchFamily="34" charset="0"/>
            </a:endParaRPr>
          </a:p>
          <a:p>
            <a:pPr algn="just"/>
            <a:r>
              <a:rPr lang="pt-BR" sz="1600" dirty="0">
                <a:latin typeface="Arial" pitchFamily="34" charset="0"/>
                <a:cs typeface="Arial" pitchFamily="34" charset="0"/>
              </a:rPr>
              <a:t>Lembrem-se também que os documentos (relatórios, apresentações, códigos fonte, imagens, vídeos, ...) deverão ser sempre entregues em versão eletrônica.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8475" y="1740960"/>
            <a:ext cx="8813513" cy="35086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pt-BR" b="1" dirty="0">
                <a:latin typeface="Arial" pitchFamily="34" charset="0"/>
                <a:cs typeface="Arial" pitchFamily="34" charset="0"/>
              </a:rPr>
              <a:t>Apoio Técnico:</a:t>
            </a:r>
            <a:endParaRPr lang="pt-BR"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dirty="0">
              <a:ln>
                <a:noFill/>
              </a:ln>
              <a:solidFill>
                <a:schemeClr val="tx1"/>
              </a:solidFill>
              <a:effectLst/>
              <a:latin typeface="Arial" pitchFamily="34" charset="0"/>
              <a:cs typeface="Arial" pitchFamily="34" charset="0"/>
            </a:endParaRPr>
          </a:p>
          <a:p>
            <a:pPr algn="just"/>
            <a:endParaRPr lang="pt-BR" sz="1400" dirty="0">
              <a:latin typeface="Arial" pitchFamily="34" charset="0"/>
              <a:cs typeface="Arial" pitchFamily="34" charset="0"/>
            </a:endParaRPr>
          </a:p>
          <a:p>
            <a:pPr algn="just"/>
            <a:r>
              <a:rPr lang="pt-BR" sz="1600" dirty="0">
                <a:latin typeface="Arial" pitchFamily="34" charset="0"/>
                <a:cs typeface="Arial" pitchFamily="34" charset="0"/>
              </a:rPr>
              <a:t>De uma forma geral, o acesso ao CTAI para tratar do trabalho da disciplina ENG633 pode ocorrer nos horários em que o CTAI está aberto. Pela relação com ENG633, é importante o acompanhamento (ou ao menos o aval) de Flávio (técnico do CTAI), por ser ele o responsável pelo espaço onde o trabalho das equipes pode ser desenvolvido. Ele pode indicar, por exemplo, dias de aula em que o acesso ao espaço poderia estar restrito.</a:t>
            </a:r>
          </a:p>
          <a:p>
            <a:pPr algn="just"/>
            <a:endParaRPr lang="pt-BR" sz="1600" dirty="0">
              <a:latin typeface="Arial" pitchFamily="34" charset="0"/>
              <a:cs typeface="Arial" pitchFamily="34" charset="0"/>
            </a:endParaRPr>
          </a:p>
          <a:p>
            <a:pPr algn="just"/>
            <a:r>
              <a:rPr lang="pt-BR" sz="1600" dirty="0">
                <a:latin typeface="Arial" pitchFamily="34" charset="0"/>
                <a:cs typeface="Arial" pitchFamily="34" charset="0"/>
              </a:rPr>
              <a:t>Para acessar o CTAI em horários foram do expediente, é sempre necessário envolver a coordenação administrativa – Lucia. Esta necessidade pode ser simplesmente “</a:t>
            </a:r>
            <a:r>
              <a:rPr lang="pt-BR" sz="1600" i="1" dirty="0">
                <a:latin typeface="Arial" pitchFamily="34" charset="0"/>
                <a:cs typeface="Arial" pitchFamily="34" charset="0"/>
              </a:rPr>
              <a:t>trabalhar até mais tarde</a:t>
            </a:r>
            <a:r>
              <a:rPr lang="pt-BR" sz="1600" dirty="0">
                <a:latin typeface="Arial" pitchFamily="34" charset="0"/>
                <a:cs typeface="Arial" pitchFamily="34" charset="0"/>
              </a:rPr>
              <a:t>”, algo que é resolvido com a gestão da chave. O caso de acesso fora do expediente UFBA, por exemplo, nos finais de semana, exige pedido de liberação com antecedência, visto que o problema não é apenas o acesso ao CTAI mas o próprio acesso à Escola.</a:t>
            </a:r>
          </a:p>
        </p:txBody>
      </p:sp>
    </p:spTree>
    <p:extLst>
      <p:ext uri="{BB962C8B-B14F-4D97-AF65-F5344CB8AC3E}">
        <p14:creationId xmlns:p14="http://schemas.microsoft.com/office/powerpoint/2010/main" val="146158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23284" y="1346853"/>
            <a:ext cx="8612372" cy="3785652"/>
          </a:xfrm>
          <a:prstGeom prst="rect">
            <a:avLst/>
          </a:prstGeom>
          <a:noFill/>
        </p:spPr>
        <p:txBody>
          <a:bodyPr wrap="square" rtlCol="0">
            <a:spAutoFit/>
          </a:bodyPr>
          <a:lstStyle/>
          <a:p>
            <a:pPr algn="just"/>
            <a:r>
              <a:rPr lang="pt-BR" sz="2000" b="1" dirty="0"/>
              <a:t>Colaboradores CTAI:</a:t>
            </a:r>
          </a:p>
          <a:p>
            <a:pPr algn="just"/>
            <a:endParaRPr lang="pt-BR" sz="2000" b="1" dirty="0"/>
          </a:p>
          <a:p>
            <a:pPr algn="just"/>
            <a:r>
              <a:rPr lang="pt-BR" sz="2000" dirty="0"/>
              <a:t>Flávio Santos de Jesus (técnico CTAI)  </a:t>
            </a:r>
            <a:r>
              <a:rPr lang="pt-BR" sz="2000" dirty="0">
                <a:hlinkClick r:id="rId2"/>
              </a:rPr>
              <a:t>flavio.jesus@ufba.br</a:t>
            </a:r>
            <a:r>
              <a:rPr lang="pt-BR" sz="2000" dirty="0"/>
              <a:t> </a:t>
            </a:r>
          </a:p>
          <a:p>
            <a:pPr algn="just"/>
            <a:r>
              <a:rPr lang="pt-BR" sz="2000" dirty="0"/>
              <a:t>Galdir Reges (Doutorando PPGM) </a:t>
            </a:r>
            <a:r>
              <a:rPr lang="pt-BR" sz="2000" dirty="0">
                <a:hlinkClick r:id="rId3"/>
              </a:rPr>
              <a:t>galdir@gmail.com</a:t>
            </a:r>
            <a:endParaRPr lang="pt-BR" sz="2000" dirty="0"/>
          </a:p>
          <a:p>
            <a:pPr algn="just"/>
            <a:endParaRPr lang="pt-BR" sz="2000" dirty="0"/>
          </a:p>
          <a:p>
            <a:pPr algn="just"/>
            <a:r>
              <a:rPr lang="pt-BR" sz="2000" dirty="0"/>
              <a:t>Contato CTAI:  3283-9471</a:t>
            </a:r>
          </a:p>
          <a:p>
            <a:pPr algn="just"/>
            <a:r>
              <a:rPr lang="pt-BR" sz="2000" dirty="0"/>
              <a:t>Coordenação Administrativa do CTAI: Lucia Lago (</a:t>
            </a:r>
            <a:r>
              <a:rPr lang="pt-BR" sz="2000" dirty="0">
                <a:hlinkClick r:id="rId4"/>
              </a:rPr>
              <a:t>ctai@ufba.br</a:t>
            </a:r>
            <a:r>
              <a:rPr lang="pt-BR" sz="2000" dirty="0"/>
              <a:t>)</a:t>
            </a:r>
          </a:p>
          <a:p>
            <a:pPr algn="just"/>
            <a:endParaRPr lang="pt-BR" sz="2000" dirty="0"/>
          </a:p>
          <a:p>
            <a:pPr algn="just"/>
            <a:r>
              <a:rPr lang="pt-BR" sz="2000" dirty="0"/>
              <a:t>Dados gerais: </a:t>
            </a:r>
            <a:r>
              <a:rPr lang="pt-BR" sz="2000" dirty="0">
                <a:hlinkClick r:id="rId5"/>
              </a:rPr>
              <a:t>www.mecatronica.ufba.br</a:t>
            </a:r>
            <a:endParaRPr lang="pt-BR" sz="2000" dirty="0"/>
          </a:p>
          <a:p>
            <a:pPr algn="just"/>
            <a:r>
              <a:rPr lang="pt-BR" sz="2000" dirty="0"/>
              <a:t>Dados da disciplina: </a:t>
            </a:r>
            <a:r>
              <a:rPr lang="pt-BR" sz="2000" dirty="0">
                <a:hlinkClick r:id="rId6"/>
              </a:rPr>
              <a:t>www.novomoodle.ufba.br</a:t>
            </a:r>
            <a:r>
              <a:rPr lang="pt-BR" sz="2000" dirty="0"/>
              <a:t> (Escola Politécnica / CTAI)</a:t>
            </a:r>
          </a:p>
          <a:p>
            <a:pPr algn="just"/>
            <a:endParaRPr lang="pt-BR" sz="2000" dirty="0"/>
          </a:p>
          <a:p>
            <a:pPr algn="just"/>
            <a:r>
              <a:rPr lang="pt-BR" sz="2000" dirty="0"/>
              <a:t>Senha de inscrição AVA Moodle para ENG-633: </a:t>
            </a:r>
            <a:r>
              <a:rPr lang="pt-BR" sz="2000" dirty="0">
                <a:solidFill>
                  <a:srgbClr val="FF0000"/>
                </a:solidFill>
              </a:rPr>
              <a:t>CTAI1211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253215" y="984725"/>
            <a:ext cx="8131130" cy="5909310"/>
          </a:xfrm>
          <a:prstGeom prst="rect">
            <a:avLst/>
          </a:prstGeom>
          <a:noFill/>
        </p:spPr>
        <p:txBody>
          <a:bodyPr wrap="square" rtlCol="0">
            <a:spAutoFit/>
          </a:bodyPr>
          <a:lstStyle/>
          <a:p>
            <a:pPr algn="just"/>
            <a:r>
              <a:rPr lang="pt-BR" sz="3600" dirty="0"/>
              <a:t>Avaliações:</a:t>
            </a:r>
          </a:p>
          <a:p>
            <a:pPr marL="342900" indent="-342900" algn="just">
              <a:buFont typeface="+mj-lt"/>
              <a:buAutoNum type="arabicPeriod"/>
            </a:pPr>
            <a:r>
              <a:rPr lang="pt-BR" dirty="0"/>
              <a:t>Seminário 1 + Relatório Parcial 01		Peso 1,0</a:t>
            </a:r>
          </a:p>
          <a:p>
            <a:pPr marL="342900" indent="-342900" algn="just">
              <a:buFont typeface="+mj-lt"/>
              <a:buAutoNum type="arabicPeriod"/>
            </a:pPr>
            <a:r>
              <a:rPr lang="pt-BR" dirty="0"/>
              <a:t>Seminário 2 + Relatório Parcial 02		Peso 1,5</a:t>
            </a:r>
          </a:p>
          <a:p>
            <a:pPr marL="342900" indent="-342900" algn="just">
              <a:buFont typeface="+mj-lt"/>
              <a:buAutoNum type="arabicPeriod"/>
            </a:pPr>
            <a:r>
              <a:rPr lang="pt-BR" dirty="0"/>
              <a:t>Seminário 3 + Relatório Parcial 03		Peso 2,0</a:t>
            </a:r>
          </a:p>
          <a:p>
            <a:pPr marL="342900" indent="-342900" algn="just">
              <a:buFont typeface="+mj-lt"/>
              <a:buAutoNum type="arabicPeriod"/>
            </a:pPr>
            <a:r>
              <a:rPr lang="pt-BR" dirty="0"/>
              <a:t>Relatório Final				Peso 3,0</a:t>
            </a:r>
            <a:endParaRPr lang="pt-BR" dirty="0">
              <a:solidFill>
                <a:srgbClr val="FF0000"/>
              </a:solidFill>
            </a:endParaRPr>
          </a:p>
          <a:p>
            <a:pPr marL="342900" indent="-342900" algn="just">
              <a:buFont typeface="+mj-lt"/>
              <a:buAutoNum type="arabicPeriod"/>
            </a:pPr>
            <a:r>
              <a:rPr lang="pt-BR" dirty="0"/>
              <a:t>Seminário  final e apresentação do produto	Peso 2,5</a:t>
            </a:r>
          </a:p>
          <a:p>
            <a:pPr marL="342900" indent="-342900" algn="just">
              <a:buFont typeface="+mj-lt"/>
              <a:buAutoNum type="arabicPeriod"/>
            </a:pPr>
            <a:r>
              <a:rPr lang="pt-BR" dirty="0"/>
              <a:t>Auto-avaliação e avaliação pelas equipes	</a:t>
            </a:r>
            <a:r>
              <a:rPr lang="pt-BR" dirty="0">
                <a:solidFill>
                  <a:srgbClr val="FF0000"/>
                </a:solidFill>
              </a:rPr>
              <a:t>Avaliação subjetiva</a:t>
            </a:r>
          </a:p>
          <a:p>
            <a:pPr algn="just"/>
            <a:endParaRPr lang="pt-BR" dirty="0"/>
          </a:p>
          <a:p>
            <a:pPr algn="just"/>
            <a:r>
              <a:rPr lang="pt-BR" b="1" dirty="0"/>
              <a:t>OBSERVAÇÕES: </a:t>
            </a:r>
          </a:p>
          <a:p>
            <a:pPr algn="just">
              <a:buFont typeface="Arial" pitchFamily="34" charset="0"/>
              <a:buChar char="•"/>
            </a:pPr>
            <a:r>
              <a:rPr lang="pt-BR" dirty="0"/>
              <a:t> as datas das avaliações constam no plano de aula</a:t>
            </a:r>
          </a:p>
          <a:p>
            <a:pPr algn="just">
              <a:buFont typeface="Arial" pitchFamily="34" charset="0"/>
              <a:buChar char="•"/>
            </a:pPr>
            <a:r>
              <a:rPr lang="pt-BR" dirty="0"/>
              <a:t> os seminários dos produtos envolvem apresentações PPT e relatórios cujo prazo de entrega da versão eletrônica é a aula anterior a apresentação</a:t>
            </a:r>
          </a:p>
          <a:p>
            <a:pPr algn="just">
              <a:buFont typeface="Arial" pitchFamily="34" charset="0"/>
              <a:buChar char="•"/>
            </a:pPr>
            <a:r>
              <a:rPr lang="pt-BR" dirty="0"/>
              <a:t> o seminário final associa o relatório final e uma última apresentação PPT (completa), mas também foca na apresentação do produto em operação</a:t>
            </a:r>
          </a:p>
          <a:p>
            <a:pPr algn="just">
              <a:buFont typeface="Arial" pitchFamily="34" charset="0"/>
              <a:buChar char="•"/>
            </a:pPr>
            <a:r>
              <a:rPr lang="pt-BR" dirty="0">
                <a:highlight>
                  <a:srgbClr val="FFFF00"/>
                </a:highlight>
              </a:rPr>
              <a:t> em cada avaliação a equipe deve informar o % associado a cada membro da equipe de tal modo que a soma dos percentuais totalize 100%</a:t>
            </a:r>
          </a:p>
          <a:p>
            <a:pPr algn="just"/>
            <a:endParaRPr lang="pt-BR" dirty="0"/>
          </a:p>
          <a:p>
            <a:pPr algn="just"/>
            <a:r>
              <a:rPr lang="pt-BR" b="1" dirty="0"/>
              <a:t>IMPORTANTE:  </a:t>
            </a:r>
            <a:r>
              <a:rPr lang="pt-BR" dirty="0"/>
              <a:t>As notas serão dadas por equipe mas note que membros da mesma equipe podem ter notas diferentes em função dos % definidos</a:t>
            </a:r>
          </a:p>
          <a:p>
            <a:pPr algn="just"/>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253215" y="961073"/>
            <a:ext cx="8131130" cy="5539978"/>
          </a:xfrm>
          <a:prstGeom prst="rect">
            <a:avLst/>
          </a:prstGeom>
          <a:noFill/>
        </p:spPr>
        <p:txBody>
          <a:bodyPr wrap="square" rtlCol="0">
            <a:spAutoFit/>
          </a:bodyPr>
          <a:lstStyle/>
          <a:p>
            <a:pPr algn="just"/>
            <a:r>
              <a:rPr lang="pt-BR" b="1" dirty="0"/>
              <a:t>DETALHES DAS AVALIAÇÕES</a:t>
            </a:r>
          </a:p>
          <a:p>
            <a:pPr lvl="0" algn="just">
              <a:buFont typeface="Arial" pitchFamily="34" charset="0"/>
              <a:buChar char="•"/>
            </a:pPr>
            <a:r>
              <a:rPr lang="pt-BR" sz="1600" dirty="0"/>
              <a:t>Numa avaliação parcial o objetivo é avaliar e discutir as soluções dadas para o item em discussão. Cada uma dessas avaliações terá peso na nota global do trabalho de projeto conforme tabela anterior.</a:t>
            </a:r>
          </a:p>
          <a:p>
            <a:pPr lvl="0" algn="just">
              <a:buFont typeface="Arial" pitchFamily="34" charset="0"/>
              <a:buChar char="•"/>
            </a:pPr>
            <a:endParaRPr lang="pt-BR" sz="1600" dirty="0"/>
          </a:p>
          <a:p>
            <a:pPr lvl="0" algn="just">
              <a:buFont typeface="Arial" pitchFamily="34" charset="0"/>
              <a:buChar char="•"/>
            </a:pPr>
            <a:r>
              <a:rPr lang="pt-BR" sz="1600" dirty="0"/>
              <a:t>Cada avaliação associa um relatório documentando aquela etapa do projeto e que já servirá  como base da documentação para o relatório final, conforme roteiro na forma de manual; </a:t>
            </a:r>
          </a:p>
          <a:p>
            <a:pPr lvl="0" algn="just">
              <a:buFont typeface="Arial" pitchFamily="34" charset="0"/>
              <a:buChar char="•"/>
            </a:pPr>
            <a:endParaRPr lang="pt-BR" sz="1600" dirty="0"/>
          </a:p>
          <a:p>
            <a:pPr lvl="0" algn="just">
              <a:buFont typeface="Arial" pitchFamily="34" charset="0"/>
              <a:buChar char="•"/>
            </a:pPr>
            <a:r>
              <a:rPr lang="pt-BR" sz="1600" dirty="0"/>
              <a:t>Toda documentação deve ser entregue em formato eletrônico devidamente organizado em pastas eletrônicas.  Deverá ter no diretório raiz apenas pastas, com nomes dos respectivos relatórios (“Relatório 01”, “Relatório 02”,  ... ).</a:t>
            </a:r>
          </a:p>
          <a:p>
            <a:pPr lvl="0" algn="just">
              <a:buFont typeface="Arial" pitchFamily="34" charset="0"/>
              <a:buChar char="•"/>
            </a:pPr>
            <a:endParaRPr lang="pt-BR" sz="1600" dirty="0"/>
          </a:p>
          <a:p>
            <a:pPr lvl="0" algn="just">
              <a:buFont typeface="Arial" pitchFamily="34" charset="0"/>
              <a:buChar char="•"/>
            </a:pPr>
            <a:r>
              <a:rPr lang="pt-BR" sz="1600" dirty="0"/>
              <a:t>Em cada diretório raiz destas subpastas de relatórios deve constar apenas 4 arquivos: a respectiva apresentação (PPT); o respectivo relatório (DOC), e um arquivo (DOC) de índice, indicando o conteúdo de cada sub-pasta que pode ser criada a critério da equipe (manuais, vídeos, artigos, fotos, especificações, fornecedores, ... ) e que integram o respectivo relatório.</a:t>
            </a:r>
          </a:p>
          <a:p>
            <a:pPr lvl="0" algn="just">
              <a:buFont typeface="Arial" pitchFamily="34" charset="0"/>
              <a:buChar char="•"/>
            </a:pPr>
            <a:endParaRPr lang="pt-BR" sz="1600" dirty="0"/>
          </a:p>
          <a:p>
            <a:pPr lvl="0" algn="just">
              <a:buFont typeface="Arial" pitchFamily="34" charset="0"/>
              <a:buChar char="•"/>
            </a:pPr>
            <a:r>
              <a:rPr lang="pt-BR" sz="1600" dirty="0"/>
              <a:t>As notas de equipe serão dadas para o total da equipe e deverão ser rateadas entre os seus membros de acordo com a avaliação da equipe sobre o desempenho de cada um (por exemplo: para equipe de 4 membros, a nota pode ser rateada como 20%; 15%; 30%; 35%). Os </a:t>
            </a:r>
            <a:r>
              <a:rPr lang="pt-BR" sz="1600" b="1" dirty="0">
                <a:solidFill>
                  <a:srgbClr val="FF0000"/>
                </a:solidFill>
              </a:rPr>
              <a:t>rateios devem ser informados na capa de cada relatório </a:t>
            </a:r>
            <a:r>
              <a:rPr lang="pt-BR" sz="1600" dirty="0"/>
              <a:t>entregue, apresentado de forma relativa (percentual, como no exemplo).</a:t>
            </a:r>
            <a:endParaRPr lang="pt-BR"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253215" y="1111337"/>
            <a:ext cx="8131130" cy="4801314"/>
          </a:xfrm>
          <a:prstGeom prst="rect">
            <a:avLst/>
          </a:prstGeom>
          <a:noFill/>
        </p:spPr>
        <p:txBody>
          <a:bodyPr wrap="square" rtlCol="0">
            <a:spAutoFit/>
          </a:bodyPr>
          <a:lstStyle/>
          <a:p>
            <a:pPr algn="just"/>
            <a:r>
              <a:rPr lang="pt-BR" b="1" dirty="0"/>
              <a:t>DETALHES DAS AVALIAÇÕES</a:t>
            </a:r>
          </a:p>
          <a:p>
            <a:pPr lvl="0" algn="just"/>
            <a:endParaRPr lang="pt-BR" sz="1600" dirty="0"/>
          </a:p>
          <a:p>
            <a:pPr lvl="0" algn="just">
              <a:buFont typeface="Arial" pitchFamily="34" charset="0"/>
              <a:buChar char="•"/>
            </a:pPr>
            <a:r>
              <a:rPr lang="pt-BR" sz="1600" dirty="0"/>
              <a:t>As apresentações levarão em consideração os itens técnicos antes descritos e também:</a:t>
            </a:r>
          </a:p>
          <a:p>
            <a:pPr lvl="1" algn="just">
              <a:buFont typeface="Arial" pitchFamily="34" charset="0"/>
              <a:buChar char="•"/>
            </a:pPr>
            <a:r>
              <a:rPr lang="pt-BR" sz="1600" dirty="0"/>
              <a:t>Qualidade da apresentação;</a:t>
            </a:r>
          </a:p>
          <a:p>
            <a:pPr lvl="1" algn="just">
              <a:buFont typeface="Arial" pitchFamily="34" charset="0"/>
              <a:buChar char="•"/>
            </a:pPr>
            <a:r>
              <a:rPr lang="pt-BR" sz="1600" dirty="0"/>
              <a:t>Qualidade da pesquisa e da documentação que sustenta as decisões da equipe;</a:t>
            </a:r>
          </a:p>
          <a:p>
            <a:pPr lvl="1" algn="just">
              <a:buFont typeface="Arial" pitchFamily="34" charset="0"/>
              <a:buChar char="•"/>
            </a:pPr>
            <a:r>
              <a:rPr lang="pt-BR" sz="1600" dirty="0"/>
              <a:t>Tempo de apresentação.</a:t>
            </a:r>
          </a:p>
          <a:p>
            <a:pPr lvl="0" algn="just">
              <a:buFont typeface="Arial" pitchFamily="34" charset="0"/>
              <a:buChar char="•"/>
            </a:pPr>
            <a:endParaRPr lang="pt-BR" sz="1600" dirty="0"/>
          </a:p>
          <a:p>
            <a:pPr lvl="0" algn="just">
              <a:buFont typeface="Arial" pitchFamily="34" charset="0"/>
              <a:buChar char="•"/>
            </a:pPr>
            <a:r>
              <a:rPr lang="pt-BR" sz="1600" dirty="0"/>
              <a:t>Nos seminários referentes aos relatórios parciais cada equipe terá 15min para sua apresentação + 5 min para discussões, incluindo aí o tempo de preparação do experimento para a apresentação, quando for o caso.</a:t>
            </a:r>
          </a:p>
          <a:p>
            <a:pPr lvl="0" algn="just">
              <a:buFont typeface="Arial" pitchFamily="34" charset="0"/>
              <a:buChar char="•"/>
            </a:pPr>
            <a:endParaRPr lang="pt-BR" sz="1600" dirty="0"/>
          </a:p>
          <a:p>
            <a:pPr lvl="0" algn="just">
              <a:buFont typeface="Arial" pitchFamily="34" charset="0"/>
              <a:buChar char="•"/>
            </a:pPr>
            <a:r>
              <a:rPr lang="pt-BR" sz="1600" dirty="0"/>
              <a:t>Na ocasião do seminário final, deverão ser entregues relatório técnico final, manuais ... conforme o documento </a:t>
            </a:r>
            <a:r>
              <a:rPr lang="pt-BR" sz="1600" dirty="0">
                <a:solidFill>
                  <a:srgbClr val="FF0000"/>
                </a:solidFill>
              </a:rPr>
              <a:t>“Roteiro para elaboração do Manual de Kit didático” </a:t>
            </a:r>
            <a:r>
              <a:rPr lang="pt-BR" sz="1600" dirty="0"/>
              <a:t>(disponível no Moodle) para as orientações necessárias. </a:t>
            </a:r>
          </a:p>
          <a:p>
            <a:pPr lvl="0" algn="just">
              <a:buFont typeface="Arial" pitchFamily="34" charset="0"/>
              <a:buChar char="•"/>
            </a:pPr>
            <a:endParaRPr lang="pt-BR" sz="1600" dirty="0"/>
          </a:p>
          <a:p>
            <a:pPr lvl="0" algn="just">
              <a:buFont typeface="Arial" pitchFamily="34" charset="0"/>
              <a:buChar char="•"/>
            </a:pPr>
            <a:r>
              <a:rPr lang="pt-BR" sz="1600" dirty="0"/>
              <a:t>O seminário final deverá ser aberto ao público, contando com a presença de convidados que, em alguns casos,  também podem ser responsáveis pela avaliação dos produtos apresentados</a:t>
            </a:r>
          </a:p>
          <a:p>
            <a:pPr algn="just">
              <a:buFont typeface="Arial" pitchFamily="34" charset="0"/>
              <a:buChar char="•"/>
            </a:pPr>
            <a:endParaRPr lang="pt-BR" sz="1600" dirty="0"/>
          </a:p>
          <a:p>
            <a:pPr algn="just">
              <a:buFont typeface="Arial" pitchFamily="34" charset="0"/>
              <a:buChar char="•"/>
            </a:pPr>
            <a:r>
              <a:rPr lang="pt-BR" sz="1600" dirty="0"/>
              <a:t>No seminário final o tempo de apresentação de cada equipe </a:t>
            </a:r>
            <a:r>
              <a:rPr lang="pt-BR" sz="1600" dirty="0">
                <a:solidFill>
                  <a:srgbClr val="FF0000"/>
                </a:solidFill>
              </a:rPr>
              <a:t>não deverá ultrapassar os 40min</a:t>
            </a:r>
            <a:r>
              <a:rPr lang="pt-BR" sz="1600" dirty="0"/>
              <a:t>.</a:t>
            </a:r>
            <a:endParaRPr lang="pt-BR" sz="1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10195" y="1432027"/>
            <a:ext cx="6457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b="1" i="0" u="none" strike="noStrike" cap="none" normalizeH="0" baseline="0" dirty="0">
                <a:ln>
                  <a:noFill/>
                </a:ln>
                <a:solidFill>
                  <a:schemeClr val="tx1"/>
                </a:solidFill>
                <a:effectLst/>
                <a:latin typeface="Arial" pitchFamily="34" charset="0"/>
                <a:ea typeface="Times New Roman" pitchFamily="18" charset="0"/>
                <a:cs typeface="Arial" pitchFamily="34" charset="0"/>
              </a:rPr>
              <a:t>Experimento 2020:   </a:t>
            </a:r>
            <a:r>
              <a:rPr lang="pt-BR" dirty="0">
                <a:latin typeface="Arial" pitchFamily="34" charset="0"/>
                <a:cs typeface="Arial" pitchFamily="34" charset="0"/>
              </a:rPr>
              <a:t>Comunicação subaquática</a:t>
            </a:r>
            <a:endParaRPr kumimoji="0" lang="pt-BR"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110195" y="2528415"/>
            <a:ext cx="8820441"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b="1" i="0" u="none" strike="noStrike" cap="none" normalizeH="0" baseline="0" dirty="0">
                <a:ln>
                  <a:noFill/>
                </a:ln>
                <a:solidFill>
                  <a:schemeClr val="tx1"/>
                </a:solidFill>
                <a:effectLst/>
                <a:latin typeface="Arial" pitchFamily="34" charset="0"/>
                <a:ea typeface="Times New Roman" pitchFamily="18" charset="0"/>
                <a:cs typeface="Arial" pitchFamily="34" charset="0"/>
              </a:rPr>
              <a:t>Introdução: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b="0" i="0" u="none" strike="noStrike" cap="none" normalizeH="0" baseline="0" dirty="0">
              <a:ln>
                <a:noFill/>
              </a:ln>
              <a:effectLst/>
              <a:latin typeface="Arial" pitchFamily="34" charset="0"/>
              <a:cs typeface="Arial" pitchFamily="34" charset="0"/>
            </a:endParaRPr>
          </a:p>
          <a:p>
            <a:pPr lvl="0" algn="just" eaLnBrk="0" fontAlgn="base" hangingPunct="0">
              <a:spcBef>
                <a:spcPct val="0"/>
              </a:spcBef>
              <a:spcAft>
                <a:spcPct val="0"/>
              </a:spcAft>
            </a:pPr>
            <a:r>
              <a:rPr lang="pt-BR" dirty="0">
                <a:latin typeface="Arial" pitchFamily="34" charset="0"/>
                <a:ea typeface="Times New Roman" pitchFamily="18" charset="0"/>
                <a:cs typeface="Arial" pitchFamily="34" charset="0"/>
              </a:rPr>
              <a:t>O uso de controle remoto (radio controle) é bastante usual em veículos aéreos e mesmo em embarcações marítimas. No entanto, o mesmo ainda não ocorre nos veículos submarinos. Entre outros fatores, uma das maiores restrições percebidas pelos veículos submarinos é a comunicação subaquática. Isso pois o meio subaquático não favorece o uso das ondas eletromagnéticas tipicamente utilizadas nas telecomunicações.</a:t>
            </a:r>
          </a:p>
          <a:p>
            <a:pPr lvl="0" algn="just" eaLnBrk="0" fontAlgn="base" hangingPunct="0">
              <a:spcBef>
                <a:spcPct val="0"/>
              </a:spcBef>
              <a:spcAft>
                <a:spcPct val="0"/>
              </a:spcAft>
            </a:pPr>
            <a:endParaRPr lang="pt-BR" dirty="0">
              <a:latin typeface="Arial" pitchFamily="34" charset="0"/>
              <a:ea typeface="Times New Roman" pitchFamily="18" charset="0"/>
              <a:cs typeface="Arial" pitchFamily="34" charset="0"/>
            </a:endParaRPr>
          </a:p>
          <a:p>
            <a:pPr lvl="0" algn="just" eaLnBrk="0" fontAlgn="base" hangingPunct="0">
              <a:spcBef>
                <a:spcPct val="0"/>
              </a:spcBef>
              <a:spcAft>
                <a:spcPct val="0"/>
              </a:spcAft>
            </a:pPr>
            <a:r>
              <a:rPr lang="pt-BR" dirty="0">
                <a:latin typeface="Arial" pitchFamily="34" charset="0"/>
                <a:ea typeface="Times New Roman" pitchFamily="18" charset="0"/>
                <a:cs typeface="Arial" pitchFamily="34" charset="0"/>
              </a:rPr>
              <a:t>Esta disciplina deve estimular o estudante a entender melhor os problemas da  comunicação subaquática, incluindo as atenuações e perdas causadas pelo meio, o que não favorece a relação sinal ruído e restringe a comunicação, além de exigir protocolos que favoreçam a recuperação/correção dos sinais transmitidos.  </a:t>
            </a:r>
          </a:p>
        </p:txBody>
      </p:sp>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8877" y="1432027"/>
            <a:ext cx="1714901" cy="1595684"/>
          </a:xfrm>
          <a:prstGeom prst="rect">
            <a:avLst/>
          </a:prstGeom>
        </p:spPr>
      </p:pic>
    </p:spTree>
    <p:extLst>
      <p:ext uri="{BB962C8B-B14F-4D97-AF65-F5344CB8AC3E}">
        <p14:creationId xmlns:p14="http://schemas.microsoft.com/office/powerpoint/2010/main" val="19099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64023" y="1123493"/>
            <a:ext cx="8147714" cy="400110"/>
          </a:xfrm>
          <a:prstGeom prst="rect">
            <a:avLst/>
          </a:prstGeom>
          <a:noFill/>
        </p:spPr>
        <p:txBody>
          <a:bodyPr wrap="square" rtlCol="0">
            <a:spAutoFit/>
          </a:bodyPr>
          <a:lstStyle/>
          <a:p>
            <a:pPr algn="just"/>
            <a:r>
              <a:rPr lang="pt-BR" sz="2000" b="1" dirty="0"/>
              <a:t>Conceitos básicos: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30" y="1020401"/>
            <a:ext cx="8756139" cy="5593565"/>
          </a:xfrm>
          <a:prstGeom prst="rect">
            <a:avLst/>
          </a:prstGeom>
        </p:spPr>
      </p:pic>
    </p:spTree>
    <p:extLst>
      <p:ext uri="{BB962C8B-B14F-4D97-AF65-F5344CB8AC3E}">
        <p14:creationId xmlns:p14="http://schemas.microsoft.com/office/powerpoint/2010/main" val="276138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416" y="2102947"/>
            <a:ext cx="4593213" cy="2132313"/>
          </a:xfrm>
          <a:prstGeom prst="rect">
            <a:avLst/>
          </a:prstGeom>
        </p:spPr>
      </p:pic>
      <mc:AlternateContent xmlns:mc="http://schemas.openxmlformats.org/markup-compatibility/2006" xmlns:a14="http://schemas.microsoft.com/office/drawing/2010/main">
        <mc:Choice Requires="a14">
          <p:sp>
            <p:nvSpPr>
              <p:cNvPr id="4" name="Rectangle 1"/>
              <p:cNvSpPr>
                <a:spLocks noChangeArrowheads="1"/>
              </p:cNvSpPr>
              <p:nvPr/>
            </p:nvSpPr>
            <p:spPr bwMode="auto">
              <a:xfrm>
                <a:off x="114300" y="1036834"/>
                <a:ext cx="8388471" cy="1195712"/>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pt-BR" altLang="pt-BR" sz="1400" dirty="0">
                    <a:solidFill>
                      <a:srgbClr val="000000"/>
                    </a:solidFill>
                    <a:cs typeface="Arial" panose="020B0604020202020204" pitchFamily="34" charset="0"/>
                  </a:rPr>
                  <a:t>Uma onda se propaga com velocidade </a:t>
                </a:r>
                <a:r>
                  <a:rPr lang="pt-BR" altLang="pt-BR" sz="1400" i="1" dirty="0">
                    <a:solidFill>
                      <a:srgbClr val="000000"/>
                    </a:solidFill>
                    <a:cs typeface="Arial" panose="020B0604020202020204" pitchFamily="34" charset="0"/>
                  </a:rPr>
                  <a:t>v</a:t>
                </a:r>
                <a:r>
                  <a:rPr lang="pt-BR" altLang="pt-BR" sz="1400" dirty="0">
                    <a:solidFill>
                      <a:srgbClr val="000000"/>
                    </a:solidFill>
                    <a:cs typeface="Arial" panose="020B0604020202020204" pitchFamily="34" charset="0"/>
                  </a:rPr>
                  <a:t> e tem comprimento de onda dado por </a:t>
                </a:r>
                <a:r>
                  <a:rPr lang="pt-BR" altLang="pt-BR" sz="1400" dirty="0">
                    <a:solidFill>
                      <a:srgbClr val="000000"/>
                    </a:solidFill>
                    <a:cs typeface="Arial" panose="020B0604020202020204" pitchFamily="34" charset="0"/>
                    <a:sym typeface="Symbol" panose="05050102010706020507" pitchFamily="18" charset="2"/>
                  </a:rPr>
                  <a:t></a:t>
                </a:r>
                <a:r>
                  <a:rPr lang="pt-BR" altLang="pt-BR" sz="1400" dirty="0">
                    <a:solidFill>
                      <a:srgbClr val="000000"/>
                    </a:solidFill>
                    <a:cs typeface="Arial" panose="020B0604020202020204" pitchFamily="34" charset="0"/>
                  </a:rPr>
                  <a:t>.</a:t>
                </a:r>
              </a:p>
              <a:p>
                <a:pPr algn="just"/>
                <a:endParaRPr kumimoji="0" lang="pt-BR" altLang="pt-BR" sz="1400" b="0" i="0" u="none" strike="noStrike" cap="none" normalizeH="0" baseline="0" dirty="0">
                  <a:ln>
                    <a:noFill/>
                  </a:ln>
                  <a:solidFill>
                    <a:srgbClr val="000000"/>
                  </a:solidFill>
                  <a:effectLst/>
                  <a:cs typeface="Arial" panose="020B0604020202020204" pitchFamily="34" charset="0"/>
                </a:endParaRPr>
              </a:p>
              <a:p>
                <a:pPr algn="just"/>
                <a:r>
                  <a:rPr kumimoji="0" lang="pt-BR" altLang="pt-BR" sz="1400" b="0" i="0" u="none" strike="noStrike" cap="none" normalizeH="0" baseline="0" dirty="0">
                    <a:ln>
                      <a:noFill/>
                    </a:ln>
                    <a:solidFill>
                      <a:srgbClr val="000000"/>
                    </a:solidFill>
                    <a:effectLst/>
                    <a:cs typeface="Arial" panose="020B0604020202020204" pitchFamily="34" charset="0"/>
                  </a:rPr>
                  <a:t>No</a:t>
                </a:r>
                <a:r>
                  <a:rPr kumimoji="0" lang="pt-BR" altLang="pt-BR" sz="1400" b="0" i="0" u="none" strike="noStrike" cap="none" normalizeH="0" dirty="0">
                    <a:ln>
                      <a:noFill/>
                    </a:ln>
                    <a:solidFill>
                      <a:srgbClr val="000000"/>
                    </a:solidFill>
                    <a:effectLst/>
                    <a:cs typeface="Arial" panose="020B0604020202020204" pitchFamily="34" charset="0"/>
                  </a:rPr>
                  <a:t> </a:t>
                </a:r>
                <a:r>
                  <a:rPr kumimoji="0" lang="pt-BR" altLang="pt-BR" sz="1400" b="0" i="0" u="none" strike="noStrike" cap="none" normalizeH="0" baseline="0" dirty="0">
                    <a:ln>
                      <a:noFill/>
                    </a:ln>
                    <a:solidFill>
                      <a:srgbClr val="000000"/>
                    </a:solidFill>
                    <a:effectLst/>
                    <a:cs typeface="Arial" panose="020B0604020202020204" pitchFamily="34" charset="0"/>
                  </a:rPr>
                  <a:t>caso da onda eletromagnética, o </a:t>
                </a:r>
                <a:r>
                  <a:rPr kumimoji="0" lang="pt-BR" altLang="pt-BR" sz="1400" b="0" i="0" u="none" strike="noStrike" cap="none" normalizeH="0" dirty="0">
                    <a:ln>
                      <a:noFill/>
                    </a:ln>
                    <a:solidFill>
                      <a:srgbClr val="000000"/>
                    </a:solidFill>
                    <a:effectLst/>
                    <a:cs typeface="Arial" panose="020B0604020202020204" pitchFamily="34" charset="0"/>
                  </a:rPr>
                  <a:t>campo elétrico (</a:t>
                </a:r>
                <a14:m>
                  <m:oMath xmlns:m="http://schemas.openxmlformats.org/officeDocument/2006/math">
                    <m:acc>
                      <m:accPr>
                        <m:chr m:val="⃗"/>
                        <m:ctrlPr>
                          <a:rPr kumimoji="0" lang="pt-BR" altLang="pt-BR" sz="1400" b="0" i="1" u="none" strike="noStrike" cap="none" normalizeH="0" smtClean="0">
                            <a:ln>
                              <a:noFill/>
                            </a:ln>
                            <a:solidFill>
                              <a:srgbClr val="000000"/>
                            </a:solidFill>
                            <a:effectLst/>
                            <a:latin typeface="Cambria Math" panose="02040503050406030204" pitchFamily="18" charset="0"/>
                            <a:cs typeface="Arial" panose="020B0604020202020204" pitchFamily="34" charset="0"/>
                          </a:rPr>
                        </m:ctrlPr>
                      </m:accPr>
                      <m:e>
                        <m:r>
                          <a:rPr kumimoji="0" lang="pt-BR" altLang="pt-BR" sz="1400" b="0" i="1" u="none" strike="noStrike" cap="none" normalizeH="0" smtClean="0">
                            <a:ln>
                              <a:noFill/>
                            </a:ln>
                            <a:solidFill>
                              <a:srgbClr val="000000"/>
                            </a:solidFill>
                            <a:effectLst/>
                            <a:latin typeface="Cambria Math" panose="02040503050406030204" pitchFamily="18" charset="0"/>
                            <a:cs typeface="Arial" panose="020B0604020202020204" pitchFamily="34" charset="0"/>
                          </a:rPr>
                          <m:t>𝐸</m:t>
                        </m:r>
                      </m:e>
                    </m:acc>
                  </m:oMath>
                </a14:m>
                <a:r>
                  <a:rPr kumimoji="0" lang="pt-BR" altLang="pt-BR" sz="1400" b="0" i="0" u="none" strike="noStrike" cap="none" normalizeH="0" dirty="0">
                    <a:ln>
                      <a:noFill/>
                    </a:ln>
                    <a:solidFill>
                      <a:srgbClr val="000000"/>
                    </a:solidFill>
                    <a:effectLst/>
                    <a:cs typeface="Arial" panose="020B0604020202020204" pitchFamily="34" charset="0"/>
                  </a:rPr>
                  <a:t>) e o </a:t>
                </a:r>
                <a:r>
                  <a:rPr lang="pt-BR" altLang="pt-BR" sz="1400" dirty="0">
                    <a:solidFill>
                      <a:srgbClr val="000000"/>
                    </a:solidFill>
                    <a:cs typeface="Arial" panose="020B0604020202020204" pitchFamily="34" charset="0"/>
                  </a:rPr>
                  <a:t>campo magnético (</a:t>
                </a:r>
                <a14:m>
                  <m:oMath xmlns:m="http://schemas.openxmlformats.org/officeDocument/2006/math">
                    <m:acc>
                      <m:accPr>
                        <m:chr m:val="⃗"/>
                        <m:ctrlPr>
                          <a:rPr lang="pt-BR" altLang="pt-BR" sz="1400" i="1">
                            <a:solidFill>
                              <a:srgbClr val="000000"/>
                            </a:solidFill>
                            <a:latin typeface="Cambria Math" panose="02040503050406030204" pitchFamily="18" charset="0"/>
                            <a:cs typeface="Arial" panose="020B0604020202020204" pitchFamily="34" charset="0"/>
                          </a:rPr>
                        </m:ctrlPr>
                      </m:accPr>
                      <m:e>
                        <m:r>
                          <a:rPr lang="pt-BR" altLang="pt-BR" sz="1400" b="0" i="1" smtClean="0">
                            <a:solidFill>
                              <a:srgbClr val="000000"/>
                            </a:solidFill>
                            <a:latin typeface="Cambria Math" panose="02040503050406030204" pitchFamily="18" charset="0"/>
                            <a:cs typeface="Arial" panose="020B0604020202020204" pitchFamily="34" charset="0"/>
                          </a:rPr>
                          <m:t>𝐵</m:t>
                        </m:r>
                      </m:e>
                    </m:acc>
                  </m:oMath>
                </a14:m>
                <a:r>
                  <a:rPr lang="pt-BR" altLang="pt-BR" sz="1400" dirty="0">
                    <a:solidFill>
                      <a:srgbClr val="000000"/>
                    </a:solidFill>
                    <a:cs typeface="Arial" panose="020B0604020202020204" pitchFamily="34" charset="0"/>
                  </a:rPr>
                  <a:t>) </a:t>
                </a:r>
                <a:r>
                  <a:rPr kumimoji="0" lang="pt-BR" altLang="pt-BR" sz="1400" b="0" i="0" u="none" strike="noStrike" cap="none" normalizeH="0" baseline="0" dirty="0">
                    <a:ln>
                      <a:noFill/>
                    </a:ln>
                    <a:solidFill>
                      <a:srgbClr val="000000"/>
                    </a:solidFill>
                    <a:effectLst/>
                    <a:cs typeface="Arial" panose="020B0604020202020204" pitchFamily="34" charset="0"/>
                  </a:rPr>
                  <a:t>são perpendiculares um ao outro e também à direção de propagação da onda,</a:t>
                </a:r>
                <a:r>
                  <a:rPr kumimoji="0" lang="pt-BR" altLang="pt-BR" sz="1400" b="0" i="0" u="none" strike="noStrike" cap="none" normalizeH="0" dirty="0">
                    <a:ln>
                      <a:noFill/>
                    </a:ln>
                    <a:solidFill>
                      <a:srgbClr val="000000"/>
                    </a:solidFill>
                    <a:effectLst/>
                    <a:cs typeface="Arial" panose="020B0604020202020204" pitchFamily="34" charset="0"/>
                  </a:rPr>
                  <a:t> o que faz </a:t>
                </a:r>
                <a:r>
                  <a:rPr lang="pt-BR" altLang="pt-BR" sz="1400" dirty="0">
                    <a:solidFill>
                      <a:srgbClr val="000000"/>
                    </a:solidFill>
                    <a:cs typeface="Arial" panose="020B0604020202020204" pitchFamily="34" charset="0"/>
                  </a:rPr>
                  <a:t>classificar a onda eletromagnética como onda transversal.</a:t>
                </a:r>
                <a:endParaRPr kumimoji="0" lang="pt-BR" altLang="pt-BR" sz="1400" b="0" i="0" u="none" strike="noStrike" cap="none" normalizeH="0" baseline="0" dirty="0">
                  <a:ln>
                    <a:noFill/>
                  </a:ln>
                  <a:solidFill>
                    <a:schemeClr val="tx1"/>
                  </a:solidFill>
                  <a:effectLst/>
                  <a:cs typeface="Arial" panose="020B0604020202020204" pitchFamily="34" charset="0"/>
                </a:endParaRPr>
              </a:p>
            </p:txBody>
          </p:sp>
        </mc:Choice>
        <mc:Fallback xmlns="">
          <p:sp>
            <p:nvSpPr>
              <p:cNvPr id="4" name="Rectangle 1"/>
              <p:cNvSpPr>
                <a:spLocks noRot="1" noChangeAspect="1" noMove="1" noResize="1" noEditPoints="1" noAdjustHandles="1" noChangeArrowheads="1" noChangeShapeType="1" noTextEdit="1"/>
              </p:cNvSpPr>
              <p:nvPr/>
            </p:nvSpPr>
            <p:spPr bwMode="auto">
              <a:xfrm>
                <a:off x="114300" y="1036834"/>
                <a:ext cx="8388471" cy="1195712"/>
              </a:xfrm>
              <a:prstGeom prst="rect">
                <a:avLst/>
              </a:prstGeom>
              <a:blipFill rotWithShape="0">
                <a:blip r:embed="rId3"/>
                <a:stretch>
                  <a:fillRect l="-218" t="-1020" r="-218" b="-5612"/>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t-BR">
                    <a:noFill/>
                  </a:rPr>
                  <a:t> </a:t>
                </a:r>
              </a:p>
            </p:txBody>
          </p:sp>
        </mc:Fallback>
      </mc:AlternateContent>
      <p:pic>
        <p:nvPicPr>
          <p:cNvPr id="1026" name="Picture 2" descr="https://www.coladaweb.com/wp-content/uploads/e(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198438"/>
            <a:ext cx="142875"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www.coladaweb.com/wp-content/uploads/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263" y="-198438"/>
            <a:ext cx="133350" cy="1714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p:cNvSpPr>
            <a:spLocks noChangeArrowheads="1"/>
          </p:cNvSpPr>
          <p:nvPr/>
        </p:nvSpPr>
        <p:spPr bwMode="auto">
          <a:xfrm>
            <a:off x="249448" y="4454054"/>
            <a:ext cx="825332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pt-BR" altLang="pt-BR" sz="1400" b="0" i="0" u="none" strike="noStrike" cap="none" normalizeH="0" baseline="0" dirty="0">
                <a:ln>
                  <a:noFill/>
                </a:ln>
                <a:solidFill>
                  <a:srgbClr val="000000"/>
                </a:solidFill>
                <a:effectLst/>
                <a:cs typeface="Arial" panose="020B0604020202020204" pitchFamily="34" charset="0"/>
              </a:rPr>
              <a:t>As ondas eletromagnéticas</a:t>
            </a:r>
            <a:r>
              <a:rPr kumimoji="0" lang="pt-BR" altLang="pt-BR" sz="1400" b="0" i="0" u="none" strike="noStrike" cap="none" normalizeH="0" dirty="0">
                <a:ln>
                  <a:noFill/>
                </a:ln>
                <a:solidFill>
                  <a:srgbClr val="000000"/>
                </a:solidFill>
                <a:effectLst/>
                <a:cs typeface="Arial" panose="020B0604020202020204" pitchFamily="34" charset="0"/>
              </a:rPr>
              <a:t> são caracterizadas por sua frequência e comprimento de onda:</a:t>
            </a:r>
            <a:endParaRPr kumimoji="0" lang="pt-BR" altLang="pt-BR" sz="1400" b="0" i="0" u="none" strike="noStrike" cap="none" normalizeH="0" baseline="0" dirty="0">
              <a:ln>
                <a:noFill/>
              </a:ln>
              <a:solidFill>
                <a:schemeClr val="tx1"/>
              </a:solidFill>
              <a:effectLst/>
              <a:cs typeface="Arial" panose="020B0604020202020204" pitchFamily="34" charset="0"/>
            </a:endParaRPr>
          </a:p>
        </p:txBody>
      </p:sp>
      <p:pic>
        <p:nvPicPr>
          <p:cNvPr id="6" name="Imagem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651" y="4783760"/>
            <a:ext cx="6698560" cy="2080440"/>
          </a:xfrm>
          <a:prstGeom prst="rect">
            <a:avLst/>
          </a:prstGeom>
        </p:spPr>
      </p:pic>
    </p:spTree>
    <p:extLst>
      <p:ext uri="{BB962C8B-B14F-4D97-AF65-F5344CB8AC3E}">
        <p14:creationId xmlns:p14="http://schemas.microsoft.com/office/powerpoint/2010/main" val="405182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19177" y="1414737"/>
            <a:ext cx="8488393" cy="5078313"/>
          </a:xfrm>
          <a:prstGeom prst="rect">
            <a:avLst/>
          </a:prstGeom>
          <a:noFill/>
        </p:spPr>
        <p:txBody>
          <a:bodyPr wrap="square" rtlCol="0">
            <a:spAutoFit/>
          </a:bodyPr>
          <a:lstStyle/>
          <a:p>
            <a:pPr algn="just"/>
            <a:r>
              <a:rPr lang="pt-BR" dirty="0"/>
              <a:t>Apesar do uso comum das ondas eletromagnéticas para </a:t>
            </a:r>
            <a:r>
              <a:rPr lang="pt-BR" dirty="0" err="1"/>
              <a:t>teleoperações</a:t>
            </a:r>
            <a:r>
              <a:rPr lang="pt-BR" dirty="0"/>
              <a:t>, o seu uso ainda não é usual em ambientes subaquáticos, especialmente devido a alta absorção do meio, a qual aumenta com a frequência. Em frequências mais baixas, por sua vez, são requeridas altas potências de transmissão, o que pode inviabilizar a aplicação do método.</a:t>
            </a:r>
          </a:p>
          <a:p>
            <a:pPr algn="just"/>
            <a:endParaRPr lang="pt-BR" dirty="0"/>
          </a:p>
          <a:p>
            <a:pPr algn="just"/>
            <a:r>
              <a:rPr lang="pt-BR" dirty="0"/>
              <a:t>Assim, a comunicação subaquática pode se dar por meio de ondas eletromagnéticas, ópticas e acústicas.  No caso das ondas ópticas, diferente das eletromagnéticas, estas se caracterizam tipicamente por altas taxas de transmissão com baixo consumo de energia mas apresentam uma limitação, só operando em curto alcance devido a absorção e espalhamento da luz e suas aplicações usualmente se limitam a poucos metros, mesmo em águas transparentes.</a:t>
            </a:r>
          </a:p>
          <a:p>
            <a:pPr algn="just"/>
            <a:endParaRPr lang="pt-BR" dirty="0"/>
          </a:p>
          <a:p>
            <a:pPr algn="just"/>
            <a:r>
              <a:rPr lang="pt-BR" dirty="0"/>
              <a:t>Já há quem defenda o uso das ondas eletromagnéticas para a comunicação subaquática, mas segundo Liu et al., as ondas acústicas tem implementação mais eficaz.</a:t>
            </a:r>
          </a:p>
          <a:p>
            <a:pPr algn="just"/>
            <a:endParaRPr lang="pt-BR" dirty="0"/>
          </a:p>
          <a:p>
            <a:pPr algn="just"/>
            <a:r>
              <a:rPr lang="pt-BR" dirty="0"/>
              <a:t>LIU, L., ZHOU, S., CUI, J., 2008, “</a:t>
            </a:r>
            <a:r>
              <a:rPr lang="pt-BR" i="1" dirty="0" err="1"/>
              <a:t>Prospects</a:t>
            </a:r>
            <a:r>
              <a:rPr lang="pt-BR" i="1" dirty="0"/>
              <a:t> and </a:t>
            </a:r>
            <a:r>
              <a:rPr lang="pt-BR" i="1" dirty="0" err="1"/>
              <a:t>Problems</a:t>
            </a:r>
            <a:r>
              <a:rPr lang="pt-BR" i="1" dirty="0"/>
              <a:t> of Wireless </a:t>
            </a:r>
            <a:r>
              <a:rPr lang="pt-BR" i="1" dirty="0" err="1"/>
              <a:t>Communciation</a:t>
            </a:r>
            <a:r>
              <a:rPr lang="pt-BR" i="1" dirty="0"/>
              <a:t> for </a:t>
            </a:r>
            <a:r>
              <a:rPr lang="pt-BR" i="1" dirty="0" err="1"/>
              <a:t>Underwater</a:t>
            </a:r>
            <a:r>
              <a:rPr lang="pt-BR" i="1" dirty="0"/>
              <a:t> Sensor Networks</a:t>
            </a:r>
            <a:r>
              <a:rPr lang="pt-BR" dirty="0"/>
              <a:t>”, Journal Wireless Communications &amp; Mobile </a:t>
            </a:r>
            <a:r>
              <a:rPr lang="pt-BR" dirty="0" err="1"/>
              <a:t>Computing</a:t>
            </a:r>
            <a:r>
              <a:rPr lang="pt-BR" dirty="0"/>
              <a:t> - </a:t>
            </a:r>
            <a:r>
              <a:rPr lang="pt-BR" dirty="0" err="1"/>
              <a:t>Underwater</a:t>
            </a:r>
            <a:r>
              <a:rPr lang="pt-BR" dirty="0"/>
              <a:t> Sensor Networks: </a:t>
            </a:r>
            <a:r>
              <a:rPr lang="pt-BR" dirty="0" err="1"/>
              <a:t>Architectures</a:t>
            </a:r>
            <a:r>
              <a:rPr lang="pt-BR" dirty="0"/>
              <a:t> and </a:t>
            </a:r>
            <a:r>
              <a:rPr lang="pt-BR" dirty="0" err="1"/>
              <a:t>Protocols</a:t>
            </a:r>
            <a:r>
              <a:rPr lang="pt-BR" dirty="0"/>
              <a:t>, v. 8, n. 8 (Out.), pp. 977-994.</a:t>
            </a:r>
          </a:p>
        </p:txBody>
      </p:sp>
    </p:spTree>
    <p:extLst>
      <p:ext uri="{BB962C8B-B14F-4D97-AF65-F5344CB8AC3E}">
        <p14:creationId xmlns:p14="http://schemas.microsoft.com/office/powerpoint/2010/main" val="244925062"/>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2747</TotalTime>
  <Words>2315</Words>
  <Application>Microsoft Office PowerPoint</Application>
  <PresentationFormat>Apresentação na tela (4:3)</PresentationFormat>
  <Paragraphs>166</Paragraphs>
  <Slides>19</Slides>
  <Notes>7</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19</vt:i4>
      </vt:variant>
    </vt:vector>
  </HeadingPairs>
  <TitlesOfParts>
    <vt:vector size="23" baseType="lpstr">
      <vt:lpstr>Arial</vt:lpstr>
      <vt:lpstr>Calibri</vt:lpstr>
      <vt:lpstr>Cambria Math</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Leizer</dc:creator>
  <cp:lastModifiedBy>Leizer Schnitman</cp:lastModifiedBy>
  <cp:revision>355</cp:revision>
  <dcterms:created xsi:type="dcterms:W3CDTF">2012-02-28T11:14:23Z</dcterms:created>
  <dcterms:modified xsi:type="dcterms:W3CDTF">2021-08-11T19:24:24Z</dcterms:modified>
</cp:coreProperties>
</file>