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/>
              <a:pPr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/>
              <a:pPr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ref_functions.as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ref_string.as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ref_set.asp" TargetMode="External"/><Relationship Id="rId2" Type="http://schemas.openxmlformats.org/officeDocument/2006/relationships/hyperlink" Target="https://www.w3schools.com/python/python_lists_methods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python/python_ref_tuple.asp" TargetMode="External"/><Relationship Id="rId4" Type="http://schemas.openxmlformats.org/officeDocument/2006/relationships/hyperlink" Target="https://www.w3schools.com/python/python_ref_dictionary.asp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133C2-0026-15F5-89A1-7A2791441E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/>
              <a:t>جلسه اول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BA716A-4462-CC55-215E-86AA801E15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cap="none">
                <a:latin typeface="Adobe Arabic" panose="02040503050201020203" pitchFamily="18" charset="-78"/>
                <a:cs typeface="Adobe Arabic" panose="02040503050201020203" pitchFamily="18" charset="-78"/>
              </a:rPr>
              <a:t>Functions and </a:t>
            </a:r>
            <a:r>
              <a:rPr lang="en-US" sz="4800" cap="none" err="1">
                <a:latin typeface="Adobe Arabic" panose="02040503050201020203" pitchFamily="18" charset="-78"/>
                <a:cs typeface="Adobe Arabic" panose="02040503050201020203" pitchFamily="18" charset="-78"/>
              </a:rPr>
              <a:t>DataTypes</a:t>
            </a:r>
            <a:endParaRPr lang="en-US" sz="4800" cap="none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49427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AB305-AB44-8083-5993-1EB04C302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en-US" sz="4000" cap="none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  <a:hlinkClick r:id="rId2"/>
              </a:rPr>
              <a:t>Used Functions</a:t>
            </a:r>
            <a:endParaRPr lang="en-US" sz="4000" cap="none">
              <a:solidFill>
                <a:schemeClr val="tx1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9697D-BE84-FE57-7B9D-7A4481C3D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3642" y="2696545"/>
            <a:ext cx="2385558" cy="3551853"/>
          </a:xfrm>
        </p:spPr>
        <p:txBody>
          <a:bodyPr>
            <a:normAutofit/>
          </a:bodyPr>
          <a:lstStyle/>
          <a:p>
            <a:r>
              <a:rPr lang="en-US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print()</a:t>
            </a:r>
          </a:p>
          <a:p>
            <a:r>
              <a:rPr lang="en-US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input()</a:t>
            </a:r>
          </a:p>
          <a:p>
            <a:r>
              <a:rPr lang="en-US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type()</a:t>
            </a:r>
          </a:p>
          <a:p>
            <a:r>
              <a:rPr lang="en-US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int()</a:t>
            </a:r>
          </a:p>
          <a:p>
            <a:r>
              <a:rPr lang="en-US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float()</a:t>
            </a:r>
          </a:p>
          <a:p>
            <a:r>
              <a:rPr lang="en-US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bool()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AA10905-CDF6-1070-CF2F-10EC630F92E0}"/>
              </a:ext>
            </a:extLst>
          </p:cNvPr>
          <p:cNvSpPr txBox="1">
            <a:spLocks/>
          </p:cNvSpPr>
          <p:nvPr/>
        </p:nvSpPr>
        <p:spPr>
          <a:xfrm>
            <a:off x="7162802" y="2659221"/>
            <a:ext cx="2385558" cy="3551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str()</a:t>
            </a:r>
          </a:p>
          <a:p>
            <a:r>
              <a:rPr lang="en-US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abs()</a:t>
            </a:r>
          </a:p>
          <a:p>
            <a:r>
              <a:rPr lang="en-US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round()</a:t>
            </a:r>
          </a:p>
          <a:p>
            <a:r>
              <a:rPr lang="en-US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range()</a:t>
            </a:r>
          </a:p>
          <a:p>
            <a:r>
              <a:rPr lang="en-US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len()</a:t>
            </a:r>
          </a:p>
        </p:txBody>
      </p:sp>
    </p:spTree>
    <p:extLst>
      <p:ext uri="{BB962C8B-B14F-4D97-AF65-F5344CB8AC3E}">
        <p14:creationId xmlns:p14="http://schemas.microsoft.com/office/powerpoint/2010/main" val="2522160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AB305-AB44-8083-5993-1EB04C302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en-US" sz="4000" cap="none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  <a:hlinkClick r:id="rId2"/>
              </a:rPr>
              <a:t>Used str Methods</a:t>
            </a:r>
            <a:endParaRPr lang="en-US" sz="4000" cap="none">
              <a:solidFill>
                <a:schemeClr val="tx1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9697D-BE84-FE57-7B9D-7A4481C3D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3642" y="2696545"/>
            <a:ext cx="2385558" cy="3551853"/>
          </a:xfrm>
        </p:spPr>
        <p:txBody>
          <a:bodyPr>
            <a:normAutofit/>
          </a:bodyPr>
          <a:lstStyle/>
          <a:p>
            <a:r>
              <a:rPr lang="en-US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.capitalize()</a:t>
            </a:r>
          </a:p>
          <a:p>
            <a:r>
              <a:rPr lang="en-US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.count(‘a’)</a:t>
            </a:r>
          </a:p>
          <a:p>
            <a:r>
              <a:rPr lang="en-US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.index(‘a’)</a:t>
            </a:r>
          </a:p>
          <a:p>
            <a:r>
              <a:rPr lang="en-US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.lower()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AA10905-CDF6-1070-CF2F-10EC630F92E0}"/>
              </a:ext>
            </a:extLst>
          </p:cNvPr>
          <p:cNvSpPr txBox="1">
            <a:spLocks/>
          </p:cNvSpPr>
          <p:nvPr/>
        </p:nvSpPr>
        <p:spPr>
          <a:xfrm>
            <a:off x="7162802" y="2659221"/>
            <a:ext cx="2385558" cy="3551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a-IR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.</a:t>
            </a:r>
            <a:r>
              <a:rPr lang="en-US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replace(“s”,”bb”)</a:t>
            </a:r>
          </a:p>
          <a:p>
            <a:r>
              <a:rPr lang="en-US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.split(", ")</a:t>
            </a:r>
          </a:p>
          <a:p>
            <a:r>
              <a:rPr lang="en-US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.strip()</a:t>
            </a:r>
          </a:p>
          <a:p>
            <a:r>
              <a:rPr lang="en-US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.upper()</a:t>
            </a:r>
          </a:p>
        </p:txBody>
      </p:sp>
    </p:spTree>
    <p:extLst>
      <p:ext uri="{BB962C8B-B14F-4D97-AF65-F5344CB8AC3E}">
        <p14:creationId xmlns:p14="http://schemas.microsoft.com/office/powerpoint/2010/main" val="972514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AB305-AB44-8083-5993-1EB04C302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576596"/>
          </a:xfrm>
        </p:spPr>
        <p:txBody>
          <a:bodyPr>
            <a:normAutofit/>
          </a:bodyPr>
          <a:lstStyle/>
          <a:p>
            <a:pPr algn="ctr" rtl="1"/>
            <a:r>
              <a:rPr lang="en-US" sz="4000" cap="none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  <a:hlinkClick r:id="rId2"/>
              </a:rPr>
              <a:t>list Methods</a:t>
            </a:r>
            <a:br>
              <a:rPr lang="en-US" sz="4000" cap="none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</a:br>
            <a:r>
              <a:rPr lang="en-US" sz="4000" cap="none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  <a:hlinkClick r:id="rId3"/>
              </a:rPr>
              <a:t>set Methods</a:t>
            </a:r>
            <a:br>
              <a:rPr lang="en-US" sz="4000" cap="none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</a:br>
            <a:r>
              <a:rPr lang="en-US" sz="4000" cap="none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  <a:hlinkClick r:id="rId4"/>
              </a:rPr>
              <a:t>dic Methods</a:t>
            </a:r>
            <a:br>
              <a:rPr lang="en-US" sz="4000" cap="none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</a:br>
            <a:r>
              <a:rPr lang="en-US" sz="4000" cap="none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  <a:hlinkClick r:id="rId5"/>
              </a:rPr>
              <a:t>tuple Methods</a:t>
            </a:r>
            <a:endParaRPr lang="en-US" sz="4000" cap="none">
              <a:solidFill>
                <a:schemeClr val="tx1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67807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AB305-AB44-8083-5993-1EB04C302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4000" cap="none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سوال اول</a:t>
            </a:r>
            <a:endParaRPr lang="en-US" sz="4000" cap="none">
              <a:solidFill>
                <a:schemeClr val="tx1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9697D-BE84-FE57-7B9D-7A4481C3D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96547"/>
            <a:ext cx="9905998" cy="35518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a-IR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برنامه ای بنویسید که نام، نام خانوادگی و تاریخ تولد کاربر را گرفته و متن زیر را بدهد.</a:t>
            </a:r>
            <a:endParaRPr lang="en-US" sz="2800" cap="none">
              <a:solidFill>
                <a:schemeClr val="tx1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0" indent="0" algn="ctr">
              <a:buNone/>
            </a:pPr>
            <a:br>
              <a:rPr lang="fa-IR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</a:br>
            <a:r>
              <a:rPr lang="en-US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Hi Hasan Jabbari you are 23 years old</a:t>
            </a:r>
            <a:endParaRPr lang="fa-IR" sz="2800" cap="none">
              <a:solidFill>
                <a:schemeClr val="tx1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81191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AB305-AB44-8083-5993-1EB04C302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4000" cap="none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سوال دوم</a:t>
            </a:r>
            <a:endParaRPr lang="en-US" sz="4000" cap="none">
              <a:solidFill>
                <a:schemeClr val="tx1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9697D-BE84-FE57-7B9D-7A4481C3D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96547"/>
            <a:ext cx="9905998" cy="35518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a-IR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برنامه ای بنویسید که نام کاربری و رمز عبور کاربر را گرفته و متن زیر را بدهد.</a:t>
            </a:r>
            <a:endParaRPr lang="en-US" sz="2800" cap="none">
              <a:solidFill>
                <a:schemeClr val="tx1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0" indent="0" algn="ctr">
              <a:buNone/>
            </a:pPr>
            <a:br>
              <a:rPr lang="fa-IR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</a:br>
            <a:r>
              <a:rPr lang="en-US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Hi Jabbari</a:t>
            </a:r>
            <a:r>
              <a:rPr lang="fa-IR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79</a:t>
            </a:r>
            <a:r>
              <a:rPr lang="en-US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 your password **** is 4 letter long.</a:t>
            </a:r>
            <a:endParaRPr lang="fa-IR" sz="2800" cap="none">
              <a:solidFill>
                <a:schemeClr val="tx1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65051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AB305-AB44-8083-5993-1EB04C302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4000" cap="none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سوال سوم</a:t>
            </a:r>
            <a:endParaRPr lang="en-US" sz="4000" cap="none">
              <a:solidFill>
                <a:schemeClr val="tx1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9697D-BE84-FE57-7B9D-7A4481C3D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96547"/>
            <a:ext cx="9905998" cy="35518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a-IR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برنامه ای بنویسید که دو عدد از کار بر گرفته و ضرب، جمع و تقسیم این دو عدد رو بده</a:t>
            </a:r>
            <a:endParaRPr lang="en-US" sz="2800" cap="none">
              <a:solidFill>
                <a:schemeClr val="tx1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46917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AB305-AB44-8083-5993-1EB04C302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4000" cap="none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سوال چهارم</a:t>
            </a:r>
            <a:endParaRPr lang="en-US" sz="4000" cap="none">
              <a:solidFill>
                <a:schemeClr val="tx1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9697D-BE84-FE57-7B9D-7A4481C3D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96547"/>
            <a:ext cx="9905998" cy="35518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a-IR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یه متن رو از کاربر بگیرید و به صورت برعکس چاپ کنید.</a:t>
            </a:r>
            <a:endParaRPr lang="en-US" sz="2800" cap="none">
              <a:solidFill>
                <a:schemeClr val="tx1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88380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AB305-AB44-8083-5993-1EB04C302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4000" cap="none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سوال پنجم</a:t>
            </a:r>
            <a:endParaRPr lang="en-US" sz="4000" cap="none">
              <a:solidFill>
                <a:schemeClr val="tx1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9697D-BE84-FE57-7B9D-7A4481C3D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96547"/>
            <a:ext cx="9905998" cy="35518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a-IR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برنامه ای بنویسید که از دو لیست موارد مشترکش رو به صورت یه لیست در خروجی چاپ کند</a:t>
            </a:r>
            <a:endParaRPr lang="en-US" sz="2800" cap="none">
              <a:solidFill>
                <a:schemeClr val="tx1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85016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AB305-AB44-8083-5993-1EB04C302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4000" cap="none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سوال ششم</a:t>
            </a:r>
            <a:endParaRPr lang="en-US" sz="4000" cap="none">
              <a:solidFill>
                <a:schemeClr val="tx1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9697D-BE84-FE57-7B9D-7A4481C3D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96547"/>
            <a:ext cx="9905998" cy="35518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a-IR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برنامه ای بنویسید که تعداد کلمات داخل متنی که کاربر میده رو حساب کند.</a:t>
            </a:r>
            <a:endParaRPr lang="en-US" sz="2800" cap="none">
              <a:solidFill>
                <a:schemeClr val="tx1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12008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AB305-AB44-8083-5993-1EB04C302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4000" cap="none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سوال هفتم</a:t>
            </a:r>
            <a:endParaRPr lang="en-US" sz="4000" cap="none">
              <a:solidFill>
                <a:schemeClr val="tx1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9697D-BE84-FE57-7B9D-7A4481C3D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96547"/>
            <a:ext cx="9905998" cy="35518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a-IR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برنامه ای بنویسید که دمای هوا رو به سانتیگراد بگیرد و به فارنهایت بدهد</a:t>
            </a:r>
            <a:endParaRPr lang="en-US" sz="2800" cap="none">
              <a:solidFill>
                <a:schemeClr val="tx1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84610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:a16="http://schemas.microsoft.com/office/drawing/2014/main" id="{ED271EAF-A0F5-AF98-647D-A6FC081BCF85}"/>
              </a:ext>
            </a:extLst>
          </p:cNvPr>
          <p:cNvSpPr/>
          <p:nvPr/>
        </p:nvSpPr>
        <p:spPr>
          <a:xfrm>
            <a:off x="7514253" y="2995126"/>
            <a:ext cx="2817845" cy="66247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01A3F51-6D67-B110-F8F5-F29D8ECB2095}"/>
              </a:ext>
            </a:extLst>
          </p:cNvPr>
          <p:cNvSpPr/>
          <p:nvPr/>
        </p:nvSpPr>
        <p:spPr>
          <a:xfrm>
            <a:off x="4525347" y="2425959"/>
            <a:ext cx="3013788" cy="18194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F(x)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2C5042F-8D7F-1954-B09E-55960E1D21AD}"/>
              </a:ext>
            </a:extLst>
          </p:cNvPr>
          <p:cNvSpPr/>
          <p:nvPr/>
        </p:nvSpPr>
        <p:spPr>
          <a:xfrm>
            <a:off x="1707502" y="3004457"/>
            <a:ext cx="2817845" cy="66247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15A0B1-3366-F0EA-0FCC-D2380E22C9CF}"/>
              </a:ext>
            </a:extLst>
          </p:cNvPr>
          <p:cNvSpPr txBox="1"/>
          <p:nvPr/>
        </p:nvSpPr>
        <p:spPr>
          <a:xfrm>
            <a:off x="4525347" y="905069"/>
            <a:ext cx="3013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4000"/>
              <a:t>ماشین ها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3512212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AB305-AB44-8083-5993-1EB04C302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4000" cap="none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سوال هشتم</a:t>
            </a:r>
            <a:endParaRPr lang="en-US" sz="4000" cap="none">
              <a:solidFill>
                <a:schemeClr val="tx1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9697D-BE84-FE57-7B9D-7A4481C3D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96547"/>
            <a:ext cx="9905998" cy="35518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a-IR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برنامه ای بنویسید که اعضای تکراری یک لیست رو حذف کند و یه لیست بدون داده تکراری بدهد</a:t>
            </a:r>
            <a:endParaRPr lang="en-US" sz="2800" cap="none">
              <a:solidFill>
                <a:schemeClr val="tx1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30716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AB305-AB44-8083-5993-1EB04C302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4000" cap="none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سوال نهم</a:t>
            </a:r>
            <a:endParaRPr lang="en-US" sz="4000" cap="none">
              <a:solidFill>
                <a:schemeClr val="tx1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9697D-BE84-FE57-7B9D-7A4481C3D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96547"/>
            <a:ext cx="9905998" cy="35518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a-IR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برنامه ای بنویسید که اطلاعاتی از کاربر بگیرد</a:t>
            </a:r>
          </a:p>
          <a:p>
            <a:pPr marL="0" indent="0" algn="ctr">
              <a:buNone/>
            </a:pPr>
            <a:r>
              <a:rPr lang="fa-IR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در یک دیکشنری به نام کاربر بریزد</a:t>
            </a:r>
            <a:br>
              <a:rPr lang="fa-IR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</a:br>
            <a:r>
              <a:rPr lang="fa-IR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سپس آن را چاپ کند</a:t>
            </a:r>
          </a:p>
        </p:txBody>
      </p:sp>
    </p:spTree>
    <p:extLst>
      <p:ext uri="{BB962C8B-B14F-4D97-AF65-F5344CB8AC3E}">
        <p14:creationId xmlns:p14="http://schemas.microsoft.com/office/powerpoint/2010/main" val="217834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5D878EC-BEA8-E19C-CA08-1780CE7489D3}"/>
                  </a:ext>
                </a:extLst>
              </p:cNvPr>
              <p:cNvSpPr txBox="1"/>
              <p:nvPr/>
            </p:nvSpPr>
            <p:spPr>
              <a:xfrm>
                <a:off x="1402702" y="1457598"/>
                <a:ext cx="938659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/>
                  <a:t>F(x)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600"/>
                          <m:t>x</m:t>
                        </m:r>
                      </m:e>
                      <m:sup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600"/>
                  <a:t>+14</a:t>
                </a:r>
              </a:p>
              <a:p>
                <a:pPr algn="ctr"/>
                <a:r>
                  <a:rPr lang="en-US" sz="3600"/>
                  <a:t>F(5) = 25+14 = 39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5D878EC-BEA8-E19C-CA08-1780CE748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702" y="1457598"/>
                <a:ext cx="9386595" cy="1200329"/>
              </a:xfrm>
              <a:prstGeom prst="rect">
                <a:avLst/>
              </a:prstGeom>
              <a:blipFill>
                <a:blip r:embed="rId2"/>
                <a:stretch>
                  <a:fillRect t="-7614" b="-18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3F70DE-F34E-DA59-6A88-C364E83F6D48}"/>
                  </a:ext>
                </a:extLst>
              </p:cNvPr>
              <p:cNvSpPr txBox="1"/>
              <p:nvPr/>
            </p:nvSpPr>
            <p:spPr>
              <a:xfrm>
                <a:off x="1402702" y="4200074"/>
                <a:ext cx="9386595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/>
                  <a:t>F(x, y)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200"/>
                          <m:t>x</m:t>
                        </m:r>
                      </m:e>
                      <m:sup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/>
                  <a:t>+y</a:t>
                </a:r>
              </a:p>
              <a:p>
                <a:pPr algn="ctr"/>
                <a:r>
                  <a:rPr lang="en-US" sz="3200"/>
                  <a:t>F(10, 4) = 100+4 = 104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3F70DE-F34E-DA59-6A88-C364E83F6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702" y="4200074"/>
                <a:ext cx="9386595" cy="1077218"/>
              </a:xfrm>
              <a:prstGeom prst="rect">
                <a:avLst/>
              </a:prstGeom>
              <a:blipFill>
                <a:blip r:embed="rId3"/>
                <a:stretch>
                  <a:fillRect t="-7345" b="-17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80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AB305-AB44-8083-5993-1EB04C302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4000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داده های ساده</a:t>
            </a:r>
            <a:br>
              <a:rPr lang="fa-IR" sz="4000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</a:br>
            <a:r>
              <a:rPr lang="en-US" sz="4000" cap="none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Basic </a:t>
            </a:r>
            <a:r>
              <a:rPr lang="en-US" sz="4000" cap="none" err="1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DataTypes</a:t>
            </a:r>
            <a:endParaRPr lang="en-US" sz="4000" cap="none">
              <a:solidFill>
                <a:schemeClr val="tx1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9697D-BE84-FE57-7B9D-7A4481C3D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96547"/>
            <a:ext cx="9905998" cy="3551853"/>
          </a:xfrm>
        </p:spPr>
        <p:txBody>
          <a:bodyPr>
            <a:normAutofit/>
          </a:bodyPr>
          <a:lstStyle/>
          <a:p>
            <a:pPr marL="514350" indent="-514350" algn="ctr">
              <a:buFont typeface="+mj-lt"/>
              <a:buAutoNum type="arabicPeriod"/>
            </a:pPr>
            <a:r>
              <a:rPr lang="en-US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int	</a:t>
            </a:r>
            <a:r>
              <a:rPr lang="fa-IR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	</a:t>
            </a:r>
            <a:r>
              <a:rPr lang="en-US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		</a:t>
            </a:r>
            <a:r>
              <a:rPr lang="fa-IR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	</a:t>
            </a:r>
            <a:r>
              <a:rPr lang="en-US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12, -4, 25888883</a:t>
            </a:r>
            <a:r>
              <a:rPr lang="fa-IR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	</a:t>
            </a:r>
            <a:r>
              <a:rPr lang="en-US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	</a:t>
            </a:r>
            <a:r>
              <a:rPr lang="fa-IR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اعداد بدون اعشار</a:t>
            </a:r>
            <a:endParaRPr lang="en-US" sz="2800" cap="none">
              <a:solidFill>
                <a:schemeClr val="tx1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514350" indent="-514350" algn="ctr">
              <a:buFont typeface="+mj-lt"/>
              <a:buAutoNum type="arabicPeriod"/>
            </a:pPr>
            <a:r>
              <a:rPr lang="en-US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float</a:t>
            </a:r>
            <a:r>
              <a:rPr lang="fa-IR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	</a:t>
            </a:r>
            <a:r>
              <a:rPr lang="en-US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			20.0, -5.125646	</a:t>
            </a:r>
            <a:r>
              <a:rPr lang="fa-IR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		اعداد اعشاری</a:t>
            </a:r>
            <a:endParaRPr lang="en-US" sz="2800" cap="none">
              <a:solidFill>
                <a:schemeClr val="tx1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514350" indent="-514350" algn="ctr">
              <a:buFont typeface="+mj-lt"/>
              <a:buAutoNum type="arabicPeriod"/>
            </a:pPr>
            <a:r>
              <a:rPr lang="en-US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str</a:t>
            </a:r>
            <a:r>
              <a:rPr lang="fa-IR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		</a:t>
            </a:r>
            <a:r>
              <a:rPr lang="en-US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			“Hello”, ‘Hasan’</a:t>
            </a:r>
            <a:r>
              <a:rPr lang="fa-IR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	</a:t>
            </a:r>
            <a:r>
              <a:rPr lang="en-US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			</a:t>
            </a:r>
            <a:r>
              <a:rPr lang="fa-IR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	متن</a:t>
            </a:r>
            <a:endParaRPr lang="en-US" sz="2800" cap="none">
              <a:solidFill>
                <a:schemeClr val="tx1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514350" indent="-514350" algn="ctr">
              <a:buFont typeface="+mj-lt"/>
              <a:buAutoNum type="arabicPeriod"/>
            </a:pPr>
            <a:r>
              <a:rPr lang="en-US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bool</a:t>
            </a:r>
            <a:r>
              <a:rPr lang="fa-IR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	</a:t>
            </a:r>
            <a:r>
              <a:rPr lang="en-US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			True, False	</a:t>
            </a:r>
            <a:r>
              <a:rPr lang="fa-IR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	</a:t>
            </a:r>
            <a:r>
              <a:rPr lang="en-US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	</a:t>
            </a:r>
            <a:r>
              <a:rPr lang="fa-IR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	درست یا غلط</a:t>
            </a:r>
            <a:endParaRPr lang="en-US" sz="2800" cap="none">
              <a:solidFill>
                <a:schemeClr val="tx1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91975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07B01-A61F-5A12-4A44-7A39E68CF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555102"/>
          </a:xfrm>
        </p:spPr>
        <p:txBody>
          <a:bodyPr>
            <a:normAutofit/>
          </a:bodyPr>
          <a:lstStyle/>
          <a:p>
            <a:pPr algn="ctr"/>
            <a:r>
              <a:rPr lang="en-US" sz="7200" cap="none">
                <a:latin typeface="Adobe Arabic" panose="02040503050201020203" pitchFamily="18" charset="-78"/>
                <a:cs typeface="Adobe Arabic" panose="02040503050201020203" pitchFamily="18" charset="-78"/>
              </a:rPr>
              <a:t>print()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FF8B8-A06B-C1AA-6EC0-ACC54C48D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cap="none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print(“Hello World”)</a:t>
            </a:r>
          </a:p>
          <a:p>
            <a:pPr marL="0" indent="0">
              <a:buNone/>
            </a:pPr>
            <a:endParaRPr lang="en-US" sz="2800" cap="none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0" indent="0">
              <a:buNone/>
            </a:pPr>
            <a:r>
              <a:rPr lang="en-US" sz="2800" cap="none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output:</a:t>
            </a:r>
          </a:p>
          <a:p>
            <a:pPr marL="0" indent="0">
              <a:buNone/>
            </a:pPr>
            <a:r>
              <a:rPr lang="en-US" sz="2800" cap="none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3937300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2539E-FF43-6635-ABAD-BB327AA83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64702"/>
            <a:ext cx="9905998" cy="3626498"/>
          </a:xfrm>
        </p:spPr>
        <p:txBody>
          <a:bodyPr/>
          <a:lstStyle/>
          <a:p>
            <a:r>
              <a:rPr lang="en-US" cap="none"/>
              <a:t>+		</a:t>
            </a:r>
            <a:r>
              <a:rPr lang="fa-IR" cap="none"/>
              <a:t>جمع</a:t>
            </a:r>
            <a:endParaRPr lang="en-US" cap="none"/>
          </a:p>
          <a:p>
            <a:r>
              <a:rPr lang="en-US" cap="none"/>
              <a:t>-		</a:t>
            </a:r>
            <a:r>
              <a:rPr lang="fa-IR" cap="none"/>
              <a:t>تفریق</a:t>
            </a:r>
            <a:endParaRPr lang="en-US" cap="none"/>
          </a:p>
          <a:p>
            <a:r>
              <a:rPr lang="en-US" cap="none"/>
              <a:t>*		</a:t>
            </a:r>
            <a:r>
              <a:rPr lang="fa-IR" cap="none"/>
              <a:t>ضرب</a:t>
            </a:r>
            <a:endParaRPr lang="en-US" cap="none"/>
          </a:p>
          <a:p>
            <a:r>
              <a:rPr lang="en-US" cap="none"/>
              <a:t>/		</a:t>
            </a:r>
            <a:r>
              <a:rPr lang="fa-IR" cap="none"/>
              <a:t>تقسیم</a:t>
            </a:r>
            <a:endParaRPr lang="en-US" cap="none"/>
          </a:p>
          <a:p>
            <a:r>
              <a:rPr lang="en-US" cap="none"/>
              <a:t>//	</a:t>
            </a:r>
            <a:r>
              <a:rPr lang="fa-IR" cap="none"/>
              <a:t>تقسیم بدون اعشار</a:t>
            </a:r>
            <a:endParaRPr lang="en-US" cap="none"/>
          </a:p>
          <a:p>
            <a:r>
              <a:rPr lang="en-US" cap="none"/>
              <a:t>**	</a:t>
            </a:r>
            <a:r>
              <a:rPr lang="fa-IR" cap="none"/>
              <a:t>توان</a:t>
            </a:r>
            <a:endParaRPr lang="en-US" cap="none"/>
          </a:p>
          <a:p>
            <a:r>
              <a:rPr lang="en-US" cap="none"/>
              <a:t>%	</a:t>
            </a:r>
            <a:r>
              <a:rPr lang="fa-IR" cap="none"/>
              <a:t>باقی مانده</a:t>
            </a:r>
            <a:endParaRPr lang="en-US" cap="none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CE2ED15-684C-00B1-B26A-E119BD756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555102"/>
          </a:xfrm>
        </p:spPr>
        <p:txBody>
          <a:bodyPr>
            <a:normAutofit/>
          </a:bodyPr>
          <a:lstStyle/>
          <a:p>
            <a:pPr algn="ctr"/>
            <a:r>
              <a:rPr lang="fa-IR" sz="7200" cap="none">
                <a:latin typeface="Adobe Arabic" panose="02040503050201020203" pitchFamily="18" charset="-78"/>
                <a:cs typeface="Adobe Arabic" panose="02040503050201020203" pitchFamily="18" charset="-78"/>
              </a:rPr>
              <a:t>عملگرهای ریاضی</a:t>
            </a:r>
            <a:endParaRPr lang="en-US" sz="7200" cap="none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39447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AB305-AB44-8083-5993-1EB04C302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en-US" sz="4000" cap="none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9697D-BE84-FE57-7B9D-7A4481C3D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96547"/>
            <a:ext cx="9905998" cy="35518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greeting = ‘Hello You’</a:t>
            </a:r>
          </a:p>
          <a:p>
            <a:pPr marL="0" indent="0" algn="ctr">
              <a:buNone/>
            </a:pPr>
            <a:r>
              <a:rPr lang="en-US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print(greeting)</a:t>
            </a:r>
          </a:p>
          <a:p>
            <a:pPr marL="0" indent="0" algn="ctr">
              <a:buNone/>
            </a:pPr>
            <a:endParaRPr lang="en-US" sz="2800" cap="none">
              <a:solidFill>
                <a:schemeClr val="tx1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0" indent="0" algn="ctr">
              <a:buNone/>
            </a:pPr>
            <a:r>
              <a:rPr lang="en-US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‘Hello You’</a:t>
            </a:r>
            <a:endParaRPr lang="fa-IR" sz="2800" cap="none">
              <a:solidFill>
                <a:schemeClr val="tx1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93200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AB305-AB44-8083-5993-1EB04C302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4000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داده های پیچیده تر</a:t>
            </a:r>
            <a:br>
              <a:rPr lang="fa-IR" sz="4000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</a:br>
            <a:r>
              <a:rPr lang="en-US" sz="4000" cap="none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More Advance </a:t>
            </a:r>
            <a:r>
              <a:rPr lang="en-US" sz="4000" cap="none" err="1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DataTypes</a:t>
            </a:r>
            <a:endParaRPr lang="en-US" sz="4000" cap="none">
              <a:solidFill>
                <a:schemeClr val="tx1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9697D-BE84-FE57-7B9D-7A4481C3D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96547"/>
            <a:ext cx="9905998" cy="3551853"/>
          </a:xfrm>
        </p:spPr>
        <p:txBody>
          <a:bodyPr>
            <a:normAutofit/>
          </a:bodyPr>
          <a:lstStyle/>
          <a:p>
            <a:pPr marL="514350" indent="-514350" algn="ctr">
              <a:buFont typeface="+mj-lt"/>
              <a:buAutoNum type="arabicPeriod"/>
            </a:pPr>
            <a:r>
              <a:rPr lang="en-US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list	</a:t>
            </a:r>
            <a:r>
              <a:rPr lang="fa-IR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	</a:t>
            </a:r>
            <a:r>
              <a:rPr lang="en-US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		</a:t>
            </a:r>
            <a:r>
              <a:rPr lang="fa-IR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	</a:t>
            </a:r>
            <a:r>
              <a:rPr lang="en-US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[]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US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Set 	</a:t>
            </a:r>
            <a:r>
              <a:rPr lang="fa-IR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	</a:t>
            </a:r>
            <a:r>
              <a:rPr lang="en-US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			{}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US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dict</a:t>
            </a:r>
            <a:r>
              <a:rPr lang="fa-IR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	</a:t>
            </a:r>
            <a:r>
              <a:rPr lang="en-US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	{key:value}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US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tuple</a:t>
            </a:r>
            <a:r>
              <a:rPr lang="fa-IR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	</a:t>
            </a:r>
            <a:r>
              <a:rPr lang="en-US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			()</a:t>
            </a:r>
          </a:p>
        </p:txBody>
      </p:sp>
    </p:spTree>
    <p:extLst>
      <p:ext uri="{BB962C8B-B14F-4D97-AF65-F5344CB8AC3E}">
        <p14:creationId xmlns:p14="http://schemas.microsoft.com/office/powerpoint/2010/main" val="724428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AB305-AB44-8083-5993-1EB04C302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en-US" sz="4000" cap="none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9697D-BE84-FE57-7B9D-7A4481C3D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96547"/>
            <a:ext cx="9905998" cy="35518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‘Hello World’. upper()</a:t>
            </a:r>
          </a:p>
          <a:p>
            <a:pPr marL="0" indent="0" algn="ctr">
              <a:buNone/>
            </a:pPr>
            <a:endParaRPr lang="en-US" sz="2800" cap="none">
              <a:solidFill>
                <a:schemeClr val="tx1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0" indent="0" algn="ctr">
              <a:buNone/>
            </a:pPr>
            <a:r>
              <a:rPr lang="en-US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‘HELLO WORLD’</a:t>
            </a:r>
            <a:endParaRPr lang="fa-IR" sz="2800" cap="none">
              <a:solidFill>
                <a:schemeClr val="tx1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408144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347</TotalTime>
  <Words>490</Words>
  <Application>Microsoft Office PowerPoint</Application>
  <PresentationFormat>Widescreen</PresentationFormat>
  <Paragraphs>85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Adobe Arabic</vt:lpstr>
      <vt:lpstr>Arial</vt:lpstr>
      <vt:lpstr>Cambria Math</vt:lpstr>
      <vt:lpstr>Century Gothic</vt:lpstr>
      <vt:lpstr>Mesh</vt:lpstr>
      <vt:lpstr>جلسه اول</vt:lpstr>
      <vt:lpstr>PowerPoint Presentation</vt:lpstr>
      <vt:lpstr>PowerPoint Presentation</vt:lpstr>
      <vt:lpstr>داده های ساده Basic DataTypes</vt:lpstr>
      <vt:lpstr>print()</vt:lpstr>
      <vt:lpstr>عملگرهای ریاضی</vt:lpstr>
      <vt:lpstr>Variables</vt:lpstr>
      <vt:lpstr>داده های پیچیده تر More Advance DataTypes</vt:lpstr>
      <vt:lpstr>Methods</vt:lpstr>
      <vt:lpstr>Used Functions</vt:lpstr>
      <vt:lpstr>Used str Methods</vt:lpstr>
      <vt:lpstr>list Methods set Methods dic Methods tuple Methods</vt:lpstr>
      <vt:lpstr>سوال اول</vt:lpstr>
      <vt:lpstr>سوال دوم</vt:lpstr>
      <vt:lpstr>سوال سوم</vt:lpstr>
      <vt:lpstr>سوال چهارم</vt:lpstr>
      <vt:lpstr>سوال پنجم</vt:lpstr>
      <vt:lpstr>سوال ششم</vt:lpstr>
      <vt:lpstr>سوال هفتم</vt:lpstr>
      <vt:lpstr>سوال هشتم</vt:lpstr>
      <vt:lpstr>سوال نهم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جلسه اول</dc:title>
  <dc:creator>Hasan Jabbari</dc:creator>
  <cp:lastModifiedBy>Hasan Jabbari</cp:lastModifiedBy>
  <cp:revision>4</cp:revision>
  <dcterms:created xsi:type="dcterms:W3CDTF">2023-12-08T16:12:45Z</dcterms:created>
  <dcterms:modified xsi:type="dcterms:W3CDTF">2023-12-12T03:39:05Z</dcterms:modified>
</cp:coreProperties>
</file>