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8" r:id="rId2"/>
    <p:sldId id="265" r:id="rId3"/>
    <p:sldId id="264" r:id="rId4"/>
    <p:sldId id="262" r:id="rId5"/>
    <p:sldId id="268" r:id="rId6"/>
    <p:sldId id="277" r:id="rId7"/>
    <p:sldId id="294" r:id="rId8"/>
    <p:sldId id="289" r:id="rId9"/>
    <p:sldId id="296" r:id="rId10"/>
    <p:sldId id="263" r:id="rId11"/>
    <p:sldId id="274" r:id="rId12"/>
    <p:sldId id="295" r:id="rId13"/>
    <p:sldId id="256" r:id="rId14"/>
    <p:sldId id="275" r:id="rId15"/>
    <p:sldId id="266"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21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A0B2D-B159-4EFC-B704-CCCDDB7C46AB}" type="doc">
      <dgm:prSet loTypeId="urn:microsoft.com/office/officeart/2005/8/layout/chevron1" loCatId="process" qsTypeId="urn:microsoft.com/office/officeart/2005/8/quickstyle/simple3" qsCatId="simple" csTypeId="urn:microsoft.com/office/officeart/2005/8/colors/colorful1" csCatId="colorful" phldr="1"/>
      <dgm:spPr/>
    </dgm:pt>
    <dgm:pt modelId="{E2772F14-4237-462C-BFBD-59DDACDCCEAF}">
      <dgm:prSet phldrT="[Texto]" custT="1"/>
      <dgm:spPr/>
      <dgm:t>
        <a:bodyPr/>
        <a:lstStyle/>
        <a:p>
          <a:r>
            <a:rPr lang="es-MX" sz="1400" b="1" dirty="0"/>
            <a:t>Planeación</a:t>
          </a:r>
        </a:p>
      </dgm:t>
    </dgm:pt>
    <dgm:pt modelId="{5EF3EC9E-E2D9-4EEF-8287-6FB73FDA05D7}" type="parTrans" cxnId="{50A0240B-3AFC-4EAD-91E1-02A64A2636E6}">
      <dgm:prSet/>
      <dgm:spPr/>
      <dgm:t>
        <a:bodyPr/>
        <a:lstStyle/>
        <a:p>
          <a:endParaRPr lang="es-MX" sz="1400"/>
        </a:p>
      </dgm:t>
    </dgm:pt>
    <dgm:pt modelId="{D579CDCC-AA5B-42D3-90DE-2F3B98AC8BD4}" type="sibTrans" cxnId="{50A0240B-3AFC-4EAD-91E1-02A64A2636E6}">
      <dgm:prSet/>
      <dgm:spPr/>
      <dgm:t>
        <a:bodyPr/>
        <a:lstStyle/>
        <a:p>
          <a:endParaRPr lang="es-MX" sz="1400"/>
        </a:p>
      </dgm:t>
    </dgm:pt>
    <dgm:pt modelId="{8BE17420-8D7F-46C2-BDD7-4B7B12294CE6}">
      <dgm:prSet phldrT="[Texto]" custT="1"/>
      <dgm:spPr/>
      <dgm:t>
        <a:bodyPr/>
        <a:lstStyle/>
        <a:p>
          <a:r>
            <a:rPr lang="es-MX" sz="1400" b="1" dirty="0"/>
            <a:t>Diseño</a:t>
          </a:r>
        </a:p>
      </dgm:t>
    </dgm:pt>
    <dgm:pt modelId="{6AB67BF9-41AA-4517-A3CA-A79FE90BED29}" type="parTrans" cxnId="{536DD282-AE8E-4A29-8DC9-79E374A0D409}">
      <dgm:prSet/>
      <dgm:spPr/>
      <dgm:t>
        <a:bodyPr/>
        <a:lstStyle/>
        <a:p>
          <a:endParaRPr lang="es-MX" sz="1400"/>
        </a:p>
      </dgm:t>
    </dgm:pt>
    <dgm:pt modelId="{03BA8CCA-89EB-4D89-A245-F697EE4AE2FD}" type="sibTrans" cxnId="{536DD282-AE8E-4A29-8DC9-79E374A0D409}">
      <dgm:prSet/>
      <dgm:spPr/>
      <dgm:t>
        <a:bodyPr/>
        <a:lstStyle/>
        <a:p>
          <a:endParaRPr lang="es-MX" sz="1400"/>
        </a:p>
      </dgm:t>
    </dgm:pt>
    <dgm:pt modelId="{BECD9CD5-24A4-4048-AD37-60AFD605FE63}">
      <dgm:prSet phldrT="[Texto]" custT="1"/>
      <dgm:spPr/>
      <dgm:t>
        <a:bodyPr/>
        <a:lstStyle/>
        <a:p>
          <a:r>
            <a:rPr lang="es-MX" sz="1400" b="1" dirty="0"/>
            <a:t>Desarrollo</a:t>
          </a:r>
        </a:p>
      </dgm:t>
    </dgm:pt>
    <dgm:pt modelId="{25405BCA-1D1B-4365-BDAE-5AFA73B6D919}" type="parTrans" cxnId="{00E909B4-2971-47A5-829F-E1472E22DCEA}">
      <dgm:prSet/>
      <dgm:spPr/>
      <dgm:t>
        <a:bodyPr/>
        <a:lstStyle/>
        <a:p>
          <a:endParaRPr lang="es-MX" sz="1400"/>
        </a:p>
      </dgm:t>
    </dgm:pt>
    <dgm:pt modelId="{4D60DBE6-5E99-4A44-AADF-2043024869B4}" type="sibTrans" cxnId="{00E909B4-2971-47A5-829F-E1472E22DCEA}">
      <dgm:prSet/>
      <dgm:spPr/>
      <dgm:t>
        <a:bodyPr/>
        <a:lstStyle/>
        <a:p>
          <a:endParaRPr lang="es-MX" sz="1400"/>
        </a:p>
      </dgm:t>
    </dgm:pt>
    <dgm:pt modelId="{69226E88-9A02-42CF-AE99-7AC0F66496B8}">
      <dgm:prSet phldrT="[Texto]" custT="1"/>
      <dgm:spPr/>
      <dgm:t>
        <a:bodyPr/>
        <a:lstStyle/>
        <a:p>
          <a:r>
            <a:rPr lang="es-MX" sz="1400" b="1" dirty="0"/>
            <a:t>Documentación</a:t>
          </a:r>
        </a:p>
      </dgm:t>
    </dgm:pt>
    <dgm:pt modelId="{9F23C1F1-B9AE-45BB-9FF7-92A3724811C5}" type="parTrans" cxnId="{96984C15-ACD6-47A8-9BD5-F943004463FA}">
      <dgm:prSet/>
      <dgm:spPr/>
      <dgm:t>
        <a:bodyPr/>
        <a:lstStyle/>
        <a:p>
          <a:endParaRPr lang="es-MX" sz="1400"/>
        </a:p>
      </dgm:t>
    </dgm:pt>
    <dgm:pt modelId="{5C064C32-E084-49DA-BC5E-395C0F6CBB84}" type="sibTrans" cxnId="{96984C15-ACD6-47A8-9BD5-F943004463FA}">
      <dgm:prSet/>
      <dgm:spPr/>
      <dgm:t>
        <a:bodyPr/>
        <a:lstStyle/>
        <a:p>
          <a:endParaRPr lang="es-MX" sz="1400"/>
        </a:p>
      </dgm:t>
    </dgm:pt>
    <dgm:pt modelId="{49ABBAC9-9181-493D-AEF7-DA923F3E21F8}">
      <dgm:prSet phldrT="[Texto]" custT="1"/>
      <dgm:spPr/>
      <dgm:t>
        <a:bodyPr/>
        <a:lstStyle/>
        <a:p>
          <a:r>
            <a:rPr lang="es-MX" sz="1400" b="1" dirty="0"/>
            <a:t>Despliegue</a:t>
          </a:r>
          <a:r>
            <a:rPr lang="es-MX" sz="1400" dirty="0"/>
            <a:t> </a:t>
          </a:r>
        </a:p>
      </dgm:t>
    </dgm:pt>
    <dgm:pt modelId="{DC097E74-1165-4C2B-90E8-5508B6916C39}" type="parTrans" cxnId="{3B6C41F3-21D7-407A-9A72-9502E4F7AB18}">
      <dgm:prSet/>
      <dgm:spPr/>
      <dgm:t>
        <a:bodyPr/>
        <a:lstStyle/>
        <a:p>
          <a:endParaRPr lang="es-MX" sz="1400"/>
        </a:p>
      </dgm:t>
    </dgm:pt>
    <dgm:pt modelId="{9C2FEA1E-878E-4747-9146-910C9479870A}" type="sibTrans" cxnId="{3B6C41F3-21D7-407A-9A72-9502E4F7AB18}">
      <dgm:prSet/>
      <dgm:spPr/>
      <dgm:t>
        <a:bodyPr/>
        <a:lstStyle/>
        <a:p>
          <a:endParaRPr lang="es-MX" sz="1400"/>
        </a:p>
      </dgm:t>
    </dgm:pt>
    <dgm:pt modelId="{DAA0B2D9-FBB4-4476-8A62-DBBC90EF6152}">
      <dgm:prSet phldrT="[Texto]" custT="1"/>
      <dgm:spPr/>
      <dgm:t>
        <a:bodyPr/>
        <a:lstStyle/>
        <a:p>
          <a:r>
            <a:rPr lang="es-MX" sz="1400" b="1" dirty="0"/>
            <a:t>Entrega</a:t>
          </a:r>
        </a:p>
      </dgm:t>
    </dgm:pt>
    <dgm:pt modelId="{4275716E-0C3F-41E5-AF28-871DF48CD96B}" type="parTrans" cxnId="{E2878239-C5AB-43EA-A354-83CF63BC4255}">
      <dgm:prSet/>
      <dgm:spPr/>
      <dgm:t>
        <a:bodyPr/>
        <a:lstStyle/>
        <a:p>
          <a:endParaRPr lang="es-MX" sz="1400"/>
        </a:p>
      </dgm:t>
    </dgm:pt>
    <dgm:pt modelId="{136281C0-19BD-4606-A1A3-2E46AA296C69}" type="sibTrans" cxnId="{E2878239-C5AB-43EA-A354-83CF63BC4255}">
      <dgm:prSet/>
      <dgm:spPr/>
      <dgm:t>
        <a:bodyPr/>
        <a:lstStyle/>
        <a:p>
          <a:endParaRPr lang="es-MX" sz="1400"/>
        </a:p>
      </dgm:t>
    </dgm:pt>
    <dgm:pt modelId="{9B9DB194-199D-4F2C-A53D-1FF1189164FA}" type="pres">
      <dgm:prSet presAssocID="{87DA0B2D-B159-4EFC-B704-CCCDDB7C46AB}" presName="Name0" presStyleCnt="0">
        <dgm:presLayoutVars>
          <dgm:dir/>
          <dgm:animLvl val="lvl"/>
          <dgm:resizeHandles val="exact"/>
        </dgm:presLayoutVars>
      </dgm:prSet>
      <dgm:spPr/>
    </dgm:pt>
    <dgm:pt modelId="{78FDAFFE-694E-4EB6-B2CD-28E0F1A0B49C}" type="pres">
      <dgm:prSet presAssocID="{E2772F14-4237-462C-BFBD-59DDACDCCEAF}" presName="parTxOnly" presStyleLbl="node1" presStyleIdx="0" presStyleCnt="6">
        <dgm:presLayoutVars>
          <dgm:chMax val="0"/>
          <dgm:chPref val="0"/>
          <dgm:bulletEnabled val="1"/>
        </dgm:presLayoutVars>
      </dgm:prSet>
      <dgm:spPr/>
    </dgm:pt>
    <dgm:pt modelId="{A9D70576-2036-4CAB-A7FC-5943285B0143}" type="pres">
      <dgm:prSet presAssocID="{D579CDCC-AA5B-42D3-90DE-2F3B98AC8BD4}" presName="parTxOnlySpace" presStyleCnt="0"/>
      <dgm:spPr/>
    </dgm:pt>
    <dgm:pt modelId="{17B5DEE4-988A-40C9-8392-899F88ADAA88}" type="pres">
      <dgm:prSet presAssocID="{8BE17420-8D7F-46C2-BDD7-4B7B12294CE6}" presName="parTxOnly" presStyleLbl="node1" presStyleIdx="1" presStyleCnt="6">
        <dgm:presLayoutVars>
          <dgm:chMax val="0"/>
          <dgm:chPref val="0"/>
          <dgm:bulletEnabled val="1"/>
        </dgm:presLayoutVars>
      </dgm:prSet>
      <dgm:spPr/>
    </dgm:pt>
    <dgm:pt modelId="{37F6CA75-DC71-4C70-BB8A-4FEBFC66B560}" type="pres">
      <dgm:prSet presAssocID="{03BA8CCA-89EB-4D89-A245-F697EE4AE2FD}" presName="parTxOnlySpace" presStyleCnt="0"/>
      <dgm:spPr/>
    </dgm:pt>
    <dgm:pt modelId="{F256EA60-424B-45A1-987B-26D72F5B52DC}" type="pres">
      <dgm:prSet presAssocID="{BECD9CD5-24A4-4048-AD37-60AFD605FE63}" presName="parTxOnly" presStyleLbl="node1" presStyleIdx="2" presStyleCnt="6">
        <dgm:presLayoutVars>
          <dgm:chMax val="0"/>
          <dgm:chPref val="0"/>
          <dgm:bulletEnabled val="1"/>
        </dgm:presLayoutVars>
      </dgm:prSet>
      <dgm:spPr/>
    </dgm:pt>
    <dgm:pt modelId="{F67DB7B2-00DD-42A2-8C6A-DC8DDF0C17EF}" type="pres">
      <dgm:prSet presAssocID="{4D60DBE6-5E99-4A44-AADF-2043024869B4}" presName="parTxOnlySpace" presStyleCnt="0"/>
      <dgm:spPr/>
    </dgm:pt>
    <dgm:pt modelId="{C8DE82B8-69BC-4173-AC87-1C19013A4255}" type="pres">
      <dgm:prSet presAssocID="{69226E88-9A02-42CF-AE99-7AC0F66496B8}" presName="parTxOnly" presStyleLbl="node1" presStyleIdx="3" presStyleCnt="6">
        <dgm:presLayoutVars>
          <dgm:chMax val="0"/>
          <dgm:chPref val="0"/>
          <dgm:bulletEnabled val="1"/>
        </dgm:presLayoutVars>
      </dgm:prSet>
      <dgm:spPr/>
    </dgm:pt>
    <dgm:pt modelId="{179B3E14-7260-409C-BAC1-3375389C03EC}" type="pres">
      <dgm:prSet presAssocID="{5C064C32-E084-49DA-BC5E-395C0F6CBB84}" presName="parTxOnlySpace" presStyleCnt="0"/>
      <dgm:spPr/>
    </dgm:pt>
    <dgm:pt modelId="{A5B4AB85-34F3-4B06-9D27-694A072ABA77}" type="pres">
      <dgm:prSet presAssocID="{49ABBAC9-9181-493D-AEF7-DA923F3E21F8}" presName="parTxOnly" presStyleLbl="node1" presStyleIdx="4" presStyleCnt="6">
        <dgm:presLayoutVars>
          <dgm:chMax val="0"/>
          <dgm:chPref val="0"/>
          <dgm:bulletEnabled val="1"/>
        </dgm:presLayoutVars>
      </dgm:prSet>
      <dgm:spPr/>
    </dgm:pt>
    <dgm:pt modelId="{B2DB8977-2C7C-47BF-AD34-1550DCA62128}" type="pres">
      <dgm:prSet presAssocID="{9C2FEA1E-878E-4747-9146-910C9479870A}" presName="parTxOnlySpace" presStyleCnt="0"/>
      <dgm:spPr/>
    </dgm:pt>
    <dgm:pt modelId="{E161920E-5ECD-447E-9A9F-AD48DD64B4BE}" type="pres">
      <dgm:prSet presAssocID="{DAA0B2D9-FBB4-4476-8A62-DBBC90EF6152}" presName="parTxOnly" presStyleLbl="node1" presStyleIdx="5" presStyleCnt="6">
        <dgm:presLayoutVars>
          <dgm:chMax val="0"/>
          <dgm:chPref val="0"/>
          <dgm:bulletEnabled val="1"/>
        </dgm:presLayoutVars>
      </dgm:prSet>
      <dgm:spPr/>
    </dgm:pt>
  </dgm:ptLst>
  <dgm:cxnLst>
    <dgm:cxn modelId="{50A0240B-3AFC-4EAD-91E1-02A64A2636E6}" srcId="{87DA0B2D-B159-4EFC-B704-CCCDDB7C46AB}" destId="{E2772F14-4237-462C-BFBD-59DDACDCCEAF}" srcOrd="0" destOrd="0" parTransId="{5EF3EC9E-E2D9-4EEF-8287-6FB73FDA05D7}" sibTransId="{D579CDCC-AA5B-42D3-90DE-2F3B98AC8BD4}"/>
    <dgm:cxn modelId="{74455511-A4CD-4BA4-9F72-AE8A6A9B4308}" type="presOf" srcId="{49ABBAC9-9181-493D-AEF7-DA923F3E21F8}" destId="{A5B4AB85-34F3-4B06-9D27-694A072ABA77}" srcOrd="0" destOrd="0" presId="urn:microsoft.com/office/officeart/2005/8/layout/chevron1"/>
    <dgm:cxn modelId="{96984C15-ACD6-47A8-9BD5-F943004463FA}" srcId="{87DA0B2D-B159-4EFC-B704-CCCDDB7C46AB}" destId="{69226E88-9A02-42CF-AE99-7AC0F66496B8}" srcOrd="3" destOrd="0" parTransId="{9F23C1F1-B9AE-45BB-9FF7-92A3724811C5}" sibTransId="{5C064C32-E084-49DA-BC5E-395C0F6CBB84}"/>
    <dgm:cxn modelId="{E2878239-C5AB-43EA-A354-83CF63BC4255}" srcId="{87DA0B2D-B159-4EFC-B704-CCCDDB7C46AB}" destId="{DAA0B2D9-FBB4-4476-8A62-DBBC90EF6152}" srcOrd="5" destOrd="0" parTransId="{4275716E-0C3F-41E5-AF28-871DF48CD96B}" sibTransId="{136281C0-19BD-4606-A1A3-2E46AA296C69}"/>
    <dgm:cxn modelId="{A7AE4A5F-B81A-422C-AF01-73B19620559E}" type="presOf" srcId="{BECD9CD5-24A4-4048-AD37-60AFD605FE63}" destId="{F256EA60-424B-45A1-987B-26D72F5B52DC}" srcOrd="0" destOrd="0" presId="urn:microsoft.com/office/officeart/2005/8/layout/chevron1"/>
    <dgm:cxn modelId="{0FC99354-FD40-484C-8398-92B3DE8A8AEC}" type="presOf" srcId="{E2772F14-4237-462C-BFBD-59DDACDCCEAF}" destId="{78FDAFFE-694E-4EB6-B2CD-28E0F1A0B49C}" srcOrd="0" destOrd="0" presId="urn:microsoft.com/office/officeart/2005/8/layout/chevron1"/>
    <dgm:cxn modelId="{53520681-5653-4DF5-A8C8-8F1FED0F6201}" type="presOf" srcId="{87DA0B2D-B159-4EFC-B704-CCCDDB7C46AB}" destId="{9B9DB194-199D-4F2C-A53D-1FF1189164FA}" srcOrd="0" destOrd="0" presId="urn:microsoft.com/office/officeart/2005/8/layout/chevron1"/>
    <dgm:cxn modelId="{536DD282-AE8E-4A29-8DC9-79E374A0D409}" srcId="{87DA0B2D-B159-4EFC-B704-CCCDDB7C46AB}" destId="{8BE17420-8D7F-46C2-BDD7-4B7B12294CE6}" srcOrd="1" destOrd="0" parTransId="{6AB67BF9-41AA-4517-A3CA-A79FE90BED29}" sibTransId="{03BA8CCA-89EB-4D89-A245-F697EE4AE2FD}"/>
    <dgm:cxn modelId="{00E909B4-2971-47A5-829F-E1472E22DCEA}" srcId="{87DA0B2D-B159-4EFC-B704-CCCDDB7C46AB}" destId="{BECD9CD5-24A4-4048-AD37-60AFD605FE63}" srcOrd="2" destOrd="0" parTransId="{25405BCA-1D1B-4365-BDAE-5AFA73B6D919}" sibTransId="{4D60DBE6-5E99-4A44-AADF-2043024869B4}"/>
    <dgm:cxn modelId="{B8EFEBD7-CAC7-44E7-AE54-8D3A67320835}" type="presOf" srcId="{DAA0B2D9-FBB4-4476-8A62-DBBC90EF6152}" destId="{E161920E-5ECD-447E-9A9F-AD48DD64B4BE}" srcOrd="0" destOrd="0" presId="urn:microsoft.com/office/officeart/2005/8/layout/chevron1"/>
    <dgm:cxn modelId="{DAB96ADC-EEC6-40C2-BB63-56254C2B4F08}" type="presOf" srcId="{69226E88-9A02-42CF-AE99-7AC0F66496B8}" destId="{C8DE82B8-69BC-4173-AC87-1C19013A4255}" srcOrd="0" destOrd="0" presId="urn:microsoft.com/office/officeart/2005/8/layout/chevron1"/>
    <dgm:cxn modelId="{CDA5B1EF-0D7D-4730-8FC3-A7EFE6962F2E}" type="presOf" srcId="{8BE17420-8D7F-46C2-BDD7-4B7B12294CE6}" destId="{17B5DEE4-988A-40C9-8392-899F88ADAA88}" srcOrd="0" destOrd="0" presId="urn:microsoft.com/office/officeart/2005/8/layout/chevron1"/>
    <dgm:cxn modelId="{3B6C41F3-21D7-407A-9A72-9502E4F7AB18}" srcId="{87DA0B2D-B159-4EFC-B704-CCCDDB7C46AB}" destId="{49ABBAC9-9181-493D-AEF7-DA923F3E21F8}" srcOrd="4" destOrd="0" parTransId="{DC097E74-1165-4C2B-90E8-5508B6916C39}" sibTransId="{9C2FEA1E-878E-4747-9146-910C9479870A}"/>
    <dgm:cxn modelId="{47D77690-C4AD-4359-9605-4F385307E65E}" type="presParOf" srcId="{9B9DB194-199D-4F2C-A53D-1FF1189164FA}" destId="{78FDAFFE-694E-4EB6-B2CD-28E0F1A0B49C}" srcOrd="0" destOrd="0" presId="urn:microsoft.com/office/officeart/2005/8/layout/chevron1"/>
    <dgm:cxn modelId="{11970D1D-2189-4A97-B1D0-2B2293BE0955}" type="presParOf" srcId="{9B9DB194-199D-4F2C-A53D-1FF1189164FA}" destId="{A9D70576-2036-4CAB-A7FC-5943285B0143}" srcOrd="1" destOrd="0" presId="urn:microsoft.com/office/officeart/2005/8/layout/chevron1"/>
    <dgm:cxn modelId="{48A67F58-1C63-4FBB-A05A-7E21D3FCBFB5}" type="presParOf" srcId="{9B9DB194-199D-4F2C-A53D-1FF1189164FA}" destId="{17B5DEE4-988A-40C9-8392-899F88ADAA88}" srcOrd="2" destOrd="0" presId="urn:microsoft.com/office/officeart/2005/8/layout/chevron1"/>
    <dgm:cxn modelId="{47DBECBC-6481-4762-BF75-EAA40AC90D2A}" type="presParOf" srcId="{9B9DB194-199D-4F2C-A53D-1FF1189164FA}" destId="{37F6CA75-DC71-4C70-BB8A-4FEBFC66B560}" srcOrd="3" destOrd="0" presId="urn:microsoft.com/office/officeart/2005/8/layout/chevron1"/>
    <dgm:cxn modelId="{F5B02BA1-CBDA-4D0D-A92A-EF3238FB46B0}" type="presParOf" srcId="{9B9DB194-199D-4F2C-A53D-1FF1189164FA}" destId="{F256EA60-424B-45A1-987B-26D72F5B52DC}" srcOrd="4" destOrd="0" presId="urn:microsoft.com/office/officeart/2005/8/layout/chevron1"/>
    <dgm:cxn modelId="{4C73040F-DB12-46F0-8C37-C330580AFD59}" type="presParOf" srcId="{9B9DB194-199D-4F2C-A53D-1FF1189164FA}" destId="{F67DB7B2-00DD-42A2-8C6A-DC8DDF0C17EF}" srcOrd="5" destOrd="0" presId="urn:microsoft.com/office/officeart/2005/8/layout/chevron1"/>
    <dgm:cxn modelId="{4C9BD8A0-5C73-4641-BEFE-FF44067936BA}" type="presParOf" srcId="{9B9DB194-199D-4F2C-A53D-1FF1189164FA}" destId="{C8DE82B8-69BC-4173-AC87-1C19013A4255}" srcOrd="6" destOrd="0" presId="urn:microsoft.com/office/officeart/2005/8/layout/chevron1"/>
    <dgm:cxn modelId="{4E1EAB42-5AF9-477B-AFAC-825F037776F0}" type="presParOf" srcId="{9B9DB194-199D-4F2C-A53D-1FF1189164FA}" destId="{179B3E14-7260-409C-BAC1-3375389C03EC}" srcOrd="7" destOrd="0" presId="urn:microsoft.com/office/officeart/2005/8/layout/chevron1"/>
    <dgm:cxn modelId="{71DE6E67-4959-4EFD-9FDB-CBD4B02568D8}" type="presParOf" srcId="{9B9DB194-199D-4F2C-A53D-1FF1189164FA}" destId="{A5B4AB85-34F3-4B06-9D27-694A072ABA77}" srcOrd="8" destOrd="0" presId="urn:microsoft.com/office/officeart/2005/8/layout/chevron1"/>
    <dgm:cxn modelId="{5A647B10-1A09-4F1B-88F5-6B4023DB51B0}" type="presParOf" srcId="{9B9DB194-199D-4F2C-A53D-1FF1189164FA}" destId="{B2DB8977-2C7C-47BF-AD34-1550DCA62128}" srcOrd="9" destOrd="0" presId="urn:microsoft.com/office/officeart/2005/8/layout/chevron1"/>
    <dgm:cxn modelId="{71ABC72A-EAC2-4920-BEA9-BE09A5F44523}" type="presParOf" srcId="{9B9DB194-199D-4F2C-A53D-1FF1189164FA}" destId="{E161920E-5ECD-447E-9A9F-AD48DD64B4BE}"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DAFFE-694E-4EB6-B2CD-28E0F1A0B49C}">
      <dsp:nvSpPr>
        <dsp:cNvPr id="0" name=""/>
        <dsp:cNvSpPr/>
      </dsp:nvSpPr>
      <dsp:spPr>
        <a:xfrm>
          <a:off x="5651" y="95447"/>
          <a:ext cx="2102434" cy="840973"/>
        </a:xfrm>
        <a:prstGeom prst="chevron">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Planeación</a:t>
          </a:r>
        </a:p>
      </dsp:txBody>
      <dsp:txXfrm>
        <a:off x="426138" y="95447"/>
        <a:ext cx="1261461" cy="840973"/>
      </dsp:txXfrm>
    </dsp:sp>
    <dsp:sp modelId="{17B5DEE4-988A-40C9-8392-899F88ADAA88}">
      <dsp:nvSpPr>
        <dsp:cNvPr id="0" name=""/>
        <dsp:cNvSpPr/>
      </dsp:nvSpPr>
      <dsp:spPr>
        <a:xfrm>
          <a:off x="1897842" y="95447"/>
          <a:ext cx="2102434" cy="840973"/>
        </a:xfrm>
        <a:prstGeom prst="chevron">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Diseño</a:t>
          </a:r>
        </a:p>
      </dsp:txBody>
      <dsp:txXfrm>
        <a:off x="2318329" y="95447"/>
        <a:ext cx="1261461" cy="840973"/>
      </dsp:txXfrm>
    </dsp:sp>
    <dsp:sp modelId="{F256EA60-424B-45A1-987B-26D72F5B52DC}">
      <dsp:nvSpPr>
        <dsp:cNvPr id="0" name=""/>
        <dsp:cNvSpPr/>
      </dsp:nvSpPr>
      <dsp:spPr>
        <a:xfrm>
          <a:off x="3790033" y="95447"/>
          <a:ext cx="2102434" cy="840973"/>
        </a:xfrm>
        <a:prstGeom prst="chevron">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Desarrollo</a:t>
          </a:r>
        </a:p>
      </dsp:txBody>
      <dsp:txXfrm>
        <a:off x="4210520" y="95447"/>
        <a:ext cx="1261461" cy="840973"/>
      </dsp:txXfrm>
    </dsp:sp>
    <dsp:sp modelId="{C8DE82B8-69BC-4173-AC87-1C19013A4255}">
      <dsp:nvSpPr>
        <dsp:cNvPr id="0" name=""/>
        <dsp:cNvSpPr/>
      </dsp:nvSpPr>
      <dsp:spPr>
        <a:xfrm>
          <a:off x="5682224" y="95447"/>
          <a:ext cx="2102434" cy="840973"/>
        </a:xfrm>
        <a:prstGeom prst="chevron">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Documentación</a:t>
          </a:r>
        </a:p>
      </dsp:txBody>
      <dsp:txXfrm>
        <a:off x="6102711" y="95447"/>
        <a:ext cx="1261461" cy="840973"/>
      </dsp:txXfrm>
    </dsp:sp>
    <dsp:sp modelId="{A5B4AB85-34F3-4B06-9D27-694A072ABA77}">
      <dsp:nvSpPr>
        <dsp:cNvPr id="0" name=""/>
        <dsp:cNvSpPr/>
      </dsp:nvSpPr>
      <dsp:spPr>
        <a:xfrm>
          <a:off x="7574415" y="95447"/>
          <a:ext cx="2102434" cy="840973"/>
        </a:xfrm>
        <a:prstGeom prst="chevron">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Despliegue</a:t>
          </a:r>
          <a:r>
            <a:rPr lang="es-MX" sz="1400" kern="1200" dirty="0"/>
            <a:t> </a:t>
          </a:r>
        </a:p>
      </dsp:txBody>
      <dsp:txXfrm>
        <a:off x="7994902" y="95447"/>
        <a:ext cx="1261461" cy="840973"/>
      </dsp:txXfrm>
    </dsp:sp>
    <dsp:sp modelId="{E161920E-5ECD-447E-9A9F-AD48DD64B4BE}">
      <dsp:nvSpPr>
        <dsp:cNvPr id="0" name=""/>
        <dsp:cNvSpPr/>
      </dsp:nvSpPr>
      <dsp:spPr>
        <a:xfrm>
          <a:off x="9466606" y="95447"/>
          <a:ext cx="2102434" cy="840973"/>
        </a:xfrm>
        <a:prstGeom prst="chevron">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b="1" kern="1200" dirty="0"/>
            <a:t>Entrega</a:t>
          </a:r>
        </a:p>
      </dsp:txBody>
      <dsp:txXfrm>
        <a:off x="9887093" y="95447"/>
        <a:ext cx="1261461" cy="8409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694004-54C1-4770-AF43-8E61E143B9FE}" type="datetimeFigureOut">
              <a:rPr lang="es-MX" smtClean="0"/>
              <a:t>30/04/2024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ACEFCBD-7A22-486C-B228-093CF87ABDE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86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94004-54C1-4770-AF43-8E61E143B9FE}" type="datetimeFigureOut">
              <a:rPr lang="es-MX" smtClean="0"/>
              <a:t>30/04/2024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408247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94004-54C1-4770-AF43-8E61E143B9FE}" type="datetimeFigureOut">
              <a:rPr lang="es-MX" smtClean="0"/>
              <a:t>30/04/2024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328226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94004-54C1-4770-AF43-8E61E143B9FE}" type="datetimeFigureOut">
              <a:rPr lang="es-MX" smtClean="0"/>
              <a:t>30/04/2024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297777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6694004-54C1-4770-AF43-8E61E143B9FE}" type="datetimeFigureOut">
              <a:rPr lang="es-MX" smtClean="0"/>
              <a:t>30/04/2024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ACEFCBD-7A22-486C-B228-093CF87ABDE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23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694004-54C1-4770-AF43-8E61E143B9FE}" type="datetimeFigureOut">
              <a:rPr lang="es-MX" smtClean="0"/>
              <a:t>30/04/2024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36335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694004-54C1-4770-AF43-8E61E143B9FE}" type="datetimeFigureOut">
              <a:rPr lang="es-MX" smtClean="0"/>
              <a:t>30/04/2024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3652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6694004-54C1-4770-AF43-8E61E143B9FE}" type="datetimeFigureOut">
              <a:rPr lang="es-MX" smtClean="0"/>
              <a:t>30/04/2024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306017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694004-54C1-4770-AF43-8E61E143B9FE}" type="datetimeFigureOut">
              <a:rPr lang="es-MX" smtClean="0"/>
              <a:t>30/04/2024</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85911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694004-54C1-4770-AF43-8E61E143B9FE}" type="datetimeFigureOut">
              <a:rPr lang="es-MX" smtClean="0"/>
              <a:t>30/04/2024</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CEFCBD-7A22-486C-B228-093CF87ABDE0}" type="slidenum">
              <a:rPr lang="es-MX" smtClean="0"/>
              <a:t>‹Nº›</a:t>
            </a:fld>
            <a:endParaRPr lang="es-MX"/>
          </a:p>
        </p:txBody>
      </p:sp>
    </p:spTree>
    <p:extLst>
      <p:ext uri="{BB962C8B-B14F-4D97-AF65-F5344CB8AC3E}">
        <p14:creationId xmlns:p14="http://schemas.microsoft.com/office/powerpoint/2010/main" val="301877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6694004-54C1-4770-AF43-8E61E143B9FE}" type="datetimeFigureOut">
              <a:rPr lang="es-MX" smtClean="0"/>
              <a:t>30/04/2024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ACEFCBD-7A22-486C-B228-093CF87ABDE0}" type="slidenum">
              <a:rPr lang="es-MX" smtClean="0"/>
              <a:t>‹Nº›</a:t>
            </a:fld>
            <a:endParaRPr lang="es-MX"/>
          </a:p>
        </p:txBody>
      </p:sp>
    </p:spTree>
    <p:extLst>
      <p:ext uri="{BB962C8B-B14F-4D97-AF65-F5344CB8AC3E}">
        <p14:creationId xmlns:p14="http://schemas.microsoft.com/office/powerpoint/2010/main" val="116054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694004-54C1-4770-AF43-8E61E143B9FE}" type="datetimeFigureOut">
              <a:rPr lang="es-MX" smtClean="0"/>
              <a:t>30/04/2024</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CEFCBD-7A22-486C-B228-093CF87ABDE0}"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275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13 Rectángulo"/>
          <p:cNvSpPr/>
          <p:nvPr/>
        </p:nvSpPr>
        <p:spPr>
          <a:xfrm>
            <a:off x="0" y="4857760"/>
            <a:ext cx="12192000" cy="121444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11 CuadroTexto"/>
          <p:cNvSpPr txBox="1"/>
          <p:nvPr/>
        </p:nvSpPr>
        <p:spPr>
          <a:xfrm>
            <a:off x="285720" y="4871877"/>
            <a:ext cx="7443232" cy="1061829"/>
          </a:xfrm>
          <a:prstGeom prst="rect">
            <a:avLst/>
          </a:prstGeom>
          <a:noFill/>
        </p:spPr>
        <p:txBody>
          <a:bodyPr wrap="square" rtlCol="0">
            <a:spAutoFit/>
          </a:bodyPr>
          <a:lstStyle/>
          <a:p>
            <a:pPr>
              <a:lnSpc>
                <a:spcPct val="150000"/>
              </a:lnSpc>
            </a:pPr>
            <a:r>
              <a:rPr lang="es-MX" sz="1400" dirty="0">
                <a:latin typeface="+mn-lt"/>
              </a:rPr>
              <a:t>Proyecto: </a:t>
            </a:r>
            <a:r>
              <a:rPr lang="es-MX" sz="1400" b="1" dirty="0">
                <a:solidFill>
                  <a:srgbClr val="FF0000"/>
                </a:solidFill>
              </a:rPr>
              <a:t>Laboratorio Studio Dental</a:t>
            </a:r>
          </a:p>
          <a:p>
            <a:pPr>
              <a:lnSpc>
                <a:spcPct val="150000"/>
              </a:lnSpc>
            </a:pPr>
            <a:r>
              <a:rPr lang="es-MX" sz="1400" dirty="0">
                <a:latin typeface="+mn-lt"/>
              </a:rPr>
              <a:t>Líder de proyecto: </a:t>
            </a:r>
            <a:r>
              <a:rPr lang="es-MX" sz="1400" b="1" dirty="0">
                <a:solidFill>
                  <a:srgbClr val="FF0000"/>
                </a:solidFill>
              </a:rPr>
              <a:t>Propietario / Director / Dueño del proceso</a:t>
            </a:r>
          </a:p>
          <a:p>
            <a:pPr>
              <a:lnSpc>
                <a:spcPct val="150000"/>
              </a:lnSpc>
            </a:pPr>
            <a:r>
              <a:rPr lang="es-MX" sz="1400" dirty="0">
                <a:latin typeface="+mn-lt"/>
              </a:rPr>
              <a:t>Programador: </a:t>
            </a:r>
            <a:r>
              <a:rPr lang="es-MX" sz="1400" b="1" dirty="0">
                <a:latin typeface="+mn-lt"/>
              </a:rPr>
              <a:t>Jorge Oviedo</a:t>
            </a:r>
            <a:endParaRPr lang="es-MX" sz="1400" b="1" dirty="0"/>
          </a:p>
        </p:txBody>
      </p:sp>
      <p:sp>
        <p:nvSpPr>
          <p:cNvPr id="5" name="12 CuadroTexto"/>
          <p:cNvSpPr txBox="1"/>
          <p:nvPr/>
        </p:nvSpPr>
        <p:spPr>
          <a:xfrm>
            <a:off x="8014672" y="4857760"/>
            <a:ext cx="3456384" cy="705258"/>
          </a:xfrm>
          <a:prstGeom prst="rect">
            <a:avLst/>
          </a:prstGeom>
          <a:noFill/>
        </p:spPr>
        <p:txBody>
          <a:bodyPr wrap="square" rtlCol="0">
            <a:spAutoFit/>
          </a:bodyPr>
          <a:lstStyle/>
          <a:p>
            <a:pPr>
              <a:lnSpc>
                <a:spcPct val="150000"/>
              </a:lnSpc>
            </a:pPr>
            <a:r>
              <a:rPr lang="es-MX" sz="1400" dirty="0">
                <a:latin typeface="+mn-lt"/>
              </a:rPr>
              <a:t>Fase: </a:t>
            </a:r>
            <a:r>
              <a:rPr lang="es-MX" sz="1400" b="1" dirty="0">
                <a:latin typeface="+mn-lt"/>
              </a:rPr>
              <a:t>Planeación y Diseño</a:t>
            </a:r>
          </a:p>
          <a:p>
            <a:pPr>
              <a:lnSpc>
                <a:spcPct val="150000"/>
              </a:lnSpc>
            </a:pPr>
            <a:r>
              <a:rPr lang="es-MX" sz="1400" dirty="0">
                <a:latin typeface="+mn-lt"/>
              </a:rPr>
              <a:t>Fecha:  </a:t>
            </a:r>
            <a:r>
              <a:rPr lang="es-MX" sz="1400" b="1" dirty="0"/>
              <a:t>25 Abr 2024</a:t>
            </a:r>
            <a:endParaRPr lang="es-MX" sz="1400" b="1" dirty="0">
              <a:latin typeface="+mn-lt"/>
            </a:endParaRPr>
          </a:p>
        </p:txBody>
      </p:sp>
      <p:cxnSp>
        <p:nvCxnSpPr>
          <p:cNvPr id="7" name="Conector recto 6"/>
          <p:cNvCxnSpPr/>
          <p:nvPr/>
        </p:nvCxnSpPr>
        <p:spPr>
          <a:xfrm flipV="1">
            <a:off x="0" y="309093"/>
            <a:ext cx="12192000" cy="25758"/>
          </a:xfrm>
          <a:prstGeom prst="line">
            <a:avLst/>
          </a:prstGeom>
          <a:ln w="57150">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8" name="Conector recto 7"/>
          <p:cNvCxnSpPr/>
          <p:nvPr/>
        </p:nvCxnSpPr>
        <p:spPr>
          <a:xfrm>
            <a:off x="6083121" y="614195"/>
            <a:ext cx="12879" cy="337426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201" y="1401202"/>
            <a:ext cx="3238385" cy="1800252"/>
          </a:xfrm>
          <a:prstGeom prst="rect">
            <a:avLst/>
          </a:prstGeom>
        </p:spPr>
      </p:pic>
      <p:sp>
        <p:nvSpPr>
          <p:cNvPr id="2" name="4 Título">
            <a:extLst>
              <a:ext uri="{FF2B5EF4-FFF2-40B4-BE49-F238E27FC236}">
                <a16:creationId xmlns:a16="http://schemas.microsoft.com/office/drawing/2014/main" id="{F5B10122-1B15-2919-CA17-25A15F57133E}"/>
              </a:ext>
            </a:extLst>
          </p:cNvPr>
          <p:cNvSpPr txBox="1">
            <a:spLocks/>
          </p:cNvSpPr>
          <p:nvPr/>
        </p:nvSpPr>
        <p:spPr>
          <a:xfrm>
            <a:off x="1515413" y="1463544"/>
            <a:ext cx="3418895" cy="216829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altLang="es-MX" sz="5800" dirty="0">
                <a:solidFill>
                  <a:schemeClr val="bg2">
                    <a:lumMod val="50000"/>
                  </a:schemeClr>
                </a:solidFill>
              </a:rPr>
              <a:t>STUDIO DENTAL </a:t>
            </a:r>
          </a:p>
        </p:txBody>
      </p:sp>
    </p:spTree>
    <p:extLst>
      <p:ext uri="{BB962C8B-B14F-4D97-AF65-F5344CB8AC3E}">
        <p14:creationId xmlns:p14="http://schemas.microsoft.com/office/powerpoint/2010/main" val="274510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4 Título"/>
          <p:cNvSpPr txBox="1">
            <a:spLocks/>
          </p:cNvSpPr>
          <p:nvPr/>
        </p:nvSpPr>
        <p:spPr>
          <a:xfrm>
            <a:off x="317143" y="46529"/>
            <a:ext cx="8229600" cy="7143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500" dirty="0">
                <a:solidFill>
                  <a:schemeClr val="accent1">
                    <a:lumMod val="75000"/>
                  </a:schemeClr>
                </a:solidFill>
                <a:latin typeface="+mn-lt"/>
                <a:cs typeface="Arial" pitchFamily="34" charset="0"/>
              </a:rPr>
              <a:t>Supuestos relacionados </a:t>
            </a:r>
            <a:endParaRPr lang="es-MX" altLang="es-MX" sz="3500" dirty="0">
              <a:solidFill>
                <a:schemeClr val="accent1">
                  <a:lumMod val="75000"/>
                </a:schemeClr>
              </a:solidFill>
              <a:latin typeface="+mn-lt"/>
              <a:cs typeface="Arial" pitchFamily="34" charset="0"/>
            </a:endParaRPr>
          </a:p>
        </p:txBody>
      </p:sp>
      <p:sp>
        <p:nvSpPr>
          <p:cNvPr id="6" name="Rectángulo 5"/>
          <p:cNvSpPr/>
          <p:nvPr/>
        </p:nvSpPr>
        <p:spPr>
          <a:xfrm>
            <a:off x="1" y="746978"/>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TextBox 6">
            <a:extLst>
              <a:ext uri="{FF2B5EF4-FFF2-40B4-BE49-F238E27FC236}">
                <a16:creationId xmlns:a16="http://schemas.microsoft.com/office/drawing/2014/main" id="{6005D785-47E8-4780-9417-6BD18071C586}"/>
              </a:ext>
            </a:extLst>
          </p:cNvPr>
          <p:cNvSpPr txBox="1"/>
          <p:nvPr/>
        </p:nvSpPr>
        <p:spPr>
          <a:xfrm>
            <a:off x="190850" y="884200"/>
            <a:ext cx="11662794" cy="1754326"/>
          </a:xfrm>
          <a:prstGeom prst="rect">
            <a:avLst/>
          </a:prstGeom>
          <a:noFill/>
        </p:spPr>
        <p:txBody>
          <a:bodyPr wrap="square">
            <a:spAutoFit/>
          </a:bodyPr>
          <a:lstStyle/>
          <a:p>
            <a:pPr algn="l" fontAlgn="t"/>
            <a:r>
              <a:rPr lang="es-ES" sz="1800" u="none" strike="noStrike" dirty="0">
                <a:solidFill>
                  <a:srgbClr val="000000"/>
                </a:solidFill>
                <a:effectLst/>
                <a:latin typeface="Calibri" panose="020F0502020204030204" pitchFamily="34" charset="0"/>
              </a:rPr>
              <a:t>Para ver y trabajar en cualquiera de los pasos de producción, se requiere que las ordenes tengan al menos un trabajo y que estos estén “autorizados” a ser producidos (mediante la forma o método que aún no se ha definido).</a:t>
            </a:r>
          </a:p>
          <a:p>
            <a:pPr algn="l" fontAlgn="t"/>
            <a:endParaRPr lang="es-ES" dirty="0">
              <a:solidFill>
                <a:srgbClr val="000000"/>
              </a:solidFill>
              <a:latin typeface="Calibri" panose="020F0502020204030204" pitchFamily="34" charset="0"/>
            </a:endParaRPr>
          </a:p>
          <a:p>
            <a:pPr algn="l" fontAlgn="t"/>
            <a:endParaRPr lang="es-ES" sz="1800" b="0" i="0" u="none" strike="noStrike" dirty="0">
              <a:solidFill>
                <a:srgbClr val="000000"/>
              </a:solidFill>
              <a:effectLst/>
              <a:latin typeface="Calibri" panose="020F0502020204030204" pitchFamily="34" charset="0"/>
            </a:endParaRPr>
          </a:p>
          <a:p>
            <a:pPr algn="l" fontAlgn="t"/>
            <a:endParaRPr lang="es-ES" dirty="0">
              <a:solidFill>
                <a:srgbClr val="000000"/>
              </a:solidFill>
              <a:latin typeface="Calibri" panose="020F0502020204030204" pitchFamily="34" charset="0"/>
            </a:endParaRPr>
          </a:p>
          <a:p>
            <a:pPr algn="l" fontAlgn="t"/>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9312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4 Título"/>
          <p:cNvSpPr txBox="1">
            <a:spLocks/>
          </p:cNvSpPr>
          <p:nvPr/>
        </p:nvSpPr>
        <p:spPr>
          <a:xfrm>
            <a:off x="317143" y="46529"/>
            <a:ext cx="8229600" cy="7143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altLang="es-MX" sz="3500" dirty="0">
                <a:solidFill>
                  <a:schemeClr val="accent1">
                    <a:lumMod val="75000"/>
                  </a:schemeClr>
                </a:solidFill>
                <a:latin typeface="+mn-lt"/>
                <a:cs typeface="Arial" pitchFamily="34" charset="0"/>
              </a:rPr>
              <a:t>Supuestos fuera de alcance</a:t>
            </a:r>
          </a:p>
        </p:txBody>
      </p:sp>
      <p:sp>
        <p:nvSpPr>
          <p:cNvPr id="6" name="Rectángulo 5"/>
          <p:cNvSpPr/>
          <p:nvPr/>
        </p:nvSpPr>
        <p:spPr>
          <a:xfrm>
            <a:off x="1" y="746978"/>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TextBox 6">
            <a:extLst>
              <a:ext uri="{FF2B5EF4-FFF2-40B4-BE49-F238E27FC236}">
                <a16:creationId xmlns:a16="http://schemas.microsoft.com/office/drawing/2014/main" id="{6005D785-47E8-4780-9417-6BD18071C586}"/>
              </a:ext>
            </a:extLst>
          </p:cNvPr>
          <p:cNvSpPr txBox="1"/>
          <p:nvPr/>
        </p:nvSpPr>
        <p:spPr>
          <a:xfrm>
            <a:off x="190850" y="884200"/>
            <a:ext cx="11662794" cy="646331"/>
          </a:xfrm>
          <a:prstGeom prst="rect">
            <a:avLst/>
          </a:prstGeom>
          <a:noFill/>
        </p:spPr>
        <p:txBody>
          <a:bodyPr wrap="square">
            <a:spAutoFit/>
          </a:bodyPr>
          <a:lstStyle/>
          <a:p>
            <a:pPr algn="l" fontAlgn="t"/>
            <a:endParaRPr lang="es-ES" sz="1800" u="none" strike="noStrike" dirty="0">
              <a:effectLst/>
            </a:endParaRPr>
          </a:p>
          <a:p>
            <a:pPr algn="l" fontAlgn="t"/>
            <a:endParaRPr lang="es-ES" b="0" i="0" dirty="0">
              <a:solidFill>
                <a:srgbClr val="000000"/>
              </a:solidFill>
              <a:latin typeface="Calibri" panose="020F0502020204030204" pitchFamily="34" charset="0"/>
            </a:endParaRPr>
          </a:p>
        </p:txBody>
      </p:sp>
      <p:sp>
        <p:nvSpPr>
          <p:cNvPr id="8" name="TextBox 6">
            <a:extLst>
              <a:ext uri="{FF2B5EF4-FFF2-40B4-BE49-F238E27FC236}">
                <a16:creationId xmlns:a16="http://schemas.microsoft.com/office/drawing/2014/main" id="{6005D785-47E8-4780-9417-6BD18071C586}"/>
              </a:ext>
            </a:extLst>
          </p:cNvPr>
          <p:cNvSpPr txBox="1"/>
          <p:nvPr/>
        </p:nvSpPr>
        <p:spPr>
          <a:xfrm>
            <a:off x="190850" y="884200"/>
            <a:ext cx="11662794" cy="1477328"/>
          </a:xfrm>
          <a:prstGeom prst="rect">
            <a:avLst/>
          </a:prstGeom>
          <a:noFill/>
        </p:spPr>
        <p:txBody>
          <a:bodyPr wrap="square">
            <a:spAutoFit/>
          </a:bodyPr>
          <a:lstStyle/>
          <a:p>
            <a:pPr algn="l" fontAlgn="t"/>
            <a:r>
              <a:rPr lang="es-ES" sz="1800" u="none" strike="noStrike" dirty="0">
                <a:solidFill>
                  <a:srgbClr val="000000"/>
                </a:solidFill>
                <a:effectLst/>
                <a:latin typeface="Calibri" panose="020F0502020204030204" pitchFamily="34" charset="0"/>
              </a:rPr>
              <a:t>Cualquier trabajo que no esté capturado en el sistema no podrá </a:t>
            </a:r>
            <a:r>
              <a:rPr lang="es-ES" dirty="0">
                <a:solidFill>
                  <a:srgbClr val="000000"/>
                </a:solidFill>
                <a:latin typeface="Calibri" panose="020F0502020204030204" pitchFamily="34" charset="0"/>
              </a:rPr>
              <a:t>ser reportado, producido, </a:t>
            </a:r>
            <a:r>
              <a:rPr lang="es-ES" dirty="0" err="1">
                <a:solidFill>
                  <a:srgbClr val="000000"/>
                </a:solidFill>
                <a:latin typeface="Calibri" panose="020F0502020204030204" pitchFamily="34" charset="0"/>
              </a:rPr>
              <a:t>etc</a:t>
            </a:r>
            <a:r>
              <a:rPr lang="es-ES" dirty="0">
                <a:solidFill>
                  <a:srgbClr val="000000"/>
                </a:solidFill>
                <a:latin typeface="Calibri" panose="020F0502020204030204" pitchFamily="34" charset="0"/>
              </a:rPr>
              <a:t>, dentro del mismo</a:t>
            </a:r>
            <a:endParaRPr lang="es-ES" sz="1800" u="none" strike="noStrike" dirty="0">
              <a:solidFill>
                <a:srgbClr val="000000"/>
              </a:solidFill>
              <a:effectLst/>
              <a:latin typeface="Calibri" panose="020F0502020204030204" pitchFamily="34" charset="0"/>
            </a:endParaRPr>
          </a:p>
          <a:p>
            <a:pPr algn="l" fontAlgn="t"/>
            <a:endParaRPr lang="es-ES" b="0" i="0" dirty="0">
              <a:solidFill>
                <a:srgbClr val="000000"/>
              </a:solidFill>
              <a:latin typeface="Calibri" panose="020F0502020204030204" pitchFamily="34" charset="0"/>
            </a:endParaRPr>
          </a:p>
          <a:p>
            <a:pPr algn="l" fontAlgn="t"/>
            <a:endParaRPr lang="es-ES" sz="1800" b="0" i="0" u="none" strike="noStrike" dirty="0">
              <a:solidFill>
                <a:srgbClr val="000000"/>
              </a:solidFill>
              <a:effectLst/>
              <a:latin typeface="Calibri" panose="020F0502020204030204" pitchFamily="34" charset="0"/>
            </a:endParaRPr>
          </a:p>
          <a:p>
            <a:pPr algn="l" fontAlgn="t"/>
            <a:endParaRPr lang="es-ES" dirty="0">
              <a:solidFill>
                <a:srgbClr val="000000"/>
              </a:solidFill>
              <a:latin typeface="Calibri" panose="020F0502020204030204" pitchFamily="34" charset="0"/>
            </a:endParaRPr>
          </a:p>
          <a:p>
            <a:pPr algn="l" fontAlgn="t"/>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77313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4 Título"/>
          <p:cNvSpPr txBox="1">
            <a:spLocks/>
          </p:cNvSpPr>
          <p:nvPr/>
        </p:nvSpPr>
        <p:spPr>
          <a:xfrm>
            <a:off x="317143" y="46529"/>
            <a:ext cx="8229600" cy="7143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500" dirty="0">
                <a:solidFill>
                  <a:schemeClr val="accent1">
                    <a:lumMod val="75000"/>
                  </a:schemeClr>
                </a:solidFill>
                <a:latin typeface="+mn-lt"/>
                <a:cs typeface="Arial" pitchFamily="34" charset="0"/>
              </a:rPr>
              <a:t>Necesidades del área de desarrollo</a:t>
            </a:r>
            <a:endParaRPr lang="es-MX" altLang="es-MX" sz="3500" dirty="0">
              <a:solidFill>
                <a:schemeClr val="accent1">
                  <a:lumMod val="75000"/>
                </a:schemeClr>
              </a:solidFill>
              <a:latin typeface="+mn-lt"/>
              <a:cs typeface="Arial" pitchFamily="34" charset="0"/>
            </a:endParaRPr>
          </a:p>
        </p:txBody>
      </p:sp>
      <p:sp>
        <p:nvSpPr>
          <p:cNvPr id="6" name="Rectángulo 5"/>
          <p:cNvSpPr/>
          <p:nvPr/>
        </p:nvSpPr>
        <p:spPr>
          <a:xfrm>
            <a:off x="1" y="746978"/>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TextBox 6">
            <a:extLst>
              <a:ext uri="{FF2B5EF4-FFF2-40B4-BE49-F238E27FC236}">
                <a16:creationId xmlns:a16="http://schemas.microsoft.com/office/drawing/2014/main" id="{6005D785-47E8-4780-9417-6BD18071C586}"/>
              </a:ext>
            </a:extLst>
          </p:cNvPr>
          <p:cNvSpPr txBox="1"/>
          <p:nvPr/>
        </p:nvSpPr>
        <p:spPr>
          <a:xfrm>
            <a:off x="190850" y="884200"/>
            <a:ext cx="11662794" cy="4801314"/>
          </a:xfrm>
          <a:prstGeom prst="rect">
            <a:avLst/>
          </a:prstGeom>
          <a:noFill/>
        </p:spPr>
        <p:txBody>
          <a:bodyPr wrap="square">
            <a:spAutoFit/>
          </a:bodyPr>
          <a:lstStyle/>
          <a:p>
            <a:pPr algn="l" fontAlgn="t"/>
            <a:endParaRPr lang="es-ES" dirty="0">
              <a:solidFill>
                <a:srgbClr val="000000"/>
              </a:solidFill>
              <a:latin typeface="Calibri" panose="020F0502020204030204" pitchFamily="34" charset="0"/>
            </a:endParaRPr>
          </a:p>
          <a:p>
            <a:pPr algn="l" fontAlgn="t"/>
            <a:r>
              <a:rPr lang="es-ES" sz="1800" b="0" i="0" u="none" strike="noStrike" dirty="0">
                <a:solidFill>
                  <a:srgbClr val="000000"/>
                </a:solidFill>
                <a:effectLst/>
                <a:latin typeface="Calibri" panose="020F0502020204030204" pitchFamily="34" charset="0"/>
              </a:rPr>
              <a:t>- Definir a la persona que nos entregará las listas o los datos que sean necesarios para empezar a capturar y hacer las pruebas iniciales</a:t>
            </a:r>
          </a:p>
          <a:p>
            <a:pPr algn="l" fontAlgn="t"/>
            <a:endParaRPr lang="es-ES" dirty="0">
              <a:solidFill>
                <a:srgbClr val="000000"/>
              </a:solidFill>
              <a:latin typeface="Calibri" panose="020F0502020204030204" pitchFamily="34" charset="0"/>
            </a:endParaRPr>
          </a:p>
          <a:p>
            <a:pPr algn="l" fontAlgn="t"/>
            <a:r>
              <a:rPr lang="es-ES" sz="1800" b="0" i="0" u="none" strike="noStrike" dirty="0">
                <a:solidFill>
                  <a:srgbClr val="000000"/>
                </a:solidFill>
                <a:effectLst/>
                <a:latin typeface="Calibri" panose="020F0502020204030204" pitchFamily="34" charset="0"/>
              </a:rPr>
              <a:t>-Definir a los “Dueños de procesos” que serán las personas que nos hagan la solicitud más acertada para cumplir con cada una de las necesidades del sistema.</a:t>
            </a:r>
          </a:p>
          <a:p>
            <a:pPr algn="l" fontAlgn="t"/>
            <a:endParaRPr lang="es-ES" dirty="0">
              <a:solidFill>
                <a:srgbClr val="000000"/>
              </a:solidFill>
              <a:latin typeface="Calibri" panose="020F0502020204030204" pitchFamily="34" charset="0"/>
            </a:endParaRPr>
          </a:p>
          <a:p>
            <a:pPr algn="l" fontAlgn="t"/>
            <a:r>
              <a:rPr lang="es-ES" sz="1800" b="0" i="0" u="none" strike="noStrike" dirty="0">
                <a:solidFill>
                  <a:srgbClr val="000000"/>
                </a:solidFill>
                <a:effectLst/>
                <a:latin typeface="Calibri" panose="020F0502020204030204" pitchFamily="34" charset="0"/>
              </a:rPr>
              <a:t>Es importante definir a él o los encargados de que se siga el proceso dentro del sistema, también es importante que se toque el tema de forma anticipada para evitar resistencia al cambio el día del arranque.</a:t>
            </a:r>
          </a:p>
          <a:p>
            <a:pPr algn="l" fontAlgn="t"/>
            <a:endParaRPr lang="es-ES" dirty="0">
              <a:solidFill>
                <a:srgbClr val="000000"/>
              </a:solidFill>
              <a:latin typeface="Calibri" panose="020F0502020204030204" pitchFamily="34" charset="0"/>
            </a:endParaRPr>
          </a:p>
          <a:p>
            <a:pPr algn="l" fontAlgn="t"/>
            <a:r>
              <a:rPr lang="es-ES" sz="1800" b="0" i="0" u="none" strike="noStrike" dirty="0">
                <a:solidFill>
                  <a:srgbClr val="000000"/>
                </a:solidFill>
                <a:effectLst/>
                <a:latin typeface="Calibri" panose="020F0502020204030204" pitchFamily="34" charset="0"/>
              </a:rPr>
              <a:t>Cualquier información que se capture en el sistema (listados de doctores, tipos de trabajo, usuarios, perfiles, </a:t>
            </a:r>
            <a:r>
              <a:rPr lang="es-ES" sz="1800" b="0" i="0" u="none" strike="noStrike" dirty="0" err="1">
                <a:solidFill>
                  <a:srgbClr val="000000"/>
                </a:solidFill>
                <a:effectLst/>
                <a:latin typeface="Calibri" panose="020F0502020204030204" pitchFamily="34" charset="0"/>
              </a:rPr>
              <a:t>etc</a:t>
            </a:r>
            <a:r>
              <a:rPr lang="es-ES" sz="1800" b="0" i="0" u="none" strike="noStrike" dirty="0">
                <a:solidFill>
                  <a:srgbClr val="000000"/>
                </a:solidFill>
                <a:effectLst/>
                <a:latin typeface="Calibri" panose="020F0502020204030204" pitchFamily="34" charset="0"/>
              </a:rPr>
              <a:t>) se puede cargar por nuestra parte siempre y cuando nos pongamos de acuerdo y nos proporcionen listados en hojas de cálculo, una vez echo el catálogo para tal efecto es importante que los usuarios capturen esta información, al menos, a modo de práctica.</a:t>
            </a:r>
            <a:endParaRPr lang="es-ES" dirty="0">
              <a:solidFill>
                <a:srgbClr val="000000"/>
              </a:solidFill>
              <a:latin typeface="Calibri" panose="020F0502020204030204" pitchFamily="34" charset="0"/>
            </a:endParaRPr>
          </a:p>
          <a:p>
            <a:pPr algn="l" fontAlgn="t"/>
            <a:endParaRPr lang="es-ES" sz="1800" b="0" i="0" u="none" strike="noStrike" dirty="0">
              <a:solidFill>
                <a:srgbClr val="000000"/>
              </a:solidFill>
              <a:effectLst/>
              <a:latin typeface="Calibri" panose="020F0502020204030204" pitchFamily="34" charset="0"/>
            </a:endParaRPr>
          </a:p>
          <a:p>
            <a:pPr algn="l" fontAlgn="t"/>
            <a:endParaRPr lang="es-ES" dirty="0">
              <a:solidFill>
                <a:srgbClr val="000000"/>
              </a:solidFill>
              <a:latin typeface="Calibri" panose="020F0502020204030204" pitchFamily="34" charset="0"/>
            </a:endParaRPr>
          </a:p>
          <a:p>
            <a:pPr algn="l" fontAlgn="t"/>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56687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131 Diagrama"/>
          <p:cNvGraphicFramePr/>
          <p:nvPr>
            <p:extLst>
              <p:ext uri="{D42A27DB-BD31-4B8C-83A1-F6EECF244321}">
                <p14:modId xmlns:p14="http://schemas.microsoft.com/office/powerpoint/2010/main" val="3630203425"/>
              </p:ext>
            </p:extLst>
          </p:nvPr>
        </p:nvGraphicFramePr>
        <p:xfrm>
          <a:off x="71437" y="1214422"/>
          <a:ext cx="11574693" cy="1031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32 CuadroTexto"/>
          <p:cNvSpPr txBox="1">
            <a:spLocks noChangeArrowheads="1"/>
          </p:cNvSpPr>
          <p:nvPr/>
        </p:nvSpPr>
        <p:spPr bwMode="auto">
          <a:xfrm>
            <a:off x="0" y="2214563"/>
            <a:ext cx="21128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Identificar necesidades</a:t>
            </a:r>
          </a:p>
          <a:p>
            <a:pPr eaLnBrk="1" hangingPunct="1">
              <a:spcBef>
                <a:spcPct val="0"/>
              </a:spcBef>
            </a:pPr>
            <a:r>
              <a:rPr lang="es-MX" altLang="es-MX" sz="1200" dirty="0">
                <a:latin typeface="Arial" panose="020B0604020202020204" pitchFamily="34" charset="0"/>
              </a:rPr>
              <a:t> Definir alcances</a:t>
            </a:r>
          </a:p>
          <a:p>
            <a:pPr eaLnBrk="1" hangingPunct="1">
              <a:spcBef>
                <a:spcPct val="0"/>
              </a:spcBef>
            </a:pPr>
            <a:r>
              <a:rPr lang="es-MX" altLang="es-MX" sz="1200" dirty="0">
                <a:latin typeface="Arial" panose="020B0604020202020204" pitchFamily="34" charset="0"/>
              </a:rPr>
              <a:t> Estimar presupuestos</a:t>
            </a:r>
          </a:p>
          <a:p>
            <a:pPr eaLnBrk="1" hangingPunct="1">
              <a:spcBef>
                <a:spcPct val="0"/>
              </a:spcBef>
              <a:buNone/>
            </a:pPr>
            <a:endParaRPr lang="es-MX" altLang="es-MX" sz="1200" dirty="0">
              <a:latin typeface="Arial" panose="020B0604020202020204" pitchFamily="34" charset="0"/>
            </a:endParaRPr>
          </a:p>
        </p:txBody>
      </p:sp>
      <p:sp>
        <p:nvSpPr>
          <p:cNvPr id="7" name="133 CuadroTexto"/>
          <p:cNvSpPr txBox="1">
            <a:spLocks noChangeArrowheads="1"/>
          </p:cNvSpPr>
          <p:nvPr/>
        </p:nvSpPr>
        <p:spPr bwMode="auto">
          <a:xfrm>
            <a:off x="1987152" y="2246290"/>
            <a:ext cx="18372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Diseñar los flujos de información, definir tecnologías</a:t>
            </a:r>
          </a:p>
          <a:p>
            <a:pPr eaLnBrk="1" hangingPunct="1">
              <a:spcBef>
                <a:spcPct val="0"/>
              </a:spcBef>
            </a:pPr>
            <a:r>
              <a:rPr lang="es-MX" altLang="es-MX" sz="1200" dirty="0">
                <a:latin typeface="Arial" panose="020B0604020202020204" pitchFamily="34" charset="0"/>
              </a:rPr>
              <a:t>Definir tiempos</a:t>
            </a:r>
          </a:p>
        </p:txBody>
      </p:sp>
      <p:sp>
        <p:nvSpPr>
          <p:cNvPr id="8" name="135 CuadroTexto"/>
          <p:cNvSpPr txBox="1">
            <a:spLocks noChangeArrowheads="1"/>
          </p:cNvSpPr>
          <p:nvPr/>
        </p:nvSpPr>
        <p:spPr bwMode="auto">
          <a:xfrm>
            <a:off x="3910747" y="2286000"/>
            <a:ext cx="183724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Habilitar librerías</a:t>
            </a:r>
          </a:p>
          <a:p>
            <a:pPr>
              <a:spcBef>
                <a:spcPct val="0"/>
              </a:spcBef>
            </a:pPr>
            <a:r>
              <a:rPr lang="es-MX" altLang="es-MX" sz="1200" dirty="0">
                <a:latin typeface="Arial" panose="020B0604020202020204" pitchFamily="34" charset="0"/>
              </a:rPr>
              <a:t>Desarrollo de bases de datos</a:t>
            </a:r>
          </a:p>
          <a:p>
            <a:pPr eaLnBrk="1" hangingPunct="1">
              <a:spcBef>
                <a:spcPct val="0"/>
              </a:spcBef>
            </a:pPr>
            <a:r>
              <a:rPr lang="es-MX" altLang="es-MX" sz="1200" dirty="0">
                <a:latin typeface="Arial" panose="020B0604020202020204" pitchFamily="34" charset="0"/>
              </a:rPr>
              <a:t> Programación</a:t>
            </a:r>
          </a:p>
          <a:p>
            <a:pPr eaLnBrk="1" hangingPunct="1">
              <a:spcBef>
                <a:spcPct val="0"/>
              </a:spcBef>
            </a:pPr>
            <a:r>
              <a:rPr lang="es-MX" altLang="es-MX" sz="1200" dirty="0">
                <a:latin typeface="Arial" panose="020B0604020202020204" pitchFamily="34" charset="0"/>
              </a:rPr>
              <a:t>Pruebas funcionales</a:t>
            </a:r>
          </a:p>
          <a:p>
            <a:pPr eaLnBrk="1" hangingPunct="1">
              <a:spcBef>
                <a:spcPct val="0"/>
              </a:spcBef>
            </a:pPr>
            <a:r>
              <a:rPr lang="es-MX" altLang="es-MX" sz="1200" dirty="0">
                <a:latin typeface="Arial" panose="020B0604020202020204" pitchFamily="34" charset="0"/>
              </a:rPr>
              <a:t> Pruebas Piloto</a:t>
            </a:r>
          </a:p>
          <a:p>
            <a:pPr eaLnBrk="1" hangingPunct="1">
              <a:spcBef>
                <a:spcPct val="0"/>
              </a:spcBef>
              <a:buFontTx/>
              <a:buNone/>
            </a:pPr>
            <a:endParaRPr lang="es-MX" altLang="es-MX" sz="1200" dirty="0">
              <a:latin typeface="Arial" panose="020B0604020202020204" pitchFamily="34" charset="0"/>
            </a:endParaRPr>
          </a:p>
        </p:txBody>
      </p:sp>
      <p:sp>
        <p:nvSpPr>
          <p:cNvPr id="9" name="152 CuadroTexto"/>
          <p:cNvSpPr txBox="1">
            <a:spLocks noChangeArrowheads="1"/>
          </p:cNvSpPr>
          <p:nvPr/>
        </p:nvSpPr>
        <p:spPr bwMode="auto">
          <a:xfrm>
            <a:off x="5858783" y="2332256"/>
            <a:ext cx="18372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Manuales</a:t>
            </a:r>
          </a:p>
          <a:p>
            <a:pPr eaLnBrk="1" hangingPunct="1">
              <a:spcBef>
                <a:spcPct val="0"/>
              </a:spcBef>
            </a:pPr>
            <a:r>
              <a:rPr lang="es-MX" altLang="es-MX" sz="1200" dirty="0">
                <a:latin typeface="Arial" panose="020B0604020202020204" pitchFamily="34" charset="0"/>
              </a:rPr>
              <a:t>Definir y crear herramientas de capacitación y/o apoyo</a:t>
            </a:r>
          </a:p>
          <a:p>
            <a:pPr eaLnBrk="1" hangingPunct="1">
              <a:spcBef>
                <a:spcPct val="0"/>
              </a:spcBef>
              <a:buFontTx/>
              <a:buNone/>
            </a:pPr>
            <a:endParaRPr lang="es-MX" altLang="es-MX" sz="1200" dirty="0">
              <a:latin typeface="Arial" panose="020B0604020202020204" pitchFamily="34" charset="0"/>
            </a:endParaRPr>
          </a:p>
        </p:txBody>
      </p:sp>
      <p:sp>
        <p:nvSpPr>
          <p:cNvPr id="10" name="155 CuadroTexto"/>
          <p:cNvSpPr txBox="1">
            <a:spLocks noChangeArrowheads="1"/>
          </p:cNvSpPr>
          <p:nvPr/>
        </p:nvSpPr>
        <p:spPr bwMode="auto">
          <a:xfrm>
            <a:off x="7793426" y="2332256"/>
            <a:ext cx="183724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Capacitación</a:t>
            </a:r>
          </a:p>
          <a:p>
            <a:pPr>
              <a:spcBef>
                <a:spcPct val="0"/>
              </a:spcBef>
            </a:pPr>
            <a:r>
              <a:rPr lang="es-MX" altLang="es-MX" sz="1200" dirty="0">
                <a:latin typeface="Arial" panose="020B0604020202020204" pitchFamily="34" charset="0"/>
              </a:rPr>
              <a:t>Medición de la efectividad del sistema</a:t>
            </a:r>
          </a:p>
          <a:p>
            <a:pPr eaLnBrk="1" hangingPunct="1">
              <a:spcBef>
                <a:spcPct val="0"/>
              </a:spcBef>
            </a:pPr>
            <a:r>
              <a:rPr lang="es-MX" altLang="es-MX" sz="1200" dirty="0">
                <a:latin typeface="Arial" panose="020B0604020202020204" pitchFamily="34" charset="0"/>
              </a:rPr>
              <a:t> Soporte</a:t>
            </a:r>
          </a:p>
          <a:p>
            <a:pPr>
              <a:spcBef>
                <a:spcPct val="0"/>
              </a:spcBef>
            </a:pPr>
            <a:r>
              <a:rPr lang="es-MX" altLang="es-MX" sz="1200" dirty="0">
                <a:latin typeface="Arial" panose="020B0604020202020204" pitchFamily="34" charset="0"/>
              </a:rPr>
              <a:t> Retroalimentación del usuario</a:t>
            </a:r>
          </a:p>
          <a:p>
            <a:pPr>
              <a:spcBef>
                <a:spcPct val="0"/>
              </a:spcBef>
            </a:pPr>
            <a:r>
              <a:rPr lang="es-MX" altLang="es-MX" sz="1200" dirty="0">
                <a:latin typeface="Arial" panose="020B0604020202020204" pitchFamily="34" charset="0"/>
              </a:rPr>
              <a:t>Ajustes finales</a:t>
            </a:r>
          </a:p>
        </p:txBody>
      </p:sp>
      <p:sp>
        <p:nvSpPr>
          <p:cNvPr id="11" name="162 CuadroTexto"/>
          <p:cNvSpPr txBox="1">
            <a:spLocks noChangeArrowheads="1"/>
          </p:cNvSpPr>
          <p:nvPr/>
        </p:nvSpPr>
        <p:spPr bwMode="auto">
          <a:xfrm>
            <a:off x="9717021" y="2332256"/>
            <a:ext cx="19291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MX" altLang="es-MX" sz="1200" dirty="0">
                <a:latin typeface="Arial" panose="020B0604020202020204" pitchFamily="34" charset="0"/>
              </a:rPr>
              <a:t> Entrega y cierre de proyecto</a:t>
            </a:r>
          </a:p>
          <a:p>
            <a:pPr eaLnBrk="1" hangingPunct="1">
              <a:spcBef>
                <a:spcPct val="0"/>
              </a:spcBef>
            </a:pPr>
            <a:r>
              <a:rPr lang="es-MX" altLang="es-MX" sz="1200" dirty="0">
                <a:latin typeface="Arial" panose="020B0604020202020204" pitchFamily="34" charset="0"/>
              </a:rPr>
              <a:t>Ajustes finales</a:t>
            </a:r>
          </a:p>
          <a:p>
            <a:pPr eaLnBrk="1" hangingPunct="1">
              <a:spcBef>
                <a:spcPct val="0"/>
              </a:spcBef>
            </a:pPr>
            <a:endParaRPr lang="es-MX" altLang="es-MX" sz="1200" dirty="0">
              <a:latin typeface="Arial" panose="020B0604020202020204" pitchFamily="34" charset="0"/>
            </a:endParaRPr>
          </a:p>
        </p:txBody>
      </p:sp>
      <p:sp>
        <p:nvSpPr>
          <p:cNvPr id="12" name="4 Título"/>
          <p:cNvSpPr txBox="1">
            <a:spLocks/>
          </p:cNvSpPr>
          <p:nvPr/>
        </p:nvSpPr>
        <p:spPr>
          <a:xfrm>
            <a:off x="252749" y="123005"/>
            <a:ext cx="8229600" cy="7143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altLang="es-MX" dirty="0"/>
              <a:t>Fases</a:t>
            </a:r>
          </a:p>
        </p:txBody>
      </p:sp>
      <p:sp>
        <p:nvSpPr>
          <p:cNvPr id="14" name="Rectángulo 13"/>
          <p:cNvSpPr/>
          <p:nvPr/>
        </p:nvSpPr>
        <p:spPr>
          <a:xfrm>
            <a:off x="1" y="721219"/>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8898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10949F5-5B77-41C2-8F81-59E986E9FCCD}"/>
              </a:ext>
            </a:extLst>
          </p:cNvPr>
          <p:cNvSpPr txBox="1">
            <a:spLocks/>
          </p:cNvSpPr>
          <p:nvPr/>
        </p:nvSpPr>
        <p:spPr>
          <a:xfrm>
            <a:off x="457200" y="274638"/>
            <a:ext cx="8229600" cy="439737"/>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defRPr/>
            </a:pPr>
            <a:r>
              <a:rPr lang="es-MX" altLang="es-MX" dirty="0">
                <a:solidFill>
                  <a:schemeClr val="tx2">
                    <a:lumMod val="75000"/>
                  </a:schemeClr>
                </a:solidFill>
              </a:rPr>
              <a:t>Aprobación del documento de Planeación y diseño</a:t>
            </a:r>
          </a:p>
        </p:txBody>
      </p:sp>
      <p:sp>
        <p:nvSpPr>
          <p:cNvPr id="9" name="CuadroTexto 1">
            <a:extLst>
              <a:ext uri="{FF2B5EF4-FFF2-40B4-BE49-F238E27FC236}">
                <a16:creationId xmlns:a16="http://schemas.microsoft.com/office/drawing/2014/main" id="{FEA3D6FA-9625-47D8-8F3A-F1AAC058EF96}"/>
              </a:ext>
            </a:extLst>
          </p:cNvPr>
          <p:cNvSpPr txBox="1">
            <a:spLocks noChangeArrowheads="1"/>
          </p:cNvSpPr>
          <p:nvPr/>
        </p:nvSpPr>
        <p:spPr bwMode="auto">
          <a:xfrm>
            <a:off x="646113" y="1700213"/>
            <a:ext cx="31337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______________________</a:t>
            </a:r>
          </a:p>
          <a:p>
            <a:r>
              <a:rPr lang="es-MX" altLang="es-MX" dirty="0">
                <a:solidFill>
                  <a:schemeClr val="tx2">
                    <a:lumMod val="75000"/>
                  </a:schemeClr>
                </a:solidFill>
              </a:rPr>
              <a:t>  </a:t>
            </a:r>
          </a:p>
          <a:p>
            <a:endParaRPr lang="es-MX" altLang="es-MX" dirty="0">
              <a:solidFill>
                <a:schemeClr val="tx2">
                  <a:lumMod val="75000"/>
                </a:schemeClr>
              </a:solidFill>
            </a:endParaRPr>
          </a:p>
        </p:txBody>
      </p:sp>
      <p:sp>
        <p:nvSpPr>
          <p:cNvPr id="10" name="CuadroTexto 1">
            <a:extLst>
              <a:ext uri="{FF2B5EF4-FFF2-40B4-BE49-F238E27FC236}">
                <a16:creationId xmlns:a16="http://schemas.microsoft.com/office/drawing/2014/main" id="{40C00F79-D3E4-4038-8985-F2C1F5B4F47A}"/>
              </a:ext>
            </a:extLst>
          </p:cNvPr>
          <p:cNvSpPr txBox="1">
            <a:spLocks noChangeArrowheads="1"/>
          </p:cNvSpPr>
          <p:nvPr/>
        </p:nvSpPr>
        <p:spPr bwMode="auto">
          <a:xfrm>
            <a:off x="4518796" y="1667983"/>
            <a:ext cx="2482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a:t>
            </a:r>
          </a:p>
          <a:p>
            <a:r>
              <a:rPr lang="es-MX" altLang="es-MX" dirty="0">
                <a:solidFill>
                  <a:schemeClr val="tx2">
                    <a:lumMod val="75000"/>
                  </a:schemeClr>
                </a:solidFill>
              </a:rPr>
              <a:t>Jorge Oviedo</a:t>
            </a:r>
          </a:p>
        </p:txBody>
      </p:sp>
      <p:sp>
        <p:nvSpPr>
          <p:cNvPr id="11" name="CuadroTexto 1">
            <a:extLst>
              <a:ext uri="{FF2B5EF4-FFF2-40B4-BE49-F238E27FC236}">
                <a16:creationId xmlns:a16="http://schemas.microsoft.com/office/drawing/2014/main" id="{1E24963B-F39D-4736-8313-4F320C7D7B6F}"/>
              </a:ext>
            </a:extLst>
          </p:cNvPr>
          <p:cNvSpPr txBox="1">
            <a:spLocks noChangeArrowheads="1"/>
          </p:cNvSpPr>
          <p:nvPr/>
        </p:nvSpPr>
        <p:spPr bwMode="auto">
          <a:xfrm>
            <a:off x="4202671" y="3218622"/>
            <a:ext cx="2989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______________________</a:t>
            </a:r>
          </a:p>
          <a:p>
            <a:r>
              <a:rPr lang="es-MX" altLang="es-MX" dirty="0">
                <a:solidFill>
                  <a:schemeClr val="tx2">
                    <a:lumMod val="75000"/>
                  </a:schemeClr>
                </a:solidFill>
              </a:rPr>
              <a:t>  </a:t>
            </a:r>
          </a:p>
          <a:p>
            <a:endParaRPr lang="es-MX" altLang="es-MX" dirty="0">
              <a:solidFill>
                <a:schemeClr val="tx2">
                  <a:lumMod val="75000"/>
                </a:schemeClr>
              </a:solidFill>
            </a:endParaRPr>
          </a:p>
        </p:txBody>
      </p:sp>
      <p:sp>
        <p:nvSpPr>
          <p:cNvPr id="12" name="CuadroTexto 1">
            <a:extLst>
              <a:ext uri="{FF2B5EF4-FFF2-40B4-BE49-F238E27FC236}">
                <a16:creationId xmlns:a16="http://schemas.microsoft.com/office/drawing/2014/main" id="{FBF4094D-C6AC-4A06-B5CA-B8724BD71CAD}"/>
              </a:ext>
            </a:extLst>
          </p:cNvPr>
          <p:cNvSpPr txBox="1">
            <a:spLocks noChangeArrowheads="1"/>
          </p:cNvSpPr>
          <p:nvPr/>
        </p:nvSpPr>
        <p:spPr bwMode="auto">
          <a:xfrm>
            <a:off x="7322109" y="3218622"/>
            <a:ext cx="2989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______________________</a:t>
            </a:r>
          </a:p>
          <a:p>
            <a:r>
              <a:rPr lang="es-MX" altLang="es-MX">
                <a:solidFill>
                  <a:schemeClr val="tx2">
                    <a:lumMod val="75000"/>
                  </a:schemeClr>
                </a:solidFill>
              </a:rPr>
              <a:t>  </a:t>
            </a:r>
            <a:endParaRPr lang="es-MX" altLang="es-MX" dirty="0">
              <a:solidFill>
                <a:schemeClr val="tx2">
                  <a:lumMod val="75000"/>
                </a:schemeClr>
              </a:solidFill>
            </a:endParaRPr>
          </a:p>
        </p:txBody>
      </p:sp>
      <p:sp>
        <p:nvSpPr>
          <p:cNvPr id="13" name="CuadroTexto 1">
            <a:extLst>
              <a:ext uri="{FF2B5EF4-FFF2-40B4-BE49-F238E27FC236}">
                <a16:creationId xmlns:a16="http://schemas.microsoft.com/office/drawing/2014/main" id="{CDD4EF50-81E5-441D-A837-FB95B74951E0}"/>
              </a:ext>
            </a:extLst>
          </p:cNvPr>
          <p:cNvSpPr txBox="1">
            <a:spLocks noChangeArrowheads="1"/>
          </p:cNvSpPr>
          <p:nvPr/>
        </p:nvSpPr>
        <p:spPr bwMode="auto">
          <a:xfrm>
            <a:off x="898481" y="3218622"/>
            <a:ext cx="2989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______________________</a:t>
            </a:r>
          </a:p>
          <a:p>
            <a:r>
              <a:rPr lang="es-MX" altLang="es-MX" dirty="0">
                <a:solidFill>
                  <a:schemeClr val="tx2">
                    <a:lumMod val="75000"/>
                  </a:schemeClr>
                </a:solidFill>
              </a:rPr>
              <a:t> </a:t>
            </a:r>
          </a:p>
        </p:txBody>
      </p:sp>
      <p:sp>
        <p:nvSpPr>
          <p:cNvPr id="14" name="CuadroTexto 1">
            <a:extLst>
              <a:ext uri="{FF2B5EF4-FFF2-40B4-BE49-F238E27FC236}">
                <a16:creationId xmlns:a16="http://schemas.microsoft.com/office/drawing/2014/main" id="{B65665BA-40BF-43FB-8E6F-4DD344571095}"/>
              </a:ext>
            </a:extLst>
          </p:cNvPr>
          <p:cNvSpPr txBox="1">
            <a:spLocks noChangeArrowheads="1"/>
          </p:cNvSpPr>
          <p:nvPr/>
        </p:nvSpPr>
        <p:spPr bwMode="auto">
          <a:xfrm>
            <a:off x="7740605" y="1700213"/>
            <a:ext cx="248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dirty="0">
                <a:solidFill>
                  <a:schemeClr val="tx2">
                    <a:lumMod val="75000"/>
                  </a:schemeClr>
                </a:solidFill>
              </a:rPr>
              <a:t>__________________</a:t>
            </a:r>
          </a:p>
        </p:txBody>
      </p:sp>
      <p:sp>
        <p:nvSpPr>
          <p:cNvPr id="15" name="Rectángulo 5">
            <a:extLst>
              <a:ext uri="{FF2B5EF4-FFF2-40B4-BE49-F238E27FC236}">
                <a16:creationId xmlns:a16="http://schemas.microsoft.com/office/drawing/2014/main" id="{4E565579-298F-47C8-A715-59FDD2424F6D}"/>
              </a:ext>
            </a:extLst>
          </p:cNvPr>
          <p:cNvSpPr/>
          <p:nvPr/>
        </p:nvSpPr>
        <p:spPr>
          <a:xfrm>
            <a:off x="1" y="746978"/>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1599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4 CuadroTexto"/>
          <p:cNvSpPr txBox="1"/>
          <p:nvPr/>
        </p:nvSpPr>
        <p:spPr>
          <a:xfrm>
            <a:off x="4198289" y="2137848"/>
            <a:ext cx="3597275" cy="1446213"/>
          </a:xfrm>
          <a:prstGeom prst="rect">
            <a:avLst/>
          </a:prstGeom>
          <a:noFill/>
        </p:spPr>
        <p:txBody>
          <a:bodyPr wrap="none">
            <a:spAutoFit/>
          </a:bodyPr>
          <a:lstStyle/>
          <a:p>
            <a:pPr>
              <a:defRPr/>
            </a:pPr>
            <a:r>
              <a:rPr lang="es-MX" sz="8800" b="1" dirty="0">
                <a:solidFill>
                  <a:schemeClr val="tx2">
                    <a:lumMod val="60000"/>
                    <a:lumOff val="40000"/>
                  </a:schemeClr>
                </a:solidFill>
                <a:latin typeface="Calibri" pitchFamily="34" charset="0"/>
                <a:cs typeface="Aharoni" pitchFamily="2" charset="-79"/>
              </a:rPr>
              <a:t>Gracias</a:t>
            </a:r>
            <a:endParaRPr lang="es-MX" sz="8800" dirty="0">
              <a:latin typeface="+mn-lt"/>
            </a:endParaRPr>
          </a:p>
        </p:txBody>
      </p:sp>
    </p:spTree>
    <p:extLst>
      <p:ext uri="{BB962C8B-B14F-4D97-AF65-F5344CB8AC3E}">
        <p14:creationId xmlns:p14="http://schemas.microsoft.com/office/powerpoint/2010/main" val="209074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4 Título"/>
          <p:cNvSpPr txBox="1">
            <a:spLocks/>
          </p:cNvSpPr>
          <p:nvPr/>
        </p:nvSpPr>
        <p:spPr>
          <a:xfrm>
            <a:off x="317143" y="218941"/>
            <a:ext cx="8229600" cy="7143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altLang="es-MX" dirty="0"/>
              <a:t>Finalidad  del proyecto</a:t>
            </a:r>
          </a:p>
        </p:txBody>
      </p:sp>
      <p:sp>
        <p:nvSpPr>
          <p:cNvPr id="4" name="3 CuadroTexto"/>
          <p:cNvSpPr txBox="1">
            <a:spLocks noChangeArrowheads="1"/>
          </p:cNvSpPr>
          <p:nvPr/>
        </p:nvSpPr>
        <p:spPr bwMode="auto">
          <a:xfrm>
            <a:off x="317143" y="1097700"/>
            <a:ext cx="11312480"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defRPr/>
            </a:pPr>
            <a:r>
              <a:rPr lang="es-MX" altLang="es-MX" sz="1800" dirty="0">
                <a:latin typeface="+mn-lt"/>
              </a:rPr>
              <a:t>Crear un software capaz de administrar los materiales, procesos y tiempos de fabricación de los trabajos hechos en el laboratorio, llevar un seguimiento preciso de sus estatus y tiempos, así como controlar gastos y entregar informes que faciliten la toma de decisiones al personal directivo del mismo.</a:t>
            </a:r>
          </a:p>
          <a:p>
            <a:pPr eaLnBrk="1" hangingPunct="1">
              <a:lnSpc>
                <a:spcPct val="150000"/>
              </a:lnSpc>
              <a:spcBef>
                <a:spcPct val="0"/>
              </a:spcBef>
              <a:buFontTx/>
              <a:buNone/>
              <a:defRPr/>
            </a:pPr>
            <a:endParaRPr lang="es-MX" altLang="es-MX" sz="1800" dirty="0">
              <a:solidFill>
                <a:srgbClr val="FF0000"/>
              </a:solidFill>
              <a:latin typeface="+mn-lt"/>
            </a:endParaRPr>
          </a:p>
          <a:p>
            <a:pPr eaLnBrk="1" hangingPunct="1">
              <a:lnSpc>
                <a:spcPct val="150000"/>
              </a:lnSpc>
              <a:spcBef>
                <a:spcPct val="0"/>
              </a:spcBef>
              <a:buFontTx/>
              <a:buNone/>
              <a:defRPr/>
            </a:pPr>
            <a:r>
              <a:rPr lang="es-MX" altLang="es-MX" sz="1800" dirty="0">
                <a:latin typeface="+mn-lt"/>
              </a:rPr>
              <a:t>Este sistema estará enfocado a las áreas de pedidos, producción y almacén.</a:t>
            </a:r>
          </a:p>
        </p:txBody>
      </p:sp>
      <p:sp>
        <p:nvSpPr>
          <p:cNvPr id="6" name="Rectángulo 5"/>
          <p:cNvSpPr/>
          <p:nvPr/>
        </p:nvSpPr>
        <p:spPr>
          <a:xfrm>
            <a:off x="1" y="888646"/>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040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1"/>
          <p:cNvSpPr txBox="1">
            <a:spLocks/>
          </p:cNvSpPr>
          <p:nvPr/>
        </p:nvSpPr>
        <p:spPr>
          <a:xfrm>
            <a:off x="457200" y="274638"/>
            <a:ext cx="8229600" cy="43973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altLang="es-MX"/>
              <a:t>Arquitectura de la aplicación</a:t>
            </a:r>
          </a:p>
        </p:txBody>
      </p:sp>
      <p:sp>
        <p:nvSpPr>
          <p:cNvPr id="4" name="CuadroTexto 1"/>
          <p:cNvSpPr txBox="1">
            <a:spLocks noChangeArrowheads="1"/>
          </p:cNvSpPr>
          <p:nvPr/>
        </p:nvSpPr>
        <p:spPr bwMode="auto">
          <a:xfrm>
            <a:off x="647699" y="1557338"/>
            <a:ext cx="11162227" cy="370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lvl="0" indent="-342900">
              <a:lnSpc>
                <a:spcPct val="107000"/>
              </a:lnSpc>
              <a:buFont typeface="Symbol" panose="05050102010706020507" pitchFamily="18" charset="2"/>
              <a:buChar char=""/>
            </a:pPr>
            <a:r>
              <a:rPr lang="es-MX" sz="1800" b="1" dirty="0" err="1">
                <a:effectLst/>
                <a:latin typeface="Calibri" panose="020F0502020204030204" pitchFamily="34" charset="0"/>
                <a:ea typeface="Calibri" panose="020F0502020204030204" pitchFamily="34" charset="0"/>
                <a:cs typeface="Times New Roman" panose="02020603050405020304" pitchFamily="18" charset="0"/>
              </a:rPr>
              <a:t>IDE´s</a:t>
            </a:r>
            <a:r>
              <a:rPr lang="es-MX" sz="1800" b="1" dirty="0">
                <a:effectLst/>
                <a:latin typeface="Calibri" panose="020F0502020204030204" pitchFamily="34" charset="0"/>
                <a:ea typeface="Calibri" panose="020F0502020204030204" pitchFamily="34" charset="0"/>
                <a:cs typeface="Times New Roman" panose="02020603050405020304" pitchFamily="18" charset="0"/>
              </a:rPr>
              <a:t> y herramientas utilizados:</a:t>
            </a:r>
            <a:r>
              <a:rPr lang="es-MX" sz="1800" dirty="0">
                <a:effectLst/>
                <a:latin typeface="Calibri" panose="020F0502020204030204" pitchFamily="34" charset="0"/>
                <a:ea typeface="Calibri" panose="020F0502020204030204" pitchFamily="34" charset="0"/>
                <a:cs typeface="Times New Roman" panose="02020603050405020304" pitchFamily="18" charset="0"/>
              </a:rPr>
              <a:t> Visual Studio 2022, SQL Server Express 2019.</a:t>
            </a:r>
          </a:p>
          <a:p>
            <a:pPr marL="342900" lvl="0" indent="-342900">
              <a:lnSpc>
                <a:spcPct val="107000"/>
              </a:lnSpc>
              <a:buFont typeface="Symbol" panose="05050102010706020507" pitchFamily="18" charset="2"/>
              <a:buChar char=""/>
            </a:pPr>
            <a:r>
              <a:rPr lang="es-MX" sz="1800" b="1" dirty="0">
                <a:effectLst/>
                <a:latin typeface="Calibri" panose="020F0502020204030204" pitchFamily="34" charset="0"/>
                <a:ea typeface="Calibri" panose="020F0502020204030204" pitchFamily="34" charset="0"/>
                <a:cs typeface="Times New Roman" panose="02020603050405020304" pitchFamily="18" charset="0"/>
              </a:rPr>
              <a:t>Lenguajes de programación, </a:t>
            </a:r>
            <a:r>
              <a:rPr lang="es-MX" sz="1800" b="1" dirty="0" err="1">
                <a:effectLst/>
                <a:latin typeface="Calibri" panose="020F0502020204030204" pitchFamily="34" charset="0"/>
                <a:ea typeface="Calibri" panose="020F0502020204030204" pitchFamily="34" charset="0"/>
                <a:cs typeface="Times New Roman" panose="02020603050405020304" pitchFamily="18" charset="0"/>
              </a:rPr>
              <a:t>frameworks</a:t>
            </a:r>
            <a:r>
              <a:rPr lang="es-MX" sz="1800" b="1" dirty="0">
                <a:effectLst/>
                <a:latin typeface="Calibri" panose="020F0502020204030204" pitchFamily="34" charset="0"/>
                <a:ea typeface="Calibri" panose="020F0502020204030204" pitchFamily="34" charset="0"/>
                <a:cs typeface="Times New Roman" panose="02020603050405020304" pitchFamily="18" charset="0"/>
              </a:rPr>
              <a:t> y versiones utilizados</a:t>
            </a:r>
            <a:r>
              <a:rPr lang="es-MX" sz="1800" dirty="0">
                <a:effectLst/>
                <a:latin typeface="Calibri" panose="020F0502020204030204" pitchFamily="34" charset="0"/>
                <a:ea typeface="Calibri" panose="020F0502020204030204" pitchFamily="34" charset="0"/>
                <a:cs typeface="Times New Roman" panose="02020603050405020304" pitchFamily="18" charset="0"/>
              </a:rPr>
              <a:t>: Echo para .NET Framework 4.7.2, con C#, HTML, RAZOR, JQuery y la Base de Datos en SQL Server</a:t>
            </a:r>
          </a:p>
          <a:p>
            <a:pPr marL="342900" lvl="0" indent="-342900">
              <a:lnSpc>
                <a:spcPct val="107000"/>
              </a:lnSpc>
              <a:spcAft>
                <a:spcPts val="800"/>
              </a:spcAft>
              <a:buFont typeface="Symbol" panose="05050102010706020507" pitchFamily="18" charset="2"/>
              <a:buChar char=""/>
            </a:pPr>
            <a:r>
              <a:rPr lang="es-MX" sz="1800" b="1" dirty="0">
                <a:effectLst/>
                <a:latin typeface="Calibri" panose="020F0502020204030204" pitchFamily="34" charset="0"/>
                <a:ea typeface="Calibri" panose="020F0502020204030204" pitchFamily="34" charset="0"/>
                <a:cs typeface="Times New Roman" panose="02020603050405020304" pitchFamily="18" charset="0"/>
              </a:rPr>
              <a:t>Arquitectura implementada:</a:t>
            </a:r>
            <a:r>
              <a:rPr lang="es-MX" sz="1800" dirty="0">
                <a:effectLst/>
                <a:latin typeface="Calibri" panose="020F0502020204030204" pitchFamily="34" charset="0"/>
                <a:ea typeface="Calibri" panose="020F0502020204030204" pitchFamily="34" charset="0"/>
                <a:cs typeface="Times New Roman" panose="02020603050405020304" pitchFamily="18" charset="0"/>
              </a:rPr>
              <a:t> MVC</a:t>
            </a:r>
          </a:p>
          <a:p>
            <a:pPr>
              <a:spcBef>
                <a:spcPct val="0"/>
              </a:spcBef>
              <a:buFontTx/>
              <a:buNone/>
            </a:pPr>
            <a:endParaRPr lang="es-MX" altLang="es-MX" sz="1800" dirty="0">
              <a:latin typeface="Arial" panose="020B0604020202020204" pitchFamily="34" charset="0"/>
            </a:endParaRPr>
          </a:p>
          <a:p>
            <a:pPr>
              <a:spcBef>
                <a:spcPct val="0"/>
              </a:spcBef>
              <a:buFontTx/>
              <a:buNone/>
            </a:pPr>
            <a:r>
              <a:rPr lang="es-MX" altLang="es-MX" sz="1800" dirty="0">
                <a:latin typeface="Arial" panose="020B0604020202020204" pitchFamily="34" charset="0"/>
              </a:rPr>
              <a:t>La aplicación se va a desarrollar en ambiente web para permitir que los usuarios ingresen a ella desde cualquier dispositivo (Celulares, navegadores, </a:t>
            </a:r>
            <a:r>
              <a:rPr lang="es-MX" altLang="es-MX" sz="1800" dirty="0" err="1">
                <a:latin typeface="Arial" panose="020B0604020202020204" pitchFamily="34" charset="0"/>
              </a:rPr>
              <a:t>etc</a:t>
            </a:r>
            <a:r>
              <a:rPr lang="es-MX" altLang="es-MX" sz="1800" dirty="0">
                <a:latin typeface="Arial" panose="020B0604020202020204" pitchFamily="34" charset="0"/>
              </a:rPr>
              <a:t>) que esté dentro de la misma red (o que tenga internet en caso de alojarse en la nube), es responsiva, por lo que se puede visualizar adecuadamente en cualquier resolución de pantalla que se maneje.</a:t>
            </a:r>
          </a:p>
          <a:p>
            <a:pPr>
              <a:spcBef>
                <a:spcPct val="0"/>
              </a:spcBef>
              <a:buFontTx/>
              <a:buNone/>
            </a:pPr>
            <a:endParaRPr lang="es-MX" altLang="es-MX" sz="1800" dirty="0">
              <a:latin typeface="Arial" panose="020B0604020202020204" pitchFamily="34" charset="0"/>
            </a:endParaRPr>
          </a:p>
          <a:p>
            <a:pPr>
              <a:spcBef>
                <a:spcPct val="0"/>
              </a:spcBef>
              <a:buFontTx/>
              <a:buNone/>
            </a:pPr>
            <a:endParaRPr lang="es-MX" altLang="es-MX" sz="1800" dirty="0">
              <a:latin typeface="Arial" panose="020B0604020202020204" pitchFamily="34" charset="0"/>
            </a:endParaRPr>
          </a:p>
          <a:p>
            <a:pPr>
              <a:spcBef>
                <a:spcPct val="0"/>
              </a:spcBef>
              <a:buFontTx/>
              <a:buNone/>
            </a:pPr>
            <a:endParaRPr lang="es-MX" altLang="es-MX" sz="1800" dirty="0">
              <a:latin typeface="Arial" panose="020B0604020202020204" pitchFamily="34" charset="0"/>
            </a:endParaRPr>
          </a:p>
        </p:txBody>
      </p:sp>
      <p:sp>
        <p:nvSpPr>
          <p:cNvPr id="7" name="Rectángulo 6"/>
          <p:cNvSpPr/>
          <p:nvPr/>
        </p:nvSpPr>
        <p:spPr>
          <a:xfrm>
            <a:off x="1" y="888646"/>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0598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1 Título"/>
          <p:cNvSpPr txBox="1">
            <a:spLocks/>
          </p:cNvSpPr>
          <p:nvPr/>
        </p:nvSpPr>
        <p:spPr>
          <a:xfrm>
            <a:off x="214313" y="0"/>
            <a:ext cx="7202487" cy="6334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2800">
                <a:solidFill>
                  <a:schemeClr val="accent1">
                    <a:lumMod val="75000"/>
                  </a:schemeClr>
                </a:solidFill>
                <a:cs typeface="Arial" pitchFamily="34" charset="0"/>
              </a:rPr>
              <a:t>Actualmente</a:t>
            </a:r>
            <a:endParaRPr lang="es-MX" sz="2800" dirty="0">
              <a:solidFill>
                <a:schemeClr val="accent1">
                  <a:lumMod val="75000"/>
                </a:schemeClr>
              </a:solidFill>
              <a:cs typeface="Arial" pitchFamily="34" charset="0"/>
            </a:endParaRPr>
          </a:p>
        </p:txBody>
      </p:sp>
      <p:sp>
        <p:nvSpPr>
          <p:cNvPr id="4" name="CuadroTexto 2"/>
          <p:cNvSpPr txBox="1">
            <a:spLocks noChangeArrowheads="1"/>
          </p:cNvSpPr>
          <p:nvPr/>
        </p:nvSpPr>
        <p:spPr bwMode="auto">
          <a:xfrm>
            <a:off x="214312" y="836613"/>
            <a:ext cx="11698645" cy="2308324"/>
          </a:xfrm>
          <a:prstGeom prst="rect">
            <a:avLst/>
          </a:prstGeom>
          <a:noFill/>
          <a:ln w="9525">
            <a:noFill/>
            <a:miter lim="800000"/>
            <a:headEnd/>
            <a:tailEnd/>
          </a:ln>
        </p:spPr>
        <p:txBody>
          <a:bodyPr wrap="square">
            <a:spAutoFit/>
          </a:bodyPr>
          <a:lstStyle/>
          <a:p>
            <a:r>
              <a:rPr lang="es-MX" altLang="es-MX" dirty="0"/>
              <a:t>En este momento no es posible medir los tiempos de producción en las diferentes áreas y se llevan los registros en hojas de cálculo, por lo que no es posible tener toda la información a la mano.</a:t>
            </a:r>
          </a:p>
          <a:p>
            <a:endParaRPr lang="es-MX" altLang="es-MX" dirty="0"/>
          </a:p>
          <a:p>
            <a:r>
              <a:rPr lang="es-MX" altLang="es-MX" dirty="0"/>
              <a:t>Se tiene control sobre los materiales, pero en algunos casos no se conoce con exactitud en que se gasta o de cuanto se dispone, creando la necesidad de comprarlo en corto tiempo y con las problemáticas que esto conlleva.</a:t>
            </a:r>
          </a:p>
          <a:p>
            <a:endParaRPr lang="es-MX" altLang="es-MX" dirty="0"/>
          </a:p>
          <a:p>
            <a:r>
              <a:rPr lang="es-MX" altLang="es-MX" dirty="0"/>
              <a:t>Los encargados de la producción (o el monitoreo de esta) no cuentan con una pantalla o visualización rápida del estatus de cada trabajo.</a:t>
            </a:r>
            <a:endParaRPr lang="es-MX" altLang="es-MX" dirty="0">
              <a:solidFill>
                <a:srgbClr val="FF0000"/>
              </a:solidFill>
            </a:endParaRPr>
          </a:p>
        </p:txBody>
      </p:sp>
      <p:sp>
        <p:nvSpPr>
          <p:cNvPr id="7" name="Rectángulo 6"/>
          <p:cNvSpPr/>
          <p:nvPr/>
        </p:nvSpPr>
        <p:spPr>
          <a:xfrm>
            <a:off x="1" y="631066"/>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8021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a:off x="214313" y="0"/>
            <a:ext cx="5672731" cy="59099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3600" dirty="0">
                <a:solidFill>
                  <a:schemeClr val="accent1">
                    <a:lumMod val="75000"/>
                  </a:schemeClr>
                </a:solidFill>
                <a:latin typeface="+mn-lt"/>
                <a:cs typeface="Arial" pitchFamily="34" charset="0"/>
              </a:rPr>
              <a:t>Propuesta</a:t>
            </a:r>
          </a:p>
        </p:txBody>
      </p:sp>
      <p:sp>
        <p:nvSpPr>
          <p:cNvPr id="7" name="CuadroTexto 2"/>
          <p:cNvSpPr txBox="1">
            <a:spLocks noChangeArrowheads="1"/>
          </p:cNvSpPr>
          <p:nvPr/>
        </p:nvSpPr>
        <p:spPr bwMode="auto">
          <a:xfrm>
            <a:off x="214314" y="590992"/>
            <a:ext cx="11428188" cy="4801314"/>
          </a:xfrm>
          <a:prstGeom prst="rect">
            <a:avLst/>
          </a:prstGeom>
          <a:noFill/>
          <a:ln w="9525">
            <a:noFill/>
            <a:miter lim="800000"/>
            <a:headEnd/>
            <a:tailEnd/>
          </a:ln>
        </p:spPr>
        <p:txBody>
          <a:bodyPr wrap="square">
            <a:spAutoFit/>
          </a:bodyPr>
          <a:lstStyle/>
          <a:p>
            <a:r>
              <a:rPr lang="es-MX" altLang="es-MX" dirty="0"/>
              <a:t>Lo primero que debemos considerar es que el sistema se pueda administrar en su totalidad por personal ajeno al departamento de sistemas o que no necesite conocimientos de este tipo para poderlo manejar.</a:t>
            </a:r>
          </a:p>
          <a:p>
            <a:endParaRPr lang="es-MX" altLang="es-MX" dirty="0"/>
          </a:p>
          <a:p>
            <a:r>
              <a:rPr lang="es-MX" altLang="es-MX" dirty="0"/>
              <a:t>Para ello, los primeros módulos estarán destinados a la seguridad para poder dar de alta usuarios, asignar sus perfiles, darles permisos de acceder a las páginas que sean necesarias y una pantalla en la que ellos puedan modificar su contraseña.</a:t>
            </a:r>
          </a:p>
          <a:p>
            <a:endParaRPr lang="es-MX" altLang="es-MX" dirty="0"/>
          </a:p>
          <a:p>
            <a:r>
              <a:rPr lang="es-MX" altLang="es-MX" dirty="0"/>
              <a:t>A continuación, se procederá a definir todos los “catálogos” necesarios para la captura, estos alimentarán las listas de selección que sean necesarias para capturar los datos (por ejemplo, para decir que puesto o perfil tiene un usuario, debemos seleccionarlo de una lista ya definida, la pantalla donde demos de alta estos puestos es un catálogo).</a:t>
            </a:r>
          </a:p>
          <a:p>
            <a:endParaRPr lang="es-MX" altLang="es-MX" dirty="0"/>
          </a:p>
          <a:p>
            <a:r>
              <a:rPr lang="es-MX" altLang="es-MX" dirty="0"/>
              <a:t>Después se procederá a crear las pantallas necesarias para dar de alta trabajos o cualquier opción necesaria para administrarlos.</a:t>
            </a:r>
          </a:p>
          <a:p>
            <a:endParaRPr lang="es-MX" altLang="es-MX" dirty="0"/>
          </a:p>
          <a:p>
            <a:r>
              <a:rPr lang="es-MX" altLang="es-MX" dirty="0"/>
              <a:t>Por último, se crearán las pantallas necesarias para el reporte o el seguimiento de la producción y los reportes necesarios para el manejo de la información.</a:t>
            </a:r>
          </a:p>
          <a:p>
            <a:endParaRPr lang="es-MX" altLang="es-MX" dirty="0"/>
          </a:p>
        </p:txBody>
      </p:sp>
      <p:sp>
        <p:nvSpPr>
          <p:cNvPr id="9" name="Rectángulo 8"/>
          <p:cNvSpPr/>
          <p:nvPr/>
        </p:nvSpPr>
        <p:spPr>
          <a:xfrm>
            <a:off x="1" y="553792"/>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8388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a:off x="214313" y="0"/>
            <a:ext cx="5672731" cy="59099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3600" dirty="0">
                <a:solidFill>
                  <a:schemeClr val="accent1">
                    <a:lumMod val="75000"/>
                  </a:schemeClr>
                </a:solidFill>
                <a:latin typeface="+mn-lt"/>
                <a:cs typeface="Arial" pitchFamily="34" charset="0"/>
              </a:rPr>
              <a:t>Propuesta</a:t>
            </a:r>
          </a:p>
        </p:txBody>
      </p:sp>
      <p:sp>
        <p:nvSpPr>
          <p:cNvPr id="7" name="CuadroTexto 2"/>
          <p:cNvSpPr txBox="1">
            <a:spLocks noChangeArrowheads="1"/>
          </p:cNvSpPr>
          <p:nvPr/>
        </p:nvSpPr>
        <p:spPr bwMode="auto">
          <a:xfrm>
            <a:off x="214314" y="590992"/>
            <a:ext cx="11428188" cy="646331"/>
          </a:xfrm>
          <a:prstGeom prst="rect">
            <a:avLst/>
          </a:prstGeom>
          <a:noFill/>
          <a:ln w="9525">
            <a:noFill/>
            <a:miter lim="800000"/>
            <a:headEnd/>
            <a:tailEnd/>
          </a:ln>
        </p:spPr>
        <p:txBody>
          <a:bodyPr wrap="square">
            <a:spAutoFit/>
          </a:bodyPr>
          <a:lstStyle/>
          <a:p>
            <a:r>
              <a:rPr lang="es-MX" altLang="es-MX" dirty="0"/>
              <a:t>La pantalla principal será parecida a la siguiente (esta pertenece a otro desarrollo).</a:t>
            </a:r>
          </a:p>
          <a:p>
            <a:endParaRPr lang="es-MX" altLang="es-MX" dirty="0"/>
          </a:p>
        </p:txBody>
      </p:sp>
      <p:sp>
        <p:nvSpPr>
          <p:cNvPr id="9" name="Rectángulo 8"/>
          <p:cNvSpPr/>
          <p:nvPr/>
        </p:nvSpPr>
        <p:spPr>
          <a:xfrm>
            <a:off x="1" y="553792"/>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8" name="Imagen 7" descr="Interfaz de usuario gráfica, Aplicación&#10;&#10;Descripción generada automáticamente">
            <a:extLst>
              <a:ext uri="{FF2B5EF4-FFF2-40B4-BE49-F238E27FC236}">
                <a16:creationId xmlns:a16="http://schemas.microsoft.com/office/drawing/2014/main" id="{5D0B83D4-1A0D-2A76-4055-32E856D55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53" y="999638"/>
            <a:ext cx="7763773" cy="4745481"/>
          </a:xfrm>
          <a:prstGeom prst="rect">
            <a:avLst/>
          </a:prstGeom>
        </p:spPr>
      </p:pic>
    </p:spTree>
    <p:extLst>
      <p:ext uri="{BB962C8B-B14F-4D97-AF65-F5344CB8AC3E}">
        <p14:creationId xmlns:p14="http://schemas.microsoft.com/office/powerpoint/2010/main" val="6989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a:off x="214313" y="0"/>
            <a:ext cx="5672731" cy="59099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3600" dirty="0">
                <a:solidFill>
                  <a:schemeClr val="accent1">
                    <a:lumMod val="75000"/>
                  </a:schemeClr>
                </a:solidFill>
                <a:latin typeface="+mn-lt"/>
                <a:cs typeface="Arial" pitchFamily="34" charset="0"/>
              </a:rPr>
              <a:t>Propuesta</a:t>
            </a:r>
          </a:p>
        </p:txBody>
      </p:sp>
      <p:sp>
        <p:nvSpPr>
          <p:cNvPr id="7" name="CuadroTexto 2"/>
          <p:cNvSpPr txBox="1">
            <a:spLocks noChangeArrowheads="1"/>
          </p:cNvSpPr>
          <p:nvPr/>
        </p:nvSpPr>
        <p:spPr bwMode="auto">
          <a:xfrm>
            <a:off x="214314" y="590992"/>
            <a:ext cx="11428188" cy="646331"/>
          </a:xfrm>
          <a:prstGeom prst="rect">
            <a:avLst/>
          </a:prstGeom>
          <a:noFill/>
          <a:ln w="9525">
            <a:noFill/>
            <a:miter lim="800000"/>
            <a:headEnd/>
            <a:tailEnd/>
          </a:ln>
        </p:spPr>
        <p:txBody>
          <a:bodyPr wrap="square">
            <a:spAutoFit/>
          </a:bodyPr>
          <a:lstStyle/>
          <a:p>
            <a:r>
              <a:rPr lang="es-MX" altLang="es-MX" dirty="0"/>
              <a:t>Para el caso de los catálogos la pantalla será parecida a la siguiente (esta pertenece a otro desarrollo).</a:t>
            </a:r>
          </a:p>
          <a:p>
            <a:endParaRPr lang="es-MX" altLang="es-MX" dirty="0"/>
          </a:p>
        </p:txBody>
      </p:sp>
      <p:sp>
        <p:nvSpPr>
          <p:cNvPr id="9" name="Rectángulo 8"/>
          <p:cNvSpPr/>
          <p:nvPr/>
        </p:nvSpPr>
        <p:spPr>
          <a:xfrm>
            <a:off x="1" y="553792"/>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3" name="Imagen 2">
            <a:extLst>
              <a:ext uri="{FF2B5EF4-FFF2-40B4-BE49-F238E27FC236}">
                <a16:creationId xmlns:a16="http://schemas.microsoft.com/office/drawing/2014/main" id="{3DA193C0-E465-6D7D-DA27-983393F32398}"/>
              </a:ext>
            </a:extLst>
          </p:cNvPr>
          <p:cNvPicPr>
            <a:picLocks noChangeAspect="1"/>
          </p:cNvPicPr>
          <p:nvPr/>
        </p:nvPicPr>
        <p:blipFill>
          <a:blip r:embed="rId2"/>
          <a:stretch>
            <a:fillRect/>
          </a:stretch>
        </p:blipFill>
        <p:spPr>
          <a:xfrm>
            <a:off x="1940943" y="1168042"/>
            <a:ext cx="7503753" cy="4681080"/>
          </a:xfrm>
          <a:prstGeom prst="rect">
            <a:avLst/>
          </a:prstGeom>
        </p:spPr>
      </p:pic>
    </p:spTree>
    <p:extLst>
      <p:ext uri="{BB962C8B-B14F-4D97-AF65-F5344CB8AC3E}">
        <p14:creationId xmlns:p14="http://schemas.microsoft.com/office/powerpoint/2010/main" val="299824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a:off x="214313" y="0"/>
            <a:ext cx="5672731" cy="59099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3600" dirty="0">
                <a:solidFill>
                  <a:schemeClr val="accent1">
                    <a:lumMod val="75000"/>
                  </a:schemeClr>
                </a:solidFill>
                <a:latin typeface="+mn-lt"/>
                <a:cs typeface="Arial" pitchFamily="34" charset="0"/>
              </a:rPr>
              <a:t>Propuesta - Producción</a:t>
            </a:r>
          </a:p>
        </p:txBody>
      </p:sp>
      <p:sp>
        <p:nvSpPr>
          <p:cNvPr id="9" name="Rectángulo 8"/>
          <p:cNvSpPr/>
          <p:nvPr/>
        </p:nvSpPr>
        <p:spPr>
          <a:xfrm>
            <a:off x="1" y="553792"/>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16" y="1929114"/>
            <a:ext cx="6771737" cy="4040524"/>
          </a:xfrm>
          <a:prstGeom prst="rect">
            <a:avLst/>
          </a:prstGeom>
        </p:spPr>
      </p:pic>
      <p:sp>
        <p:nvSpPr>
          <p:cNvPr id="2" name="CuadroTexto 2">
            <a:extLst>
              <a:ext uri="{FF2B5EF4-FFF2-40B4-BE49-F238E27FC236}">
                <a16:creationId xmlns:a16="http://schemas.microsoft.com/office/drawing/2014/main" id="{36156C33-5BE6-7B89-18EA-8787484A8209}"/>
              </a:ext>
            </a:extLst>
          </p:cNvPr>
          <p:cNvSpPr txBox="1">
            <a:spLocks noChangeArrowheads="1"/>
          </p:cNvSpPr>
          <p:nvPr/>
        </p:nvSpPr>
        <p:spPr bwMode="auto">
          <a:xfrm>
            <a:off x="214314" y="590992"/>
            <a:ext cx="11428188" cy="1200329"/>
          </a:xfrm>
          <a:prstGeom prst="rect">
            <a:avLst/>
          </a:prstGeom>
          <a:noFill/>
          <a:ln w="9525">
            <a:noFill/>
            <a:miter lim="800000"/>
            <a:headEnd/>
            <a:tailEnd/>
          </a:ln>
        </p:spPr>
        <p:txBody>
          <a:bodyPr wrap="square">
            <a:spAutoFit/>
          </a:bodyPr>
          <a:lstStyle/>
          <a:p>
            <a:r>
              <a:rPr lang="es-MX" altLang="es-MX" dirty="0"/>
              <a:t>La siguiente es una pantalla perteneciente a otro desarrollo, pero se usa para ejemplificar como se verían la mayoría de las pantallas, </a:t>
            </a:r>
            <a:r>
              <a:rPr lang="es-MX" altLang="es-MX" dirty="0" err="1"/>
              <a:t>cun</a:t>
            </a:r>
            <a:r>
              <a:rPr lang="es-MX" altLang="es-MX" dirty="0"/>
              <a:t> un apartado que me muestre información de la orden en la que estoy trabajando, y un listado de lo que tengo pendiente por hacer, dependiendo de mi puesto, estación, departamento o como sea definido.</a:t>
            </a:r>
          </a:p>
          <a:p>
            <a:endParaRPr lang="es-MX" altLang="es-MX" dirty="0"/>
          </a:p>
        </p:txBody>
      </p:sp>
    </p:spTree>
    <p:extLst>
      <p:ext uri="{BB962C8B-B14F-4D97-AF65-F5344CB8AC3E}">
        <p14:creationId xmlns:p14="http://schemas.microsoft.com/office/powerpoint/2010/main" val="282352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a:off x="214313" y="0"/>
            <a:ext cx="5672731" cy="59099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s-MX" sz="3600" dirty="0">
                <a:solidFill>
                  <a:schemeClr val="accent1">
                    <a:lumMod val="75000"/>
                  </a:schemeClr>
                </a:solidFill>
                <a:latin typeface="+mn-lt"/>
                <a:cs typeface="Arial" pitchFamily="34" charset="0"/>
              </a:rPr>
              <a:t>Puntos a Cubrir</a:t>
            </a:r>
          </a:p>
        </p:txBody>
      </p:sp>
      <p:sp>
        <p:nvSpPr>
          <p:cNvPr id="9" name="Rectángulo 8"/>
          <p:cNvSpPr/>
          <p:nvPr/>
        </p:nvSpPr>
        <p:spPr>
          <a:xfrm>
            <a:off x="1" y="553792"/>
            <a:ext cx="12192000" cy="60458"/>
          </a:xfrm>
          <a:prstGeom prst="rect">
            <a:avLst/>
          </a:prstGeom>
          <a:solidFill>
            <a:schemeClr val="tx1">
              <a:lumMod val="65000"/>
              <a:lumOff val="35000"/>
            </a:schemeClr>
          </a:solid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CuadroTexto 2">
            <a:extLst>
              <a:ext uri="{FF2B5EF4-FFF2-40B4-BE49-F238E27FC236}">
                <a16:creationId xmlns:a16="http://schemas.microsoft.com/office/drawing/2014/main" id="{36156C33-5BE6-7B89-18EA-8787484A8209}"/>
              </a:ext>
            </a:extLst>
          </p:cNvPr>
          <p:cNvSpPr txBox="1">
            <a:spLocks noChangeArrowheads="1"/>
          </p:cNvSpPr>
          <p:nvPr/>
        </p:nvSpPr>
        <p:spPr bwMode="auto">
          <a:xfrm>
            <a:off x="214313" y="780774"/>
            <a:ext cx="11428188" cy="4247317"/>
          </a:xfrm>
          <a:prstGeom prst="rect">
            <a:avLst/>
          </a:prstGeom>
          <a:noFill/>
          <a:ln w="9525">
            <a:noFill/>
            <a:miter lim="800000"/>
            <a:headEnd/>
            <a:tailEnd/>
          </a:ln>
        </p:spPr>
        <p:txBody>
          <a:bodyPr wrap="square">
            <a:spAutoFit/>
          </a:bodyPr>
          <a:lstStyle/>
          <a:p>
            <a:pPr marL="285750" indent="-285750">
              <a:buFontTx/>
              <a:buChar char="-"/>
            </a:pPr>
            <a:r>
              <a:rPr lang="es-MX" altLang="es-MX" dirty="0"/>
              <a:t>Usuarios, Perfiles y Permisos administrado por personal ajeno a sistemas</a:t>
            </a:r>
          </a:p>
          <a:p>
            <a:pPr marL="285750" indent="-285750">
              <a:buFontTx/>
              <a:buChar char="-"/>
            </a:pPr>
            <a:endParaRPr lang="es-MX" altLang="es-MX" dirty="0"/>
          </a:p>
          <a:p>
            <a:pPr marL="285750" indent="-285750">
              <a:buFontTx/>
              <a:buChar char="-"/>
            </a:pPr>
            <a:r>
              <a:rPr lang="es-MX" altLang="es-MX" dirty="0" err="1"/>
              <a:t>Catáogos</a:t>
            </a:r>
            <a:r>
              <a:rPr lang="es-MX" altLang="es-MX" dirty="0"/>
              <a:t> necesarios para la operación.</a:t>
            </a:r>
          </a:p>
          <a:p>
            <a:pPr marL="285750" indent="-285750">
              <a:buFontTx/>
              <a:buChar char="-"/>
            </a:pPr>
            <a:endParaRPr lang="es-MX" altLang="es-MX" dirty="0"/>
          </a:p>
          <a:p>
            <a:pPr marL="285750" indent="-285750">
              <a:buFontTx/>
              <a:buChar char="-"/>
            </a:pPr>
            <a:r>
              <a:rPr lang="es-MX" altLang="es-MX" dirty="0"/>
              <a:t>Configuración de materiales, operaciones y tipos de trabajo.</a:t>
            </a:r>
          </a:p>
          <a:p>
            <a:pPr marL="285750" indent="-285750">
              <a:buFontTx/>
              <a:buChar char="-"/>
            </a:pPr>
            <a:endParaRPr lang="es-MX" altLang="es-MX" dirty="0"/>
          </a:p>
          <a:p>
            <a:pPr marL="285750" indent="-285750">
              <a:buFontTx/>
              <a:buChar char="-"/>
            </a:pPr>
            <a:r>
              <a:rPr lang="es-MX" altLang="es-MX" dirty="0"/>
              <a:t>Captura y seguimiento de órdenes.</a:t>
            </a:r>
          </a:p>
          <a:p>
            <a:pPr marL="285750" indent="-285750">
              <a:buFontTx/>
              <a:buChar char="-"/>
            </a:pPr>
            <a:endParaRPr lang="es-MX" altLang="es-MX" dirty="0"/>
          </a:p>
          <a:p>
            <a:pPr marL="285750" indent="-285750">
              <a:buFontTx/>
              <a:buChar char="-"/>
            </a:pPr>
            <a:r>
              <a:rPr lang="es-MX" altLang="es-MX" dirty="0"/>
              <a:t>Opciones para reportar producción.</a:t>
            </a:r>
          </a:p>
          <a:p>
            <a:pPr marL="285750" indent="-285750">
              <a:buFontTx/>
              <a:buChar char="-"/>
            </a:pPr>
            <a:endParaRPr lang="es-MX" altLang="es-MX" dirty="0"/>
          </a:p>
          <a:p>
            <a:pPr marL="285750" indent="-285750">
              <a:buFontTx/>
              <a:buChar char="-"/>
            </a:pPr>
            <a:r>
              <a:rPr lang="es-MX" altLang="es-MX" dirty="0"/>
              <a:t>Pantalla para captura de gastos (en todas sus variantes).</a:t>
            </a:r>
          </a:p>
          <a:p>
            <a:pPr marL="285750" indent="-285750">
              <a:buFontTx/>
              <a:buChar char="-"/>
            </a:pPr>
            <a:endParaRPr lang="es-MX" altLang="es-MX" dirty="0"/>
          </a:p>
          <a:p>
            <a:pPr marL="285750" indent="-285750">
              <a:buFontTx/>
              <a:buChar char="-"/>
            </a:pPr>
            <a:r>
              <a:rPr lang="es-MX" altLang="es-MX" dirty="0"/>
              <a:t>Reportes necesarios para la toma de decisiones.</a:t>
            </a:r>
          </a:p>
          <a:p>
            <a:pPr marL="285750" indent="-285750">
              <a:buFontTx/>
              <a:buChar char="-"/>
            </a:pPr>
            <a:endParaRPr lang="es-MX" altLang="es-MX" dirty="0"/>
          </a:p>
          <a:p>
            <a:endParaRPr lang="es-MX" altLang="es-MX" dirty="0"/>
          </a:p>
        </p:txBody>
      </p:sp>
    </p:spTree>
    <p:extLst>
      <p:ext uri="{BB962C8B-B14F-4D97-AF65-F5344CB8AC3E}">
        <p14:creationId xmlns:p14="http://schemas.microsoft.com/office/powerpoint/2010/main" val="112217655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861</TotalTime>
  <Words>1025</Words>
  <Application>Microsoft Office PowerPoint</Application>
  <PresentationFormat>Panorámica</PresentationFormat>
  <Paragraphs>110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Symbol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Oviedo</dc:creator>
  <cp:lastModifiedBy>JORGE OVIEDO CERDA</cp:lastModifiedBy>
  <cp:revision>35</cp:revision>
  <dcterms:created xsi:type="dcterms:W3CDTF">2018-10-25T17:38:01Z</dcterms:created>
  <dcterms:modified xsi:type="dcterms:W3CDTF">2024-04-30T13:50:09Z</dcterms:modified>
</cp:coreProperties>
</file>