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78" r:id="rId2"/>
    <p:sldId id="280" r:id="rId3"/>
    <p:sldId id="282" r:id="rId4"/>
    <p:sldId id="294" r:id="rId5"/>
    <p:sldId id="295" r:id="rId6"/>
    <p:sldId id="296"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53E6E-081C-4C8A-B6E1-7B28464E611D}" v="5" dt="2023-06-24T23:05:45.79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09" autoAdjust="0"/>
  </p:normalViewPr>
  <p:slideViewPr>
    <p:cSldViewPr snapToGrid="0" snapToObjects="1">
      <p:cViewPr varScale="1">
        <p:scale>
          <a:sx n="69" d="100"/>
          <a:sy n="69" d="100"/>
        </p:scale>
        <p:origin x="762"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LeFebvre" userId="9bb1304668abc1bf" providerId="LiveId" clId="{10053E6E-081C-4C8A-B6E1-7B28464E611D}"/>
    <pc:docChg chg="custSel addSld delSld modSld">
      <pc:chgData name="Ryan LeFebvre" userId="9bb1304668abc1bf" providerId="LiveId" clId="{10053E6E-081C-4C8A-B6E1-7B28464E611D}" dt="2023-06-24T23:10:01.987" v="3650" actId="2696"/>
      <pc:docMkLst>
        <pc:docMk/>
      </pc:docMkLst>
      <pc:sldChg chg="del">
        <pc:chgData name="Ryan LeFebvre" userId="9bb1304668abc1bf" providerId="LiveId" clId="{10053E6E-081C-4C8A-B6E1-7B28464E611D}" dt="2023-06-24T23:10:01.987" v="3650" actId="2696"/>
        <pc:sldMkLst>
          <pc:docMk/>
          <pc:sldMk cId="3855531800" sldId="279"/>
        </pc:sldMkLst>
      </pc:sldChg>
      <pc:sldChg chg="del">
        <pc:chgData name="Ryan LeFebvre" userId="9bb1304668abc1bf" providerId="LiveId" clId="{10053E6E-081C-4C8A-B6E1-7B28464E611D}" dt="2023-06-24T22:02:40.766" v="0" actId="2696"/>
        <pc:sldMkLst>
          <pc:docMk/>
          <pc:sldMk cId="2952923800" sldId="281"/>
        </pc:sldMkLst>
      </pc:sldChg>
      <pc:sldChg chg="addSp delSp modSp mod">
        <pc:chgData name="Ryan LeFebvre" userId="9bb1304668abc1bf" providerId="LiveId" clId="{10053E6E-081C-4C8A-B6E1-7B28464E611D}" dt="2023-06-24T22:39:46.223" v="1471" actId="255"/>
        <pc:sldMkLst>
          <pc:docMk/>
          <pc:sldMk cId="685681062" sldId="282"/>
        </pc:sldMkLst>
        <pc:spChg chg="mod">
          <ac:chgData name="Ryan LeFebvre" userId="9bb1304668abc1bf" providerId="LiveId" clId="{10053E6E-081C-4C8A-B6E1-7B28464E611D}" dt="2023-06-24T22:03:10.011" v="28" actId="1076"/>
          <ac:spMkLst>
            <pc:docMk/>
            <pc:sldMk cId="685681062" sldId="282"/>
            <ac:spMk id="2" creationId="{FD5E8954-9BCB-7FD9-A210-38DC54382D45}"/>
          </ac:spMkLst>
        </pc:spChg>
        <pc:spChg chg="add mod">
          <ac:chgData name="Ryan LeFebvre" userId="9bb1304668abc1bf" providerId="LiveId" clId="{10053E6E-081C-4C8A-B6E1-7B28464E611D}" dt="2023-06-24T22:39:46.223" v="1471" actId="255"/>
          <ac:spMkLst>
            <pc:docMk/>
            <pc:sldMk cId="685681062" sldId="282"/>
            <ac:spMk id="3" creationId="{7A5B5EAB-3EB5-132D-4150-83B9D05B8559}"/>
          </ac:spMkLst>
        </pc:spChg>
        <pc:spChg chg="mod">
          <ac:chgData name="Ryan LeFebvre" userId="9bb1304668abc1bf" providerId="LiveId" clId="{10053E6E-081C-4C8A-B6E1-7B28464E611D}" dt="2023-06-24T22:37:39.665" v="1466" actId="20577"/>
          <ac:spMkLst>
            <pc:docMk/>
            <pc:sldMk cId="685681062" sldId="282"/>
            <ac:spMk id="4" creationId="{D2BBD890-6A99-C160-C084-2916E2310718}"/>
          </ac:spMkLst>
        </pc:spChg>
        <pc:spChg chg="del mod">
          <ac:chgData name="Ryan LeFebvre" userId="9bb1304668abc1bf" providerId="LiveId" clId="{10053E6E-081C-4C8A-B6E1-7B28464E611D}" dt="2023-06-24T22:02:48.940" v="2" actId="478"/>
          <ac:spMkLst>
            <pc:docMk/>
            <pc:sldMk cId="685681062" sldId="282"/>
            <ac:spMk id="5" creationId="{EEE736C0-59DE-A4DF-7A05-6F22D48CC0D3}"/>
          </ac:spMkLst>
        </pc:spChg>
        <pc:spChg chg="del mod">
          <ac:chgData name="Ryan LeFebvre" userId="9bb1304668abc1bf" providerId="LiveId" clId="{10053E6E-081C-4C8A-B6E1-7B28464E611D}" dt="2023-06-24T22:02:57.858" v="7" actId="478"/>
          <ac:spMkLst>
            <pc:docMk/>
            <pc:sldMk cId="685681062" sldId="282"/>
            <ac:spMk id="6" creationId="{8E016EE4-D06F-BB48-F27D-14F290F0FE86}"/>
          </ac:spMkLst>
        </pc:spChg>
      </pc:sldChg>
      <pc:sldChg chg="addSp modSp mod">
        <pc:chgData name="Ryan LeFebvre" userId="9bb1304668abc1bf" providerId="LiveId" clId="{10053E6E-081C-4C8A-B6E1-7B28464E611D}" dt="2023-06-24T23:05:58.487" v="2857" actId="2711"/>
        <pc:sldMkLst>
          <pc:docMk/>
          <pc:sldMk cId="1003962426" sldId="293"/>
        </pc:sldMkLst>
        <pc:spChg chg="mod">
          <ac:chgData name="Ryan LeFebvre" userId="9bb1304668abc1bf" providerId="LiveId" clId="{10053E6E-081C-4C8A-B6E1-7B28464E611D}" dt="2023-06-24T23:04:00.341" v="2823" actId="1076"/>
          <ac:spMkLst>
            <pc:docMk/>
            <pc:sldMk cId="1003962426" sldId="293"/>
            <ac:spMk id="2" creationId="{800AB426-5B7C-607E-D413-5D2C9495CC0A}"/>
          </ac:spMkLst>
        </pc:spChg>
        <pc:spChg chg="mod">
          <ac:chgData name="Ryan LeFebvre" userId="9bb1304668abc1bf" providerId="LiveId" clId="{10053E6E-081C-4C8A-B6E1-7B28464E611D}" dt="2023-06-24T23:04:02.742" v="2824" actId="1076"/>
          <ac:spMkLst>
            <pc:docMk/>
            <pc:sldMk cId="1003962426" sldId="293"/>
            <ac:spMk id="3" creationId="{B787DFD8-D262-D485-B1F2-817C5A0928C5}"/>
          </ac:spMkLst>
        </pc:spChg>
        <pc:spChg chg="add mod">
          <ac:chgData name="Ryan LeFebvre" userId="9bb1304668abc1bf" providerId="LiveId" clId="{10053E6E-081C-4C8A-B6E1-7B28464E611D}" dt="2023-06-24T23:05:58.487" v="2857" actId="2711"/>
          <ac:spMkLst>
            <pc:docMk/>
            <pc:sldMk cId="1003962426" sldId="293"/>
            <ac:spMk id="4" creationId="{81054EE2-7022-97B7-8812-DB98C9FF9AA0}"/>
          </ac:spMkLst>
        </pc:spChg>
      </pc:sldChg>
      <pc:sldChg chg="addSp delSp modSp new mod">
        <pc:chgData name="Ryan LeFebvre" userId="9bb1304668abc1bf" providerId="LiveId" clId="{10053E6E-081C-4C8A-B6E1-7B28464E611D}" dt="2023-06-24T22:58:12.930" v="2109" actId="255"/>
        <pc:sldMkLst>
          <pc:docMk/>
          <pc:sldMk cId="4124393695" sldId="294"/>
        </pc:sldMkLst>
        <pc:spChg chg="mod">
          <ac:chgData name="Ryan LeFebvre" userId="9bb1304668abc1bf" providerId="LiveId" clId="{10053E6E-081C-4C8A-B6E1-7B28464E611D}" dt="2023-06-24T22:40:44.922" v="1529" actId="1076"/>
          <ac:spMkLst>
            <pc:docMk/>
            <pc:sldMk cId="4124393695" sldId="294"/>
            <ac:spMk id="2" creationId="{9268AF9B-7080-6C0B-F246-651D8D1C7DC1}"/>
          </ac:spMkLst>
        </pc:spChg>
        <pc:spChg chg="del">
          <ac:chgData name="Ryan LeFebvre" userId="9bb1304668abc1bf" providerId="LiveId" clId="{10053E6E-081C-4C8A-B6E1-7B28464E611D}" dt="2023-06-24T22:40:30.836" v="1474" actId="478"/>
          <ac:spMkLst>
            <pc:docMk/>
            <pc:sldMk cId="4124393695" sldId="294"/>
            <ac:spMk id="3" creationId="{B0054289-89A7-4318-F77F-B4C346F00CF4}"/>
          </ac:spMkLst>
        </pc:spChg>
        <pc:spChg chg="mod">
          <ac:chgData name="Ryan LeFebvre" userId="9bb1304668abc1bf" providerId="LiveId" clId="{10053E6E-081C-4C8A-B6E1-7B28464E611D}" dt="2023-06-24T22:55:04.112" v="2090" actId="14100"/>
          <ac:spMkLst>
            <pc:docMk/>
            <pc:sldMk cId="4124393695" sldId="294"/>
            <ac:spMk id="4" creationId="{04B8D5AB-CFC4-E4B7-4216-332E8CAFDBCF}"/>
          </ac:spMkLst>
        </pc:spChg>
        <pc:spChg chg="del">
          <ac:chgData name="Ryan LeFebvre" userId="9bb1304668abc1bf" providerId="LiveId" clId="{10053E6E-081C-4C8A-B6E1-7B28464E611D}" dt="2023-06-24T22:40:29.027" v="1473" actId="478"/>
          <ac:spMkLst>
            <pc:docMk/>
            <pc:sldMk cId="4124393695" sldId="294"/>
            <ac:spMk id="5" creationId="{DFDB8661-B605-E98E-9BFB-FEA9300B56C8}"/>
          </ac:spMkLst>
        </pc:spChg>
        <pc:spChg chg="add mod">
          <ac:chgData name="Ryan LeFebvre" userId="9bb1304668abc1bf" providerId="LiveId" clId="{10053E6E-081C-4C8A-B6E1-7B28464E611D}" dt="2023-06-24T22:58:12.930" v="2109" actId="255"/>
          <ac:spMkLst>
            <pc:docMk/>
            <pc:sldMk cId="4124393695" sldId="294"/>
            <ac:spMk id="7" creationId="{AF243200-6786-FEAC-8BD6-E684A4A797C9}"/>
          </ac:spMkLst>
        </pc:spChg>
      </pc:sldChg>
      <pc:sldChg chg="addSp delSp modSp new mod">
        <pc:chgData name="Ryan LeFebvre" userId="9bb1304668abc1bf" providerId="LiveId" clId="{10053E6E-081C-4C8A-B6E1-7B28464E611D}" dt="2023-06-24T23:03:15.928" v="2752" actId="20577"/>
        <pc:sldMkLst>
          <pc:docMk/>
          <pc:sldMk cId="3597809" sldId="295"/>
        </pc:sldMkLst>
        <pc:spChg chg="mod">
          <ac:chgData name="Ryan LeFebvre" userId="9bb1304668abc1bf" providerId="LiveId" clId="{10053E6E-081C-4C8A-B6E1-7B28464E611D}" dt="2023-06-24T22:55:42.914" v="2096" actId="1076"/>
          <ac:spMkLst>
            <pc:docMk/>
            <pc:sldMk cId="3597809" sldId="295"/>
            <ac:spMk id="2" creationId="{2C55F2A7-2825-283A-BACE-3D4E482CFE14}"/>
          </ac:spMkLst>
        </pc:spChg>
        <pc:spChg chg="del">
          <ac:chgData name="Ryan LeFebvre" userId="9bb1304668abc1bf" providerId="LiveId" clId="{10053E6E-081C-4C8A-B6E1-7B28464E611D}" dt="2023-06-24T22:55:19.100" v="2093" actId="478"/>
          <ac:spMkLst>
            <pc:docMk/>
            <pc:sldMk cId="3597809" sldId="295"/>
            <ac:spMk id="3" creationId="{8F12118E-4F73-D4BF-2446-45600DB3D3BE}"/>
          </ac:spMkLst>
        </pc:spChg>
        <pc:spChg chg="mod">
          <ac:chgData name="Ryan LeFebvre" userId="9bb1304668abc1bf" providerId="LiveId" clId="{10053E6E-081C-4C8A-B6E1-7B28464E611D}" dt="2023-06-24T23:03:15.928" v="2752" actId="20577"/>
          <ac:spMkLst>
            <pc:docMk/>
            <pc:sldMk cId="3597809" sldId="295"/>
            <ac:spMk id="4" creationId="{A004C7BF-5297-726B-A28D-F93DB130759E}"/>
          </ac:spMkLst>
        </pc:spChg>
        <pc:spChg chg="del">
          <ac:chgData name="Ryan LeFebvre" userId="9bb1304668abc1bf" providerId="LiveId" clId="{10053E6E-081C-4C8A-B6E1-7B28464E611D}" dt="2023-06-24T22:55:17.394" v="2092" actId="478"/>
          <ac:spMkLst>
            <pc:docMk/>
            <pc:sldMk cId="3597809" sldId="295"/>
            <ac:spMk id="5" creationId="{4E0A0261-308F-2763-487C-D82DFD002783}"/>
          </ac:spMkLst>
        </pc:spChg>
        <pc:spChg chg="add mod">
          <ac:chgData name="Ryan LeFebvre" userId="9bb1304668abc1bf" providerId="LiveId" clId="{10053E6E-081C-4C8A-B6E1-7B28464E611D}" dt="2023-06-24T22:57:54.395" v="2106" actId="255"/>
          <ac:spMkLst>
            <pc:docMk/>
            <pc:sldMk cId="3597809" sldId="295"/>
            <ac:spMk id="7" creationId="{F6AFA517-C77B-9250-90D6-A78B0F55BB83}"/>
          </ac:spMkLst>
        </pc:spChg>
      </pc:sldChg>
      <pc:sldChg chg="delSp modSp new mod">
        <pc:chgData name="Ryan LeFebvre" userId="9bb1304668abc1bf" providerId="LiveId" clId="{10053E6E-081C-4C8A-B6E1-7B28464E611D}" dt="2023-06-24T23:09:26.189" v="3649" actId="33524"/>
        <pc:sldMkLst>
          <pc:docMk/>
          <pc:sldMk cId="2388576204" sldId="296"/>
        </pc:sldMkLst>
        <pc:spChg chg="mod">
          <ac:chgData name="Ryan LeFebvre" userId="9bb1304668abc1bf" providerId="LiveId" clId="{10053E6E-081C-4C8A-B6E1-7B28464E611D}" dt="2023-06-24T23:06:37.355" v="2885" actId="1076"/>
          <ac:spMkLst>
            <pc:docMk/>
            <pc:sldMk cId="2388576204" sldId="296"/>
            <ac:spMk id="2" creationId="{F5EB09C1-C091-26E2-5E71-05B7C41009B4}"/>
          </ac:spMkLst>
        </pc:spChg>
        <pc:spChg chg="del">
          <ac:chgData name="Ryan LeFebvre" userId="9bb1304668abc1bf" providerId="LiveId" clId="{10053E6E-081C-4C8A-B6E1-7B28464E611D}" dt="2023-06-24T23:06:28.195" v="2860" actId="478"/>
          <ac:spMkLst>
            <pc:docMk/>
            <pc:sldMk cId="2388576204" sldId="296"/>
            <ac:spMk id="3" creationId="{74986451-834E-4B60-2C7C-DFF3C24891BE}"/>
          </ac:spMkLst>
        </pc:spChg>
        <pc:spChg chg="mod">
          <ac:chgData name="Ryan LeFebvre" userId="9bb1304668abc1bf" providerId="LiveId" clId="{10053E6E-081C-4C8A-B6E1-7B28464E611D}" dt="2023-06-24T23:09:26.189" v="3649" actId="33524"/>
          <ac:spMkLst>
            <pc:docMk/>
            <pc:sldMk cId="2388576204" sldId="296"/>
            <ac:spMk id="4" creationId="{1BB95623-C8F5-7342-6124-CF97BDE286D7}"/>
          </ac:spMkLst>
        </pc:spChg>
        <pc:spChg chg="del">
          <ac:chgData name="Ryan LeFebvre" userId="9bb1304668abc1bf" providerId="LiveId" clId="{10053E6E-081C-4C8A-B6E1-7B28464E611D}" dt="2023-06-24T23:06:26.100" v="2859" actId="478"/>
          <ac:spMkLst>
            <pc:docMk/>
            <pc:sldMk cId="2388576204" sldId="296"/>
            <ac:spMk id="5" creationId="{378C81A2-025F-D51D-5B1B-BF5DACB4B7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heproductmanager.com/topics/software-development-life-cycle/"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Scrum-agile framework</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93127" y="3483864"/>
            <a:ext cx="4461164" cy="878908"/>
          </a:xfrm>
        </p:spPr>
        <p:txBody>
          <a:bodyPr/>
          <a:lstStyle/>
          <a:p>
            <a:r>
              <a:rPr lang="en-US" dirty="0"/>
              <a:t>Ryan LeFebvre</a:t>
            </a:r>
          </a:p>
          <a:p>
            <a:r>
              <a:rPr lang="en-US" dirty="0"/>
              <a:t>7-1 Final Project Submission</a:t>
            </a:r>
          </a:p>
          <a:p>
            <a:r>
              <a:rPr lang="en-US" dirty="0"/>
              <a:t>Southern New Hampshire University</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1648" y="967139"/>
            <a:ext cx="7499188" cy="1637515"/>
          </a:xfrm>
        </p:spPr>
        <p:txBody>
          <a:bodyPr/>
          <a:lstStyle/>
          <a:p>
            <a:r>
              <a:rPr lang="en-US" dirty="0"/>
              <a:t>Roles of the scrum-agile Framework</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52255"/>
            <a:ext cx="6766560" cy="3588327"/>
          </a:xfrm>
        </p:spPr>
        <p:txBody>
          <a:bodyPr/>
          <a:lstStyle/>
          <a:p>
            <a:pPr marL="342900" indent="-342900">
              <a:buFont typeface="Arial" panose="020B0604020202020204" pitchFamily="34" charset="0"/>
              <a:buChar char="•"/>
            </a:pPr>
            <a:r>
              <a:rPr lang="en-US" dirty="0"/>
              <a:t>Scrum Master </a:t>
            </a:r>
          </a:p>
          <a:p>
            <a:pPr marL="1028700" lvl="1" indent="-342900"/>
            <a:r>
              <a:rPr lang="en-US" dirty="0"/>
              <a:t>Responsible for facilitating the Scrum-Agile team as well as leading the meetings/daily scrums. Acts as a mentor when necessary.</a:t>
            </a:r>
          </a:p>
          <a:p>
            <a:pPr marL="285750" indent="-285750">
              <a:buFont typeface="Arial" panose="020B0604020202020204" pitchFamily="34" charset="0"/>
              <a:buChar char="•"/>
            </a:pPr>
            <a:r>
              <a:rPr lang="en-US" dirty="0"/>
              <a:t>Product Owner</a:t>
            </a:r>
          </a:p>
          <a:p>
            <a:pPr marL="971550" lvl="1" indent="-285750"/>
            <a:r>
              <a:rPr lang="en-US" dirty="0"/>
              <a:t>Acts as an intermediary between the end users/executives. Must possess excellent verbal and written communication skills. Creates backlogs and User Stories.</a:t>
            </a:r>
          </a:p>
          <a:p>
            <a:pPr marL="285750" indent="-285750">
              <a:buFont typeface="Arial" panose="020B0604020202020204" pitchFamily="34" charset="0"/>
              <a:buChar char="•"/>
            </a:pPr>
            <a:r>
              <a:rPr lang="en-US" dirty="0"/>
              <a:t>Tester</a:t>
            </a:r>
          </a:p>
          <a:p>
            <a:pPr marL="971550" lvl="1" indent="-285750"/>
            <a:r>
              <a:rPr lang="en-US" dirty="0"/>
              <a:t>Responsible for ensuring software is working properly. Creates test cases based off the user stories created by Product Owner.</a:t>
            </a:r>
          </a:p>
          <a:p>
            <a:pPr marL="285750" indent="-285750">
              <a:buFont typeface="Arial" panose="020B0604020202020204" pitchFamily="34" charset="0"/>
              <a:buChar char="•"/>
            </a:pPr>
            <a:r>
              <a:rPr lang="en-US" dirty="0"/>
              <a:t>Developer</a:t>
            </a:r>
          </a:p>
          <a:p>
            <a:pPr marL="971550" lvl="1" indent="-285750"/>
            <a:r>
              <a:rPr lang="en-US" dirty="0"/>
              <a:t>Creates and writes the software based off the test cases and user stories. Must be adaptable to changes in requirements.  </a:t>
            </a:r>
          </a:p>
          <a:p>
            <a:pPr marL="1028700" lvl="1" indent="-342900">
              <a:buFont typeface="+mj-lt"/>
              <a:buAutoNum type="arabicPeriod"/>
            </a:pP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TextBox 3">
            <a:extLst>
              <a:ext uri="{FF2B5EF4-FFF2-40B4-BE49-F238E27FC236}">
                <a16:creationId xmlns:a16="http://schemas.microsoft.com/office/drawing/2014/main" id="{A13CDD0A-F340-6ED2-74AD-47F3F765DBD0}"/>
              </a:ext>
            </a:extLst>
          </p:cNvPr>
          <p:cNvSpPr txBox="1"/>
          <p:nvPr/>
        </p:nvSpPr>
        <p:spPr>
          <a:xfrm>
            <a:off x="3920836" y="6151418"/>
            <a:ext cx="7301346" cy="646331"/>
          </a:xfrm>
          <a:prstGeom prst="rect">
            <a:avLst/>
          </a:prstGeom>
          <a:noFill/>
        </p:spPr>
        <p:txBody>
          <a:bodyPr wrap="square" rtlCol="0">
            <a:spAutoFit/>
          </a:bodyPr>
          <a:lstStyle/>
          <a:p>
            <a:r>
              <a:rPr lang="en-US" b="0" i="0" dirty="0">
                <a:solidFill>
                  <a:srgbClr val="262626"/>
                </a:solidFill>
                <a:effectLst/>
                <a:latin typeface="Helvetica" panose="020B0604020202020204" pitchFamily="34" charset="0"/>
              </a:rPr>
              <a:t>Charles G. Cobb. (2015). </a:t>
            </a:r>
            <a:r>
              <a:rPr lang="en-US" b="0" i="1" dirty="0">
                <a:solidFill>
                  <a:srgbClr val="262626"/>
                </a:solidFill>
                <a:effectLst/>
                <a:latin typeface="Helvetica" panose="020B0604020202020204" pitchFamily="34" charset="0"/>
              </a:rPr>
              <a:t>The Project Manager’s Guide to Mastering Agile : Principles and Practices for an Adaptive Approach</a:t>
            </a:r>
            <a:r>
              <a:rPr lang="en-US" b="0" i="0" dirty="0">
                <a:solidFill>
                  <a:srgbClr val="262626"/>
                </a:solidFill>
                <a:effectLst/>
                <a:latin typeface="Helvetica" panose="020B0604020202020204" pitchFamily="34" charset="0"/>
              </a:rPr>
              <a:t>. Wiley.</a:t>
            </a:r>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081848" y="731520"/>
            <a:ext cx="5281353" cy="721545"/>
          </a:xfrm>
        </p:spPr>
        <p:txBody>
          <a:bodyPr/>
          <a:lstStyle/>
          <a:p>
            <a:r>
              <a:rPr lang="en-US" dirty="0"/>
              <a:t>Phases of the </a:t>
            </a:r>
            <a:r>
              <a:rPr lang="en-US" dirty="0" err="1"/>
              <a:t>sdlc</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743200" y="1453065"/>
            <a:ext cx="9189720" cy="4673415"/>
          </a:xfrm>
        </p:spPr>
        <p:txBody>
          <a:bodyPr/>
          <a:lstStyle/>
          <a:p>
            <a:r>
              <a:rPr lang="en-US" sz="1400" dirty="0"/>
              <a:t>There are 7 stages to the SDLC:</a:t>
            </a:r>
          </a:p>
          <a:p>
            <a:pPr marL="457200" indent="-457200">
              <a:buFont typeface="Arial" panose="020B0604020202020204" pitchFamily="34" charset="0"/>
              <a:buChar char="•"/>
            </a:pPr>
            <a:r>
              <a:rPr lang="en-US" sz="1400" dirty="0"/>
              <a:t>Planning and Analysis</a:t>
            </a:r>
          </a:p>
          <a:p>
            <a:pPr marL="1143000" lvl="1" indent="-457200"/>
            <a:r>
              <a:rPr lang="en-US" sz="1400" dirty="0"/>
              <a:t>Where the requirements of the project are first discussed, and where the team determines what is within the realm of possibility for the project. </a:t>
            </a:r>
          </a:p>
          <a:p>
            <a:pPr marL="457200" indent="-457200">
              <a:buFont typeface="Arial" panose="020B0604020202020204" pitchFamily="34" charset="0"/>
              <a:buChar char="•"/>
            </a:pPr>
            <a:r>
              <a:rPr lang="en-US" sz="1400" dirty="0"/>
              <a:t>Define Requirements</a:t>
            </a:r>
          </a:p>
          <a:p>
            <a:pPr marL="1028700" lvl="1" indent="-342900"/>
            <a:r>
              <a:rPr lang="en-US" sz="1400" dirty="0"/>
              <a:t>During this phase, the Product Owner releases the backlog and user stories to the testers and developers.</a:t>
            </a:r>
          </a:p>
          <a:p>
            <a:pPr marL="342900" indent="-342900">
              <a:buFont typeface="Arial" panose="020B0604020202020204" pitchFamily="34" charset="0"/>
              <a:buChar char="•"/>
            </a:pPr>
            <a:r>
              <a:rPr lang="en-US" sz="1400" dirty="0"/>
              <a:t>  Design</a:t>
            </a:r>
          </a:p>
          <a:p>
            <a:pPr marL="1028700" lvl="1" indent="-342900"/>
            <a:r>
              <a:rPr lang="en-US" sz="1400" dirty="0"/>
              <a:t>During this stage, the testers create their test cases based on the requirements put forth by the Product Owner to them be passed along to the Developers. </a:t>
            </a:r>
          </a:p>
          <a:p>
            <a:pPr marL="342900" indent="-342900">
              <a:buFont typeface="Arial" panose="020B0604020202020204" pitchFamily="34" charset="0"/>
              <a:buChar char="•"/>
            </a:pPr>
            <a:r>
              <a:rPr lang="en-US" sz="1400" dirty="0"/>
              <a:t>Development and Testing</a:t>
            </a:r>
          </a:p>
          <a:p>
            <a:pPr marL="1028700" lvl="1" indent="-342900"/>
            <a:r>
              <a:rPr lang="en-US" sz="1400" dirty="0"/>
              <a:t>Though two different phases of the process, these two were included together since within an Agile framework, development and testing are done incrementally at the same time through the entirety of the project. This ensures that any problems can be faced as they occur within developing, and to account for any changes to the requirements at any time during the development process. </a:t>
            </a:r>
          </a:p>
          <a:p>
            <a:pPr marL="342900" indent="-342900">
              <a:buFont typeface="Arial" panose="020B0604020202020204" pitchFamily="34" charset="0"/>
              <a:buChar char="•"/>
            </a:pPr>
            <a:r>
              <a:rPr lang="en-US" sz="1400" dirty="0"/>
              <a:t>Deployment</a:t>
            </a:r>
          </a:p>
          <a:p>
            <a:pPr marL="1028700" lvl="1" indent="-342900"/>
            <a:r>
              <a:rPr lang="en-US" sz="1400" dirty="0"/>
              <a:t>During this phase, the end user is sent the final deliverable of the project for their review. </a:t>
            </a:r>
          </a:p>
          <a:p>
            <a:pPr marL="342900" indent="-342900">
              <a:buFont typeface="Arial" panose="020B0604020202020204" pitchFamily="34" charset="0"/>
              <a:buChar char="•"/>
            </a:pPr>
            <a:r>
              <a:rPr lang="en-US" sz="1400" dirty="0"/>
              <a:t>Maintenance</a:t>
            </a:r>
          </a:p>
          <a:p>
            <a:pPr marL="1028700" lvl="1" indent="-342900"/>
            <a:r>
              <a:rPr lang="en-US" sz="1400" dirty="0"/>
              <a:t>This phase is ongoing, meaning the team/company are responsible to make sure the deliverable is functioning bug free throughout its lifetime as being used by the end user. </a:t>
            </a:r>
          </a:p>
          <a:p>
            <a:endParaRPr lang="en-US" dirty="0"/>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3" name="TextBox 2">
            <a:extLst>
              <a:ext uri="{FF2B5EF4-FFF2-40B4-BE49-F238E27FC236}">
                <a16:creationId xmlns:a16="http://schemas.microsoft.com/office/drawing/2014/main" id="{7A5B5EAB-3EB5-132D-4150-83B9D05B8559}"/>
              </a:ext>
            </a:extLst>
          </p:cNvPr>
          <p:cNvSpPr txBox="1"/>
          <p:nvPr/>
        </p:nvSpPr>
        <p:spPr>
          <a:xfrm>
            <a:off x="2743200" y="6140335"/>
            <a:ext cx="8936182" cy="523220"/>
          </a:xfrm>
          <a:prstGeom prst="rect">
            <a:avLst/>
          </a:prstGeom>
          <a:noFill/>
        </p:spPr>
        <p:txBody>
          <a:bodyPr wrap="square" rtlCol="0">
            <a:spAutoFit/>
          </a:bodyPr>
          <a:lstStyle/>
          <a:p>
            <a:r>
              <a:rPr lang="en-US" sz="1400" dirty="0"/>
              <a:t>Clark, H. (n.d.). </a:t>
            </a:r>
            <a:r>
              <a:rPr lang="en-US" sz="1400" i="1" dirty="0"/>
              <a:t>The Software Development Life Cycle (SDLC): 7 Phases and 5 Models</a:t>
            </a:r>
            <a:r>
              <a:rPr lang="en-US" sz="1400" dirty="0"/>
              <a:t>. The Product Manager. https://theproductmanager.com/topics/software-development-life-cycle/</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AF9B-7080-6C0B-F246-651D8D1C7DC1}"/>
              </a:ext>
            </a:extLst>
          </p:cNvPr>
          <p:cNvSpPr>
            <a:spLocks noGrp="1"/>
          </p:cNvSpPr>
          <p:nvPr>
            <p:ph type="title"/>
          </p:nvPr>
        </p:nvSpPr>
        <p:spPr>
          <a:xfrm>
            <a:off x="3807229" y="456092"/>
            <a:ext cx="7013448" cy="1627632"/>
          </a:xfrm>
        </p:spPr>
        <p:txBody>
          <a:bodyPr/>
          <a:lstStyle/>
          <a:p>
            <a:r>
              <a:rPr lang="en-US" dirty="0"/>
              <a:t>Major differences between waterfall and agile approach</a:t>
            </a:r>
          </a:p>
        </p:txBody>
      </p:sp>
      <p:sp>
        <p:nvSpPr>
          <p:cNvPr id="4" name="Text Placeholder 3">
            <a:extLst>
              <a:ext uri="{FF2B5EF4-FFF2-40B4-BE49-F238E27FC236}">
                <a16:creationId xmlns:a16="http://schemas.microsoft.com/office/drawing/2014/main" id="{04B8D5AB-CFC4-E4B7-4216-332E8CAFDBCF}"/>
              </a:ext>
            </a:extLst>
          </p:cNvPr>
          <p:cNvSpPr>
            <a:spLocks noGrp="1"/>
          </p:cNvSpPr>
          <p:nvPr>
            <p:ph type="body" sz="quarter" idx="13"/>
          </p:nvPr>
        </p:nvSpPr>
        <p:spPr>
          <a:xfrm>
            <a:off x="2854036" y="2083725"/>
            <a:ext cx="8728364" cy="3998420"/>
          </a:xfrm>
        </p:spPr>
        <p:txBody>
          <a:bodyPr/>
          <a:lstStyle/>
          <a:p>
            <a:r>
              <a:rPr lang="en-US" dirty="0"/>
              <a:t>Agile Approach</a:t>
            </a:r>
          </a:p>
          <a:p>
            <a:pPr marL="342900" indent="-342900">
              <a:buFont typeface="Arial" panose="020B0604020202020204" pitchFamily="34" charset="0"/>
              <a:buChar char="•"/>
            </a:pPr>
            <a:r>
              <a:rPr lang="en-US" dirty="0"/>
              <a:t>Interactions between end users/scrum team are high.</a:t>
            </a:r>
          </a:p>
          <a:p>
            <a:pPr marL="342900" indent="-342900">
              <a:buFont typeface="Arial" panose="020B0604020202020204" pitchFamily="34" charset="0"/>
              <a:buChar char="•"/>
            </a:pPr>
            <a:r>
              <a:rPr lang="en-US" dirty="0"/>
              <a:t>There is also high flexibility</a:t>
            </a:r>
          </a:p>
          <a:p>
            <a:pPr marL="342900" indent="-342900">
              <a:buFont typeface="Arial" panose="020B0604020202020204" pitchFamily="34" charset="0"/>
              <a:buChar char="•"/>
            </a:pPr>
            <a:r>
              <a:rPr lang="en-US" dirty="0"/>
              <a:t>Requires teamwork to reach short term deadlines.</a:t>
            </a:r>
          </a:p>
          <a:p>
            <a:pPr marL="342900" indent="-342900">
              <a:buFont typeface="Arial" panose="020B0604020202020204" pitchFamily="34" charset="0"/>
              <a:buChar char="•"/>
            </a:pPr>
            <a:r>
              <a:rPr lang="en-US" dirty="0"/>
              <a:t>Pros: The flexible, iterative approach found in agile promotes short-term deadlines which lead to high collaboration and productivity.</a:t>
            </a:r>
          </a:p>
          <a:p>
            <a:pPr marL="342900" indent="-342900">
              <a:buFont typeface="Arial" panose="020B0604020202020204" pitchFamily="34" charset="0"/>
              <a:buChar char="•"/>
            </a:pPr>
            <a:r>
              <a:rPr lang="en-US" dirty="0"/>
              <a:t>Cons: Given these pros, sometimes things can be worked on by several team members leading to overlap and unnecessary effort within the later stages of development. </a:t>
            </a:r>
          </a:p>
        </p:txBody>
      </p:sp>
      <p:sp>
        <p:nvSpPr>
          <p:cNvPr id="6" name="Slide Number Placeholder 5">
            <a:extLst>
              <a:ext uri="{FF2B5EF4-FFF2-40B4-BE49-F238E27FC236}">
                <a16:creationId xmlns:a16="http://schemas.microsoft.com/office/drawing/2014/main" id="{101DDAC2-FCCF-D4B8-D171-141E43173E90}"/>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7" name="TextBox 6">
            <a:extLst>
              <a:ext uri="{FF2B5EF4-FFF2-40B4-BE49-F238E27FC236}">
                <a16:creationId xmlns:a16="http://schemas.microsoft.com/office/drawing/2014/main" id="{AF243200-6786-FEAC-8BD6-E684A4A797C9}"/>
              </a:ext>
            </a:extLst>
          </p:cNvPr>
          <p:cNvSpPr txBox="1"/>
          <p:nvPr/>
        </p:nvSpPr>
        <p:spPr>
          <a:xfrm>
            <a:off x="2854036" y="6206836"/>
            <a:ext cx="8451273" cy="523220"/>
          </a:xfrm>
          <a:prstGeom prst="rect">
            <a:avLst/>
          </a:prstGeom>
          <a:noFill/>
        </p:spPr>
        <p:txBody>
          <a:bodyPr wrap="square" rtlCol="0">
            <a:spAutoFit/>
          </a:bodyPr>
          <a:lstStyle/>
          <a:p>
            <a:r>
              <a:rPr lang="en-US" sz="1400" b="0" i="0" dirty="0" err="1">
                <a:solidFill>
                  <a:srgbClr val="161719"/>
                </a:solidFill>
                <a:effectLst/>
                <a:latin typeface="inter"/>
              </a:rPr>
              <a:t>Hoory</a:t>
            </a:r>
            <a:r>
              <a:rPr lang="en-US" sz="1400" b="0" i="0" dirty="0">
                <a:solidFill>
                  <a:srgbClr val="161719"/>
                </a:solidFill>
                <a:effectLst/>
                <a:latin typeface="inter"/>
              </a:rPr>
              <a:t>, L., &amp; </a:t>
            </a:r>
            <a:r>
              <a:rPr lang="en-US" sz="1400" b="0" i="0" dirty="0" err="1">
                <a:solidFill>
                  <a:srgbClr val="161719"/>
                </a:solidFill>
                <a:effectLst/>
                <a:latin typeface="inter"/>
              </a:rPr>
              <a:t>Bottoroff</a:t>
            </a:r>
            <a:r>
              <a:rPr lang="en-US" sz="1400" b="0" i="0" dirty="0">
                <a:solidFill>
                  <a:srgbClr val="161719"/>
                </a:solidFill>
                <a:effectLst/>
                <a:latin typeface="inter"/>
              </a:rPr>
              <a:t>, C. (n.d.). </a:t>
            </a:r>
            <a:r>
              <a:rPr lang="en-US" sz="1400" b="0" i="1" dirty="0">
                <a:solidFill>
                  <a:srgbClr val="161719"/>
                </a:solidFill>
                <a:effectLst/>
                <a:latin typeface="inter"/>
              </a:rPr>
              <a:t>Agile Vs. Waterfall: Which Project Management Methodology Is Best For You?</a:t>
            </a:r>
            <a:r>
              <a:rPr lang="en-US" sz="1400" b="0" i="0" dirty="0">
                <a:solidFill>
                  <a:srgbClr val="161719"/>
                </a:solidFill>
                <a:effectLst/>
                <a:latin typeface="inter"/>
              </a:rPr>
              <a:t> Forbes. https://www.forbes.com/advisor/business/agile-vs-waterfall-methodology/</a:t>
            </a:r>
            <a:endParaRPr lang="en-US" sz="1400" dirty="0"/>
          </a:p>
        </p:txBody>
      </p:sp>
    </p:spTree>
    <p:extLst>
      <p:ext uri="{BB962C8B-B14F-4D97-AF65-F5344CB8AC3E}">
        <p14:creationId xmlns:p14="http://schemas.microsoft.com/office/powerpoint/2010/main" val="412439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F2A7-2825-283A-BACE-3D4E482CFE14}"/>
              </a:ext>
            </a:extLst>
          </p:cNvPr>
          <p:cNvSpPr>
            <a:spLocks noGrp="1"/>
          </p:cNvSpPr>
          <p:nvPr>
            <p:ph type="title"/>
          </p:nvPr>
        </p:nvSpPr>
        <p:spPr>
          <a:xfrm>
            <a:off x="3654829" y="607106"/>
            <a:ext cx="7013448" cy="1627632"/>
          </a:xfrm>
        </p:spPr>
        <p:txBody>
          <a:bodyPr/>
          <a:lstStyle/>
          <a:p>
            <a:r>
              <a:rPr kumimoji="0" lang="en-US" sz="3300" b="1" i="0" u="none" strike="noStrike" kern="1200" cap="all" spc="0" normalizeH="0" baseline="0" noProof="0" dirty="0">
                <a:ln>
                  <a:noFill/>
                </a:ln>
                <a:solidFill>
                  <a:srgbClr val="1F2C8F"/>
                </a:solidFill>
                <a:effectLst/>
                <a:uLnTx/>
                <a:uFillTx/>
                <a:latin typeface="Arial" panose="020B0604020202020204" pitchFamily="34" charset="0"/>
                <a:ea typeface="+mj-ea"/>
                <a:cs typeface="Arial" panose="020B0604020202020204" pitchFamily="34" charset="0"/>
              </a:rPr>
              <a:t>Major differences between waterfall and agile approach</a:t>
            </a:r>
            <a:endParaRPr lang="en-US" dirty="0"/>
          </a:p>
        </p:txBody>
      </p:sp>
      <p:sp>
        <p:nvSpPr>
          <p:cNvPr id="4" name="Text Placeholder 3">
            <a:extLst>
              <a:ext uri="{FF2B5EF4-FFF2-40B4-BE49-F238E27FC236}">
                <a16:creationId xmlns:a16="http://schemas.microsoft.com/office/drawing/2014/main" id="{A004C7BF-5297-726B-A28D-F93DB130759E}"/>
              </a:ext>
            </a:extLst>
          </p:cNvPr>
          <p:cNvSpPr>
            <a:spLocks noGrp="1"/>
          </p:cNvSpPr>
          <p:nvPr>
            <p:ph type="body" sz="quarter" idx="13"/>
          </p:nvPr>
        </p:nvSpPr>
        <p:spPr>
          <a:xfrm>
            <a:off x="2757055" y="2234738"/>
            <a:ext cx="8188313" cy="4016155"/>
          </a:xfrm>
        </p:spPr>
        <p:txBody>
          <a:bodyPr/>
          <a:lstStyle/>
          <a:p>
            <a:r>
              <a:rPr lang="en-US" sz="2000" dirty="0"/>
              <a:t>Waterfall Approach</a:t>
            </a:r>
          </a:p>
          <a:p>
            <a:pPr marL="342900" indent="-342900">
              <a:buFont typeface="Arial" panose="020B0604020202020204" pitchFamily="34" charset="0"/>
              <a:buChar char="•"/>
            </a:pPr>
            <a:r>
              <a:rPr lang="en-US" sz="2000" dirty="0"/>
              <a:t>Hands-off approach. Interaction between team and end users minimal. </a:t>
            </a:r>
          </a:p>
          <a:p>
            <a:pPr marL="342900" indent="-342900">
              <a:buFont typeface="Arial" panose="020B0604020202020204" pitchFamily="34" charset="0"/>
              <a:buChar char="•"/>
            </a:pPr>
            <a:r>
              <a:rPr lang="en-US" sz="2000" dirty="0"/>
              <a:t>Low Flexibility</a:t>
            </a:r>
          </a:p>
          <a:p>
            <a:pPr marL="342900" indent="-342900">
              <a:buFont typeface="Arial" panose="020B0604020202020204" pitchFamily="34" charset="0"/>
              <a:buChar char="•"/>
            </a:pPr>
            <a:r>
              <a:rPr lang="en-US" sz="2000" dirty="0"/>
              <a:t>Requires tasks to be completed in entirety before moving onto next task. </a:t>
            </a:r>
          </a:p>
          <a:p>
            <a:pPr marL="342900" indent="-342900">
              <a:buFont typeface="Arial" panose="020B0604020202020204" pitchFamily="34" charset="0"/>
              <a:buChar char="•"/>
            </a:pPr>
            <a:r>
              <a:rPr lang="en-US" sz="2000" dirty="0"/>
              <a:t>Linear, non iterative. </a:t>
            </a:r>
          </a:p>
          <a:p>
            <a:pPr marL="342900" indent="-342900">
              <a:buFont typeface="Arial" panose="020B0604020202020204" pitchFamily="34" charset="0"/>
              <a:buChar char="•"/>
            </a:pPr>
            <a:r>
              <a:rPr lang="en-US" sz="2000" dirty="0"/>
              <a:t>Pros: Provides a plan where everything is laid out from the beginning. No guess work involved, just follow the plan and hope for the best. </a:t>
            </a:r>
          </a:p>
          <a:p>
            <a:pPr marL="342900" indent="-342900">
              <a:buFont typeface="Arial" panose="020B0604020202020204" pitchFamily="34" charset="0"/>
              <a:buChar char="•"/>
            </a:pPr>
            <a:r>
              <a:rPr lang="en-US" sz="2000" dirty="0"/>
              <a:t>Cons: Because each stage of the plan is laid out in the beginning, there is no room for adjusting should problems arise. If problems arise later in the development process, the entire project could be jeopardized. </a:t>
            </a:r>
          </a:p>
          <a:p>
            <a:pPr marL="342900" indent="-342900">
              <a:buFont typeface="Arial" panose="020B0604020202020204" pitchFamily="34" charset="0"/>
              <a:buChar char="•"/>
            </a:pPr>
            <a:endParaRPr lang="en-US" sz="2000" dirty="0"/>
          </a:p>
        </p:txBody>
      </p:sp>
      <p:sp>
        <p:nvSpPr>
          <p:cNvPr id="6" name="Slide Number Placeholder 5">
            <a:extLst>
              <a:ext uri="{FF2B5EF4-FFF2-40B4-BE49-F238E27FC236}">
                <a16:creationId xmlns:a16="http://schemas.microsoft.com/office/drawing/2014/main" id="{8859C879-13DE-BB3F-D922-BD88F77990D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Box 6">
            <a:extLst>
              <a:ext uri="{FF2B5EF4-FFF2-40B4-BE49-F238E27FC236}">
                <a16:creationId xmlns:a16="http://schemas.microsoft.com/office/drawing/2014/main" id="{F6AFA517-C77B-9250-90D6-A78B0F55BB83}"/>
              </a:ext>
            </a:extLst>
          </p:cNvPr>
          <p:cNvSpPr txBox="1"/>
          <p:nvPr/>
        </p:nvSpPr>
        <p:spPr>
          <a:xfrm>
            <a:off x="2757055" y="6396243"/>
            <a:ext cx="7980495" cy="400110"/>
          </a:xfrm>
          <a:prstGeom prst="rect">
            <a:avLst/>
          </a:prstGeom>
          <a:noFill/>
        </p:spPr>
        <p:txBody>
          <a:bodyPr wrap="square" rtlCol="0">
            <a:spAutoFit/>
          </a:bodyPr>
          <a:lstStyle/>
          <a:p>
            <a:r>
              <a:rPr lang="en-US" sz="1000" b="0" i="0" dirty="0" err="1">
                <a:solidFill>
                  <a:srgbClr val="161719"/>
                </a:solidFill>
                <a:effectLst/>
                <a:latin typeface="inter"/>
              </a:rPr>
              <a:t>Hoory</a:t>
            </a:r>
            <a:r>
              <a:rPr lang="en-US" sz="1000" b="0" i="0" dirty="0">
                <a:solidFill>
                  <a:srgbClr val="161719"/>
                </a:solidFill>
                <a:effectLst/>
                <a:latin typeface="inter"/>
              </a:rPr>
              <a:t>, L., &amp; </a:t>
            </a:r>
            <a:r>
              <a:rPr lang="en-US" sz="1000" b="0" i="0" dirty="0" err="1">
                <a:solidFill>
                  <a:srgbClr val="161719"/>
                </a:solidFill>
                <a:effectLst/>
                <a:latin typeface="inter"/>
              </a:rPr>
              <a:t>Bottoroff</a:t>
            </a:r>
            <a:r>
              <a:rPr lang="en-US" sz="1000" b="0" i="0" dirty="0">
                <a:solidFill>
                  <a:srgbClr val="161719"/>
                </a:solidFill>
                <a:effectLst/>
                <a:latin typeface="inter"/>
              </a:rPr>
              <a:t>, C. (n.d.). </a:t>
            </a:r>
            <a:r>
              <a:rPr lang="en-US" sz="1000" b="0" i="1" dirty="0">
                <a:solidFill>
                  <a:srgbClr val="161719"/>
                </a:solidFill>
                <a:effectLst/>
                <a:latin typeface="inter"/>
              </a:rPr>
              <a:t>Agile Vs. Waterfall: Which Project Management Methodology Is Best For You?</a:t>
            </a:r>
            <a:r>
              <a:rPr lang="en-US" sz="1000" b="0" i="0" dirty="0">
                <a:solidFill>
                  <a:srgbClr val="161719"/>
                </a:solidFill>
                <a:effectLst/>
                <a:latin typeface="inter"/>
              </a:rPr>
              <a:t> Forbes. https://www.forbes.com/advisor/business/agile-vs-waterfall-methodology/</a:t>
            </a:r>
            <a:endParaRPr lang="en-US" sz="1000" dirty="0"/>
          </a:p>
        </p:txBody>
      </p:sp>
    </p:spTree>
    <p:extLst>
      <p:ext uri="{BB962C8B-B14F-4D97-AF65-F5344CB8AC3E}">
        <p14:creationId xmlns:p14="http://schemas.microsoft.com/office/powerpoint/2010/main" val="359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09C1-C091-26E2-5E71-05B7C41009B4}"/>
              </a:ext>
            </a:extLst>
          </p:cNvPr>
          <p:cNvSpPr>
            <a:spLocks noGrp="1"/>
          </p:cNvSpPr>
          <p:nvPr>
            <p:ph type="title"/>
          </p:nvPr>
        </p:nvSpPr>
        <p:spPr>
          <a:xfrm>
            <a:off x="4070465" y="457200"/>
            <a:ext cx="7013448" cy="1627632"/>
          </a:xfrm>
        </p:spPr>
        <p:txBody>
          <a:bodyPr/>
          <a:lstStyle/>
          <a:p>
            <a:r>
              <a:rPr lang="en-US" dirty="0"/>
              <a:t>Waterfall or agile?</a:t>
            </a:r>
          </a:p>
        </p:txBody>
      </p:sp>
      <p:sp>
        <p:nvSpPr>
          <p:cNvPr id="4" name="Text Placeholder 3">
            <a:extLst>
              <a:ext uri="{FF2B5EF4-FFF2-40B4-BE49-F238E27FC236}">
                <a16:creationId xmlns:a16="http://schemas.microsoft.com/office/drawing/2014/main" id="{1BB95623-C8F5-7342-6124-CF97BDE286D7}"/>
              </a:ext>
            </a:extLst>
          </p:cNvPr>
          <p:cNvSpPr>
            <a:spLocks noGrp="1"/>
          </p:cNvSpPr>
          <p:nvPr>
            <p:ph type="body" sz="quarter" idx="13"/>
          </p:nvPr>
        </p:nvSpPr>
        <p:spPr>
          <a:xfrm>
            <a:off x="3221458" y="1467871"/>
            <a:ext cx="8166978" cy="5029911"/>
          </a:xfrm>
        </p:spPr>
        <p:txBody>
          <a:bodyPr/>
          <a:lstStyle/>
          <a:p>
            <a:r>
              <a:rPr lang="en-US" dirty="0"/>
              <a:t>	Personally, I believe it beneficial for the team to adopt an agile approach to all future projects. The incremental approach to the SDLC from the agile framework provides the most room for collaboration and as well as addressing an unforeseen issues during the development process. The philosophy of scrum keeps all team members accountable to each other as well, as the daily scrums allow all team members to address what they have been working on and how to approach problems. True, the waterfall method provides a clear pathway to the result, but it simply does not have the flexibility that is inherent and so valuable to the agile framework. </a:t>
            </a:r>
          </a:p>
        </p:txBody>
      </p:sp>
      <p:sp>
        <p:nvSpPr>
          <p:cNvPr id="6" name="Slide Number Placeholder 5">
            <a:extLst>
              <a:ext uri="{FF2B5EF4-FFF2-40B4-BE49-F238E27FC236}">
                <a16:creationId xmlns:a16="http://schemas.microsoft.com/office/drawing/2014/main" id="{226955E9-4B79-1394-B718-7FFB715585A6}"/>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3885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1521" y="243286"/>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291521" y="1045741"/>
            <a:ext cx="4169664" cy="963168"/>
          </a:xfrm>
        </p:spPr>
        <p:txBody>
          <a:bodyPr/>
          <a:lstStyle/>
          <a:p>
            <a:r>
              <a:rPr lang="en-US" dirty="0"/>
              <a:t>Ryan LeFebvre</a:t>
            </a:r>
          </a:p>
          <a:p>
            <a:r>
              <a:rPr lang="en-US" dirty="0"/>
              <a:t>ryan.lefebvre2@snhu.edu</a:t>
            </a:r>
          </a:p>
        </p:txBody>
      </p:sp>
      <p:sp>
        <p:nvSpPr>
          <p:cNvPr id="4" name="TextBox 3">
            <a:extLst>
              <a:ext uri="{FF2B5EF4-FFF2-40B4-BE49-F238E27FC236}">
                <a16:creationId xmlns:a16="http://schemas.microsoft.com/office/drawing/2014/main" id="{81054EE2-7022-97B7-8812-DB98C9FF9AA0}"/>
              </a:ext>
            </a:extLst>
          </p:cNvPr>
          <p:cNvSpPr txBox="1"/>
          <p:nvPr/>
        </p:nvSpPr>
        <p:spPr>
          <a:xfrm>
            <a:off x="678873" y="2133600"/>
            <a:ext cx="7813963" cy="3385542"/>
          </a:xfrm>
          <a:prstGeom prst="rect">
            <a:avLst/>
          </a:prstGeom>
          <a:noFill/>
        </p:spPr>
        <p:txBody>
          <a:bodyPr wrap="square" rtlCol="0">
            <a:spAutoFit/>
          </a:bodyPr>
          <a:lstStyle/>
          <a:p>
            <a:pPr algn="ctr"/>
            <a:r>
              <a:rPr lang="en-US" dirty="0"/>
              <a:t>Works Cited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mn-ea"/>
                <a:cs typeface="+mn-cs"/>
              </a:rPr>
              <a:t>Clark, H. (n.d.). </a:t>
            </a:r>
            <a:r>
              <a:rPr kumimoji="0" lang="en-US" sz="1600" b="0" i="1" u="none" strike="noStrike" kern="1200" cap="none" spc="0" normalizeH="0" baseline="0" noProof="0" dirty="0">
                <a:ln>
                  <a:noFill/>
                </a:ln>
                <a:solidFill>
                  <a:srgbClr val="000000"/>
                </a:solidFill>
                <a:effectLst/>
                <a:uLnTx/>
                <a:uFillTx/>
                <a:ea typeface="+mn-ea"/>
                <a:cs typeface="+mn-cs"/>
              </a:rPr>
              <a:t>The Software Development Life Cycle (SDLC): 7 Phases and 5 Models</a:t>
            </a:r>
            <a:r>
              <a:rPr kumimoji="0" lang="en-US" sz="1600" b="0" i="0" u="none" strike="noStrike" kern="1200" cap="none" spc="0" normalizeH="0" baseline="0" noProof="0" dirty="0">
                <a:ln>
                  <a:noFill/>
                </a:ln>
                <a:solidFill>
                  <a:srgbClr val="000000"/>
                </a:solidFill>
                <a:effectLst/>
                <a:uLnTx/>
                <a:uFillTx/>
                <a:ea typeface="+mn-ea"/>
                <a:cs typeface="+mn-cs"/>
              </a:rPr>
              <a:t>. The Product Manager. </a:t>
            </a:r>
            <a:r>
              <a:rPr kumimoji="0" lang="en-US" sz="1600" b="0" i="0" u="none" strike="noStrike" kern="1200" cap="none" spc="0" normalizeH="0" baseline="0" noProof="0" dirty="0">
                <a:ln>
                  <a:noFill/>
                </a:ln>
                <a:solidFill>
                  <a:srgbClr val="000000"/>
                </a:solidFill>
                <a:effectLst/>
                <a:uLnTx/>
                <a:uFillTx/>
                <a:ea typeface="+mn-ea"/>
                <a:cs typeface="+mn-cs"/>
                <a:hlinkClick r:id="rId2"/>
              </a:rPr>
              <a:t>https://theproductmanager.com/topics/software-development-life-cycle/</a:t>
            </a:r>
            <a:endParaRPr kumimoji="0" lang="en-US" sz="16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62626"/>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ea typeface="+mn-ea"/>
                <a:cs typeface="+mn-cs"/>
              </a:rPr>
              <a:t>Charles G. Cobb. (2015). </a:t>
            </a:r>
            <a:r>
              <a:rPr kumimoji="0" lang="en-US" sz="1600" b="0" i="1" u="none" strike="noStrike" kern="1200" cap="none" spc="0" normalizeH="0" baseline="0" noProof="0" dirty="0">
                <a:ln>
                  <a:noFill/>
                </a:ln>
                <a:solidFill>
                  <a:srgbClr val="262626"/>
                </a:solidFill>
                <a:effectLst/>
                <a:uLnTx/>
                <a:uFillTx/>
                <a:ea typeface="+mn-ea"/>
                <a:cs typeface="+mn-cs"/>
              </a:rPr>
              <a:t>The Project Manager’s Guide to Mastering Agile : Principles and Practices for an Adaptive Approach</a:t>
            </a:r>
            <a:r>
              <a:rPr kumimoji="0" lang="en-US" sz="1600" b="0" i="0" u="none" strike="noStrike" kern="1200" cap="none" spc="0" normalizeH="0" baseline="0" noProof="0" dirty="0">
                <a:ln>
                  <a:noFill/>
                </a:ln>
                <a:solidFill>
                  <a:srgbClr val="262626"/>
                </a:solidFill>
                <a:effectLst/>
                <a:uLnTx/>
                <a:uFillTx/>
                <a:ea typeface="+mn-ea"/>
                <a:cs typeface="+mn-cs"/>
              </a:rPr>
              <a:t>. Wiley.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62626"/>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161719"/>
                </a:solidFill>
                <a:effectLst/>
                <a:uLnTx/>
                <a:uFillTx/>
                <a:ea typeface="+mn-ea"/>
                <a:cs typeface="+mn-cs"/>
              </a:rPr>
              <a:t>Hoory</a:t>
            </a:r>
            <a:r>
              <a:rPr kumimoji="0" lang="en-US" sz="1600" b="0" i="0" u="none" strike="noStrike" kern="1200" cap="none" spc="0" normalizeH="0" baseline="0" noProof="0" dirty="0">
                <a:ln>
                  <a:noFill/>
                </a:ln>
                <a:solidFill>
                  <a:srgbClr val="161719"/>
                </a:solidFill>
                <a:effectLst/>
                <a:uLnTx/>
                <a:uFillTx/>
                <a:ea typeface="+mn-ea"/>
                <a:cs typeface="+mn-cs"/>
              </a:rPr>
              <a:t>, L., &amp; </a:t>
            </a:r>
            <a:r>
              <a:rPr kumimoji="0" lang="en-US" sz="1600" b="0" i="0" u="none" strike="noStrike" kern="1200" cap="none" spc="0" normalizeH="0" baseline="0" noProof="0" dirty="0" err="1">
                <a:ln>
                  <a:noFill/>
                </a:ln>
                <a:solidFill>
                  <a:srgbClr val="161719"/>
                </a:solidFill>
                <a:effectLst/>
                <a:uLnTx/>
                <a:uFillTx/>
                <a:ea typeface="+mn-ea"/>
                <a:cs typeface="+mn-cs"/>
              </a:rPr>
              <a:t>Bottoroff</a:t>
            </a:r>
            <a:r>
              <a:rPr kumimoji="0" lang="en-US" sz="1600" b="0" i="0" u="none" strike="noStrike" kern="1200" cap="none" spc="0" normalizeH="0" baseline="0" noProof="0" dirty="0">
                <a:ln>
                  <a:noFill/>
                </a:ln>
                <a:solidFill>
                  <a:srgbClr val="161719"/>
                </a:solidFill>
                <a:effectLst/>
                <a:uLnTx/>
                <a:uFillTx/>
                <a:ea typeface="+mn-ea"/>
                <a:cs typeface="+mn-cs"/>
              </a:rPr>
              <a:t>, C. (n.d.). </a:t>
            </a:r>
            <a:r>
              <a:rPr kumimoji="0" lang="en-US" sz="1600" b="0" i="1" u="none" strike="noStrike" kern="1200" cap="none" spc="0" normalizeH="0" baseline="0" noProof="0" dirty="0">
                <a:ln>
                  <a:noFill/>
                </a:ln>
                <a:solidFill>
                  <a:srgbClr val="161719"/>
                </a:solidFill>
                <a:effectLst/>
                <a:uLnTx/>
                <a:uFillTx/>
                <a:ea typeface="+mn-ea"/>
                <a:cs typeface="+mn-cs"/>
              </a:rPr>
              <a:t>Agile Vs. Waterfall: Which Project Management Methodology Is Best For You?</a:t>
            </a:r>
            <a:r>
              <a:rPr kumimoji="0" lang="en-US" sz="1600" b="0" i="0" u="none" strike="noStrike" kern="1200" cap="none" spc="0" normalizeH="0" baseline="0" noProof="0" dirty="0">
                <a:ln>
                  <a:noFill/>
                </a:ln>
                <a:solidFill>
                  <a:srgbClr val="161719"/>
                </a:solidFill>
                <a:effectLst/>
                <a:uLnTx/>
                <a:uFillTx/>
                <a:ea typeface="+mn-ea"/>
                <a:cs typeface="+mn-cs"/>
              </a:rPr>
              <a:t> Forbes. https://www.forbes.com/advisor/business/agile-vs-waterfall-methodology/</a:t>
            </a:r>
            <a:endParaRPr kumimoji="0" lang="en-US" sz="16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{3F3D27E8-EDD6-411D-8B32-5A526CD72AA5}tf78438558_win32</Template>
  <TotalTime>123</TotalTime>
  <Words>922</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Helvetica</vt:lpstr>
      <vt:lpstr>inter</vt:lpstr>
      <vt:lpstr>Sabon Next LT</vt:lpstr>
      <vt:lpstr>Office Theme</vt:lpstr>
      <vt:lpstr>Scrum-agile framework </vt:lpstr>
      <vt:lpstr>Roles of the scrum-agile Framework</vt:lpstr>
      <vt:lpstr>Phases of the sdlc</vt:lpstr>
      <vt:lpstr>Major differences between waterfall and agile approach</vt:lpstr>
      <vt:lpstr>Major differences between waterfall and agile approach</vt:lpstr>
      <vt:lpstr>Waterfall or agile?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framework </dc:title>
  <dc:subject/>
  <dc:creator>Ryan LeFebvre</dc:creator>
  <cp:lastModifiedBy>Ryan LeFebvre</cp:lastModifiedBy>
  <cp:revision>1</cp:revision>
  <dcterms:created xsi:type="dcterms:W3CDTF">2023-06-24T21:06:13Z</dcterms:created>
  <dcterms:modified xsi:type="dcterms:W3CDTF">2023-06-24T23:10:12Z</dcterms:modified>
</cp:coreProperties>
</file>