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9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21007-5B3A-4F47-A623-95C2BA6E0FE8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B789E-BB66-4B0D-AE6D-8EF73C774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1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87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12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41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5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67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21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31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66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062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37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34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412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936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48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019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516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957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766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25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36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67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3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22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49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38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B789E-BB66-4B0D-AE6D-8EF73C774C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8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BC2C6-5C55-8D77-E571-49BBF9316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79468-C482-4438-D892-E38F72438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B152C-ECEA-0313-1EEF-968EEB11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0B24-B5C5-45E0-B563-47B51F07F59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9903E-A68B-161E-22C6-6FA38C207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A5DE1-BA0E-C667-9F34-CAD83428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7E7D-1AF4-44E1-8977-4CA321C2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5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F0FC8-ED1D-DBB7-DFE3-10122AE0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88AD7-BBD4-6152-7768-0290C9474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E4AE8-7F03-ADFF-D44A-F1F74AF5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0B24-B5C5-45E0-B563-47B51F07F59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2E31A-C0B9-A379-3553-0B283058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AA445-4D0C-4B37-054B-9437BAEE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7E7D-1AF4-44E1-8977-4CA321C2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0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73C056-4A94-546B-2CAE-0AD7A368D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7A119-4CA8-EB90-4BCE-E54465928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8FCD1-0103-1E1B-29AB-B38FF1EB1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0B24-B5C5-45E0-B563-47B51F07F59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6B63E-8FED-13DB-66E1-69741BAA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F4866-2C75-21B3-671F-8775E30DB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7E7D-1AF4-44E1-8977-4CA321C2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7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4BC9E-396F-7F59-1464-DA01D7D3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00D18-AC6D-4727-6F77-4768B4655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18006-5E9A-7398-5458-BEAAAEA4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0B24-B5C5-45E0-B563-47B51F07F59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519F1-1456-FEB5-5A2D-D76671B1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A7721-A641-C294-2B60-D1325B5C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7E7D-1AF4-44E1-8977-4CA321C2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4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FB9A-BFF2-4D7A-242B-072B10E68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72B7C-3FE4-4A60-1584-B8A193801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9CF08-E1E4-B1DC-1095-117988CA8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0B24-B5C5-45E0-B563-47B51F07F59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A2D2B-BE37-B630-A478-A1F63ADA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F12BA-CE1C-371D-DEE6-29288A4F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7E7D-1AF4-44E1-8977-4CA321C2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8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9F3A-C06A-4E73-F885-55EC16F7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B994D-3FA6-43A5-5711-EB1AF99CF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1877A-17CC-CBE5-1A8C-4741DDEC4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7E782-A2C8-9118-6D92-4B565856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0B24-B5C5-45E0-B563-47B51F07F59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D5D3E-9BDB-F5DA-2FB7-F8003CFFD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9CA0F-277C-B2F0-3A30-6C1461A5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7E7D-1AF4-44E1-8977-4CA321C2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4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68A2-5331-4B86-B089-9BF5610A4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993D7-33C2-AC58-5DAE-3398A8B1D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7E7D1-9B80-9928-CDA7-F7E24735A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22B6B5-AD9F-B9F2-EC4C-E233D8118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089DD5-B776-45A1-C724-A8B1A0B9A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1622F-1409-A486-4F1A-35BAD71B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0B24-B5C5-45E0-B563-47B51F07F59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EF772-653C-B710-F746-B9E3A866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50E034-777D-BDDC-1E04-6263FDC8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7E7D-1AF4-44E1-8977-4CA321C2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2AEAD-CE86-7211-D11B-C42ED2DC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45F342-0FB3-905D-D1C3-FFFC6538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0B24-B5C5-45E0-B563-47B51F07F59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C4C16-114C-4448-045B-526F9D03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7C32A-3189-62FF-4434-28FE4942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7E7D-1AF4-44E1-8977-4CA321C2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346A8-3942-C9CE-26CD-C00DC25D1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0B24-B5C5-45E0-B563-47B51F07F59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110A68-3F41-4672-8719-9B5C26D8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6A5BE-0CB5-6FE2-4AA4-51D6CB09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7E7D-1AF4-44E1-8977-4CA321C2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3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DB65F-F025-CA50-51EC-D99F9280D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1774-65BD-5C3D-682D-81AD45495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FC8EE-E7EA-9A07-B81A-B9D2ED9B8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72B0C-91FC-034C-4DAF-8A80C763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0B24-B5C5-45E0-B563-47B51F07F59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00FE8-36D0-6A57-2053-3247F6532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B019E-9C9B-CC98-2C6C-DB1A11A7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7E7D-1AF4-44E1-8977-4CA321C2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6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CE6AF-597B-0840-F0D6-38D1D5D6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6D8772-869E-8283-FAE1-67DAFC0B67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2CC8E-B32E-985A-06CF-474FC34FF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8E22D-19E3-5E01-12EB-69D4618DD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0B24-B5C5-45E0-B563-47B51F07F59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0A002-3DAE-7586-50AD-B3C154AB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9F9F7-35D1-0243-B814-0FEBD74D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7E7D-1AF4-44E1-8977-4CA321C2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418E3-2D26-1FEF-7588-27CC8005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A46CB-EF77-98A9-8C52-D1EC90C0B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86D6B-C58E-3194-ABAF-8F99FFEF2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10B24-B5C5-45E0-B563-47B51F07F59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AD279-9E7A-C2A7-B611-046C17215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D2B5F-9C1F-632B-7B26-6004B80CE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F7E7D-1AF4-44E1-8977-4CA321C2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6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8FE1772-91D9-B10A-F411-FD54F909D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361950"/>
            <a:ext cx="111633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83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1160" y="2182484"/>
            <a:ext cx="3601394" cy="3985256"/>
          </a:xfrm>
        </p:spPr>
        <p:txBody>
          <a:bodyPr anchor="ctr">
            <a:normAutofit/>
          </a:bodyPr>
          <a:lstStyle/>
          <a:p>
            <a:pPr algn="just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موقعیت شروع تصویر زمینه را مشخص می کند.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en-US" sz="20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background-position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265AD2-01B2-D7D1-51EC-ABEC23794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09" y="1786996"/>
            <a:ext cx="7641490" cy="438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5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932" y="2272740"/>
            <a:ext cx="8478119" cy="2665021"/>
          </a:xfrm>
        </p:spPr>
        <p:txBody>
          <a:bodyPr anchor="t">
            <a:normAutofit/>
          </a:bodyPr>
          <a:lstStyle/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از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property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های این بخش برای افزودن جلوه های تزئینی به متن استفاده می شود.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این جلوه ها می تواند چیزهایی از قبیل خط روی متن، زیر متن یا بالای متن یا حتی رنگ آنها باشد.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en-US" sz="20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text-decoration</a:t>
            </a:r>
          </a:p>
        </p:txBody>
      </p:sp>
    </p:spTree>
    <p:extLst>
      <p:ext uri="{BB962C8B-B14F-4D97-AF65-F5344CB8AC3E}">
        <p14:creationId xmlns:p14="http://schemas.microsoft.com/office/powerpoint/2010/main" val="291101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932" y="2272740"/>
            <a:ext cx="8478119" cy="3840482"/>
          </a:xfrm>
        </p:spPr>
        <p:txBody>
          <a:bodyPr anchor="t">
            <a:normAutofit/>
          </a:bodyPr>
          <a:lstStyle/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از این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property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برای اضافه کردن خطی به زیر، رو یا بالای متن استفاده می شود و مقادیر زیر را قبول می کند:</a:t>
            </a:r>
          </a:p>
          <a:p>
            <a:pPr algn="r" rtl="1"/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none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: پیش فرض، عدم اعمال استایل</a:t>
            </a:r>
          </a:p>
          <a:p>
            <a:pPr algn="r" rtl="1"/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underline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: خطی در زیر متن کشیده می شود.</a:t>
            </a:r>
          </a:p>
          <a:p>
            <a:pPr algn="r" rtl="1"/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line-through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: خطی در میانه متن (روی متن) کشیده می شود.</a:t>
            </a:r>
          </a:p>
          <a:p>
            <a:pPr algn="r" rtl="1"/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می توان با استفاده از استایل های بالا در کنار هم، بطور همزمان از آنها روی یک متن استفاده کرد.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en-US" sz="20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text-decoration-line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E89BE2-7C49-9333-1E0D-3D7D4D190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310" y="5971965"/>
            <a:ext cx="5490807" cy="633135"/>
          </a:xfrm>
          <a:custGeom>
            <a:avLst/>
            <a:gdLst>
              <a:gd name="connsiteX0" fmla="*/ 0 w 5490807"/>
              <a:gd name="connsiteY0" fmla="*/ 0 h 633135"/>
              <a:gd name="connsiteX1" fmla="*/ 494173 w 5490807"/>
              <a:gd name="connsiteY1" fmla="*/ 0 h 633135"/>
              <a:gd name="connsiteX2" fmla="*/ 1153069 w 5490807"/>
              <a:gd name="connsiteY2" fmla="*/ 0 h 633135"/>
              <a:gd name="connsiteX3" fmla="*/ 1757058 w 5490807"/>
              <a:gd name="connsiteY3" fmla="*/ 0 h 633135"/>
              <a:gd name="connsiteX4" fmla="*/ 2251231 w 5490807"/>
              <a:gd name="connsiteY4" fmla="*/ 0 h 633135"/>
              <a:gd name="connsiteX5" fmla="*/ 2745404 w 5490807"/>
              <a:gd name="connsiteY5" fmla="*/ 0 h 633135"/>
              <a:gd name="connsiteX6" fmla="*/ 3404300 w 5490807"/>
              <a:gd name="connsiteY6" fmla="*/ 0 h 633135"/>
              <a:gd name="connsiteX7" fmla="*/ 3898473 w 5490807"/>
              <a:gd name="connsiteY7" fmla="*/ 0 h 633135"/>
              <a:gd name="connsiteX8" fmla="*/ 4502462 w 5490807"/>
              <a:gd name="connsiteY8" fmla="*/ 0 h 633135"/>
              <a:gd name="connsiteX9" fmla="*/ 4996634 w 5490807"/>
              <a:gd name="connsiteY9" fmla="*/ 0 h 633135"/>
              <a:gd name="connsiteX10" fmla="*/ 5490807 w 5490807"/>
              <a:gd name="connsiteY10" fmla="*/ 0 h 633135"/>
              <a:gd name="connsiteX11" fmla="*/ 5490807 w 5490807"/>
              <a:gd name="connsiteY11" fmla="*/ 303905 h 633135"/>
              <a:gd name="connsiteX12" fmla="*/ 5490807 w 5490807"/>
              <a:gd name="connsiteY12" fmla="*/ 633135 h 633135"/>
              <a:gd name="connsiteX13" fmla="*/ 4996634 w 5490807"/>
              <a:gd name="connsiteY13" fmla="*/ 633135 h 633135"/>
              <a:gd name="connsiteX14" fmla="*/ 4557370 w 5490807"/>
              <a:gd name="connsiteY14" fmla="*/ 633135 h 633135"/>
              <a:gd name="connsiteX15" fmla="*/ 4063197 w 5490807"/>
              <a:gd name="connsiteY15" fmla="*/ 633135 h 633135"/>
              <a:gd name="connsiteX16" fmla="*/ 3569025 w 5490807"/>
              <a:gd name="connsiteY16" fmla="*/ 633135 h 633135"/>
              <a:gd name="connsiteX17" fmla="*/ 3129760 w 5490807"/>
              <a:gd name="connsiteY17" fmla="*/ 633135 h 633135"/>
              <a:gd name="connsiteX18" fmla="*/ 2470863 w 5490807"/>
              <a:gd name="connsiteY18" fmla="*/ 633135 h 633135"/>
              <a:gd name="connsiteX19" fmla="*/ 1921782 w 5490807"/>
              <a:gd name="connsiteY19" fmla="*/ 633135 h 633135"/>
              <a:gd name="connsiteX20" fmla="*/ 1537426 w 5490807"/>
              <a:gd name="connsiteY20" fmla="*/ 633135 h 633135"/>
              <a:gd name="connsiteX21" fmla="*/ 933437 w 5490807"/>
              <a:gd name="connsiteY21" fmla="*/ 633135 h 633135"/>
              <a:gd name="connsiteX22" fmla="*/ 0 w 5490807"/>
              <a:gd name="connsiteY22" fmla="*/ 633135 h 633135"/>
              <a:gd name="connsiteX23" fmla="*/ 0 w 5490807"/>
              <a:gd name="connsiteY23" fmla="*/ 322899 h 633135"/>
              <a:gd name="connsiteX24" fmla="*/ 0 w 5490807"/>
              <a:gd name="connsiteY24" fmla="*/ 0 h 63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490807" h="633135" fill="none" extrusionOk="0">
                <a:moveTo>
                  <a:pt x="0" y="0"/>
                </a:moveTo>
                <a:cubicBezTo>
                  <a:pt x="222243" y="-52510"/>
                  <a:pt x="284001" y="48162"/>
                  <a:pt x="494173" y="0"/>
                </a:cubicBezTo>
                <a:cubicBezTo>
                  <a:pt x="704345" y="-48162"/>
                  <a:pt x="938138" y="73964"/>
                  <a:pt x="1153069" y="0"/>
                </a:cubicBezTo>
                <a:cubicBezTo>
                  <a:pt x="1368000" y="-73964"/>
                  <a:pt x="1538043" y="14530"/>
                  <a:pt x="1757058" y="0"/>
                </a:cubicBezTo>
                <a:cubicBezTo>
                  <a:pt x="1976073" y="-14530"/>
                  <a:pt x="2074158" y="42591"/>
                  <a:pt x="2251231" y="0"/>
                </a:cubicBezTo>
                <a:cubicBezTo>
                  <a:pt x="2428304" y="-42591"/>
                  <a:pt x="2624378" y="52142"/>
                  <a:pt x="2745404" y="0"/>
                </a:cubicBezTo>
                <a:cubicBezTo>
                  <a:pt x="2866430" y="-52142"/>
                  <a:pt x="3255054" y="38876"/>
                  <a:pt x="3404300" y="0"/>
                </a:cubicBezTo>
                <a:cubicBezTo>
                  <a:pt x="3553546" y="-38876"/>
                  <a:pt x="3687039" y="59085"/>
                  <a:pt x="3898473" y="0"/>
                </a:cubicBezTo>
                <a:cubicBezTo>
                  <a:pt x="4109907" y="-59085"/>
                  <a:pt x="4304239" y="44963"/>
                  <a:pt x="4502462" y="0"/>
                </a:cubicBezTo>
                <a:cubicBezTo>
                  <a:pt x="4700685" y="-44963"/>
                  <a:pt x="4880117" y="31789"/>
                  <a:pt x="4996634" y="0"/>
                </a:cubicBezTo>
                <a:cubicBezTo>
                  <a:pt x="5113151" y="-31789"/>
                  <a:pt x="5246766" y="36138"/>
                  <a:pt x="5490807" y="0"/>
                </a:cubicBezTo>
                <a:cubicBezTo>
                  <a:pt x="5508803" y="132549"/>
                  <a:pt x="5463356" y="157655"/>
                  <a:pt x="5490807" y="303905"/>
                </a:cubicBezTo>
                <a:cubicBezTo>
                  <a:pt x="5518258" y="450156"/>
                  <a:pt x="5453659" y="549569"/>
                  <a:pt x="5490807" y="633135"/>
                </a:cubicBezTo>
                <a:cubicBezTo>
                  <a:pt x="5310983" y="644797"/>
                  <a:pt x="5171137" y="619103"/>
                  <a:pt x="4996634" y="633135"/>
                </a:cubicBezTo>
                <a:cubicBezTo>
                  <a:pt x="4822131" y="647167"/>
                  <a:pt x="4768122" y="626675"/>
                  <a:pt x="4557370" y="633135"/>
                </a:cubicBezTo>
                <a:cubicBezTo>
                  <a:pt x="4346618" y="639595"/>
                  <a:pt x="4177867" y="594759"/>
                  <a:pt x="4063197" y="633135"/>
                </a:cubicBezTo>
                <a:cubicBezTo>
                  <a:pt x="3948527" y="671511"/>
                  <a:pt x="3798182" y="580848"/>
                  <a:pt x="3569025" y="633135"/>
                </a:cubicBezTo>
                <a:cubicBezTo>
                  <a:pt x="3339868" y="685422"/>
                  <a:pt x="3315683" y="628897"/>
                  <a:pt x="3129760" y="633135"/>
                </a:cubicBezTo>
                <a:cubicBezTo>
                  <a:pt x="2943838" y="637373"/>
                  <a:pt x="2628874" y="597932"/>
                  <a:pt x="2470863" y="633135"/>
                </a:cubicBezTo>
                <a:cubicBezTo>
                  <a:pt x="2312852" y="668338"/>
                  <a:pt x="2133510" y="632218"/>
                  <a:pt x="1921782" y="633135"/>
                </a:cubicBezTo>
                <a:cubicBezTo>
                  <a:pt x="1710054" y="634052"/>
                  <a:pt x="1670860" y="629959"/>
                  <a:pt x="1537426" y="633135"/>
                </a:cubicBezTo>
                <a:cubicBezTo>
                  <a:pt x="1403992" y="636311"/>
                  <a:pt x="1219002" y="622103"/>
                  <a:pt x="933437" y="633135"/>
                </a:cubicBezTo>
                <a:cubicBezTo>
                  <a:pt x="647872" y="644167"/>
                  <a:pt x="396204" y="571232"/>
                  <a:pt x="0" y="633135"/>
                </a:cubicBezTo>
                <a:cubicBezTo>
                  <a:pt x="-29363" y="486264"/>
                  <a:pt x="34509" y="403178"/>
                  <a:pt x="0" y="322899"/>
                </a:cubicBezTo>
                <a:cubicBezTo>
                  <a:pt x="-34509" y="242620"/>
                  <a:pt x="5686" y="65069"/>
                  <a:pt x="0" y="0"/>
                </a:cubicBezTo>
                <a:close/>
              </a:path>
              <a:path w="5490807" h="633135" stroke="0" extrusionOk="0">
                <a:moveTo>
                  <a:pt x="0" y="0"/>
                </a:moveTo>
                <a:cubicBezTo>
                  <a:pt x="163713" y="-1137"/>
                  <a:pt x="398734" y="18659"/>
                  <a:pt x="658897" y="0"/>
                </a:cubicBezTo>
                <a:cubicBezTo>
                  <a:pt x="919060" y="-18659"/>
                  <a:pt x="1185273" y="68984"/>
                  <a:pt x="1317794" y="0"/>
                </a:cubicBezTo>
                <a:cubicBezTo>
                  <a:pt x="1450315" y="-68984"/>
                  <a:pt x="1615382" y="38466"/>
                  <a:pt x="1757058" y="0"/>
                </a:cubicBezTo>
                <a:cubicBezTo>
                  <a:pt x="1898734" y="-38466"/>
                  <a:pt x="2051501" y="7531"/>
                  <a:pt x="2251231" y="0"/>
                </a:cubicBezTo>
                <a:cubicBezTo>
                  <a:pt x="2450961" y="-7531"/>
                  <a:pt x="2581897" y="74767"/>
                  <a:pt x="2910128" y="0"/>
                </a:cubicBezTo>
                <a:cubicBezTo>
                  <a:pt x="3238359" y="-74767"/>
                  <a:pt x="3165096" y="945"/>
                  <a:pt x="3349392" y="0"/>
                </a:cubicBezTo>
                <a:cubicBezTo>
                  <a:pt x="3533688" y="-945"/>
                  <a:pt x="3647538" y="45573"/>
                  <a:pt x="3733749" y="0"/>
                </a:cubicBezTo>
                <a:cubicBezTo>
                  <a:pt x="3819960" y="-45573"/>
                  <a:pt x="4144830" y="20578"/>
                  <a:pt x="4337738" y="0"/>
                </a:cubicBezTo>
                <a:cubicBezTo>
                  <a:pt x="4530646" y="-20578"/>
                  <a:pt x="4680873" y="1601"/>
                  <a:pt x="4886818" y="0"/>
                </a:cubicBezTo>
                <a:cubicBezTo>
                  <a:pt x="5092763" y="-1601"/>
                  <a:pt x="5314437" y="652"/>
                  <a:pt x="5490807" y="0"/>
                </a:cubicBezTo>
                <a:cubicBezTo>
                  <a:pt x="5492252" y="98062"/>
                  <a:pt x="5456669" y="242657"/>
                  <a:pt x="5490807" y="322899"/>
                </a:cubicBezTo>
                <a:cubicBezTo>
                  <a:pt x="5524945" y="403141"/>
                  <a:pt x="5489787" y="497342"/>
                  <a:pt x="5490807" y="633135"/>
                </a:cubicBezTo>
                <a:cubicBezTo>
                  <a:pt x="5238063" y="640318"/>
                  <a:pt x="5113228" y="616379"/>
                  <a:pt x="4831910" y="633135"/>
                </a:cubicBezTo>
                <a:cubicBezTo>
                  <a:pt x="4550592" y="649891"/>
                  <a:pt x="4368957" y="613042"/>
                  <a:pt x="4173013" y="633135"/>
                </a:cubicBezTo>
                <a:cubicBezTo>
                  <a:pt x="3977069" y="653228"/>
                  <a:pt x="3947534" y="590592"/>
                  <a:pt x="3733749" y="633135"/>
                </a:cubicBezTo>
                <a:cubicBezTo>
                  <a:pt x="3519964" y="675678"/>
                  <a:pt x="3272202" y="567140"/>
                  <a:pt x="3129760" y="633135"/>
                </a:cubicBezTo>
                <a:cubicBezTo>
                  <a:pt x="2987318" y="699130"/>
                  <a:pt x="2838414" y="605516"/>
                  <a:pt x="2745404" y="633135"/>
                </a:cubicBezTo>
                <a:cubicBezTo>
                  <a:pt x="2652394" y="660754"/>
                  <a:pt x="2471976" y="615015"/>
                  <a:pt x="2361047" y="633135"/>
                </a:cubicBezTo>
                <a:cubicBezTo>
                  <a:pt x="2250118" y="651255"/>
                  <a:pt x="1929936" y="601969"/>
                  <a:pt x="1702150" y="633135"/>
                </a:cubicBezTo>
                <a:cubicBezTo>
                  <a:pt x="1474364" y="664301"/>
                  <a:pt x="1430886" y="607070"/>
                  <a:pt x="1317794" y="633135"/>
                </a:cubicBezTo>
                <a:cubicBezTo>
                  <a:pt x="1204702" y="659200"/>
                  <a:pt x="1069530" y="619714"/>
                  <a:pt x="823621" y="633135"/>
                </a:cubicBezTo>
                <a:cubicBezTo>
                  <a:pt x="577712" y="646556"/>
                  <a:pt x="261304" y="534943"/>
                  <a:pt x="0" y="633135"/>
                </a:cubicBezTo>
                <a:cubicBezTo>
                  <a:pt x="-14056" y="571049"/>
                  <a:pt x="32147" y="416430"/>
                  <a:pt x="0" y="322899"/>
                </a:cubicBezTo>
                <a:cubicBezTo>
                  <a:pt x="-32147" y="229368"/>
                  <a:pt x="28036" y="92400"/>
                  <a:pt x="0" y="0"/>
                </a:cubicBezTo>
                <a:close/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2411551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6357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932" y="2272740"/>
            <a:ext cx="8478119" cy="3489705"/>
          </a:xfrm>
        </p:spPr>
        <p:txBody>
          <a:bodyPr anchor="ctr">
            <a:normAutofit/>
          </a:bodyPr>
          <a:lstStyle/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از این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property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برای تغییر رنگ خطی که به متن اضافه می شود می توان استفاده کرد.</a:t>
            </a:r>
          </a:p>
          <a:p>
            <a:pPr algn="r" rtl="1"/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از تمام روش های رنگ دهی برای تعیین رنگ مورد نظر می توان استفاده کرد.</a:t>
            </a:r>
          </a:p>
          <a:p>
            <a:pPr algn="r" rtl="1"/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en-US" sz="20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text-decoration-color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5F7FCD-480B-3D4C-BFD5-9D2031957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6393" y="5310679"/>
            <a:ext cx="7689196" cy="105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3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932" y="2272740"/>
            <a:ext cx="8478119" cy="3489705"/>
          </a:xfrm>
        </p:spPr>
        <p:txBody>
          <a:bodyPr anchor="ctr">
            <a:normAutofit lnSpcReduction="10000"/>
          </a:bodyPr>
          <a:lstStyle/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از این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property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برای تغییر شکل خط می توان استفاده کرد و می توان مقادیر زیر را به آن نسبت داد:</a:t>
            </a:r>
          </a:p>
          <a:p>
            <a:pPr algn="r" rtl="1"/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solid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: پیش فرض، خط ساده</a:t>
            </a:r>
          </a:p>
          <a:p>
            <a:pPr algn="r" rtl="1"/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double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: دو خط</a:t>
            </a:r>
          </a:p>
          <a:p>
            <a:pPr algn="r" rtl="1"/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dotted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: نقطه ای شکل</a:t>
            </a:r>
          </a:p>
          <a:p>
            <a:pPr algn="r" rtl="1"/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dashed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: خط چین</a:t>
            </a:r>
          </a:p>
          <a:p>
            <a:pPr algn="r" rtl="1"/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wavy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: موجدار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en-US" sz="20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text-decoration-style</a:t>
            </a:r>
          </a:p>
        </p:txBody>
      </p:sp>
    </p:spTree>
    <p:extLst>
      <p:ext uri="{BB962C8B-B14F-4D97-AF65-F5344CB8AC3E}">
        <p14:creationId xmlns:p14="http://schemas.microsoft.com/office/powerpoint/2010/main" val="47240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932" y="2272740"/>
            <a:ext cx="8478119" cy="3489705"/>
          </a:xfrm>
        </p:spPr>
        <p:txBody>
          <a:bodyPr anchor="ctr">
            <a:normAutofit/>
          </a:bodyPr>
          <a:lstStyle/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از این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property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برای تعیین ضخامت خط استفاده می شود.</a:t>
            </a:r>
          </a:p>
          <a:p>
            <a:pPr algn="r" rtl="1"/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با استفاده از تمامی روش های اندازه دهی در </a:t>
            </a:r>
            <a:r>
              <a:rPr lang="en-US" dirty="0" err="1">
                <a:latin typeface="Vazir" panose="020B0603030804020204" pitchFamily="34" charset="-78"/>
                <a:cs typeface="Vazir" panose="020B0603030804020204" pitchFamily="34" charset="-78"/>
              </a:rPr>
              <a:t>css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می توان مقدار آن را مشخص کرد.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en-US" sz="20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text-decoration-thickness</a:t>
            </a:r>
          </a:p>
        </p:txBody>
      </p:sp>
    </p:spTree>
    <p:extLst>
      <p:ext uri="{BB962C8B-B14F-4D97-AF65-F5344CB8AC3E}">
        <p14:creationId xmlns:p14="http://schemas.microsoft.com/office/powerpoint/2010/main" val="312405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932" y="2272740"/>
            <a:ext cx="8478119" cy="3489705"/>
          </a:xfrm>
        </p:spPr>
        <p:txBody>
          <a:bodyPr anchor="ctr">
            <a:normAutofit/>
          </a:bodyPr>
          <a:lstStyle/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از این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property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برای مشخص کردن ویژگی های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lowercase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یا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uppercase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استفاده می شود و مقادیر زیر را می گیرد:</a:t>
            </a:r>
          </a:p>
          <a:p>
            <a:pPr algn="r" rtl="1"/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uppercase</a:t>
            </a:r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lowercase</a:t>
            </a:r>
          </a:p>
          <a:p>
            <a:pPr algn="r" rtl="1"/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capitalize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: حرف اول کلمات بصورت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uppercase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و بقیه بصورت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lowercase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نوشته می شوند.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en-US" sz="20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text-transform</a:t>
            </a:r>
          </a:p>
        </p:txBody>
      </p:sp>
    </p:spTree>
    <p:extLst>
      <p:ext uri="{BB962C8B-B14F-4D97-AF65-F5344CB8AC3E}">
        <p14:creationId xmlns:p14="http://schemas.microsoft.com/office/powerpoint/2010/main" val="7133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932" y="2272740"/>
            <a:ext cx="8478119" cy="3489705"/>
          </a:xfrm>
        </p:spPr>
        <p:txBody>
          <a:bodyPr anchor="ctr">
            <a:normAutofit/>
          </a:bodyPr>
          <a:lstStyle/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از این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property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های مربوط به این دسته بندی می توان برای تنظیم فواصل در یک متن استفاده کرد. این فواصل می توانند فاصله بین کلمات در یک متن، فاصله ی بین خطوط یا چیزهایی از این قبیل باشند.</a:t>
            </a:r>
          </a:p>
          <a:p>
            <a:pPr algn="r" rtl="1"/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برای تعیین فاصله تقریبا از تمام روش های مقدار دهی رایج در </a:t>
            </a:r>
            <a:r>
              <a:rPr lang="en-US" dirty="0" err="1">
                <a:latin typeface="Vazir" panose="020B0603030804020204" pitchFamily="34" charset="-78"/>
                <a:cs typeface="Vazir" panose="020B0603030804020204" pitchFamily="34" charset="-78"/>
              </a:rPr>
              <a:t>css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می توانید استفاده کنید.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en-US" sz="20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text-spacing</a:t>
            </a:r>
          </a:p>
        </p:txBody>
      </p:sp>
    </p:spTree>
    <p:extLst>
      <p:ext uri="{BB962C8B-B14F-4D97-AF65-F5344CB8AC3E}">
        <p14:creationId xmlns:p14="http://schemas.microsoft.com/office/powerpoint/2010/main" val="161859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932" y="2272740"/>
            <a:ext cx="8478119" cy="3489705"/>
          </a:xfrm>
        </p:spPr>
        <p:txBody>
          <a:bodyPr anchor="ctr">
            <a:normAutofit/>
          </a:bodyPr>
          <a:lstStyle/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از این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property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برای تعیین میزان تو رفتگی خط اول استفاده می شود؛ زمانی که بخواهید به متن خود حالت پاراگراف گونه بدهید.</a:t>
            </a:r>
          </a:p>
          <a:p>
            <a:pPr algn="r" rtl="1"/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برای تعیین فاصله تقریبا از تمام روش های مقدار دهی رایج در </a:t>
            </a:r>
            <a:r>
              <a:rPr lang="en-US" dirty="0" err="1">
                <a:latin typeface="Vazir" panose="020B0603030804020204" pitchFamily="34" charset="-78"/>
                <a:cs typeface="Vazir" panose="020B0603030804020204" pitchFamily="34" charset="-78"/>
              </a:rPr>
              <a:t>css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می توانید استفاده کنید.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en-US" sz="20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text-indent</a:t>
            </a:r>
          </a:p>
        </p:txBody>
      </p:sp>
    </p:spTree>
    <p:extLst>
      <p:ext uri="{BB962C8B-B14F-4D97-AF65-F5344CB8AC3E}">
        <p14:creationId xmlns:p14="http://schemas.microsoft.com/office/powerpoint/2010/main" val="43638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932" y="2272740"/>
            <a:ext cx="8478119" cy="3489705"/>
          </a:xfrm>
        </p:spPr>
        <p:txBody>
          <a:bodyPr anchor="ctr">
            <a:normAutofit/>
          </a:bodyPr>
          <a:lstStyle/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از این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property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برای تعیین فاصله بین کاراکتر ها در یک متن استفاده می شود.</a:t>
            </a:r>
          </a:p>
          <a:p>
            <a:pPr algn="r" rtl="1"/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برای تعیین فاصله تقریبا از تمام روش های مقدار دهی رایج در </a:t>
            </a:r>
            <a:r>
              <a:rPr lang="en-US" dirty="0" err="1">
                <a:latin typeface="Vazir" panose="020B0603030804020204" pitchFamily="34" charset="-78"/>
                <a:cs typeface="Vazir" panose="020B0603030804020204" pitchFamily="34" charset="-78"/>
              </a:rPr>
              <a:t>css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می توانید استفاده کنید.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en-US" sz="20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letter-spacing</a:t>
            </a:r>
          </a:p>
        </p:txBody>
      </p:sp>
    </p:spTree>
    <p:extLst>
      <p:ext uri="{BB962C8B-B14F-4D97-AF65-F5344CB8AC3E}">
        <p14:creationId xmlns:p14="http://schemas.microsoft.com/office/powerpoint/2010/main" val="408979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0992" y="2427473"/>
            <a:ext cx="4604169" cy="3182510"/>
          </a:xfrm>
        </p:spPr>
        <p:txBody>
          <a:bodyPr anchor="t">
            <a:normAutofit/>
          </a:bodyPr>
          <a:lstStyle/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از این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property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برای تغییر رنگ پس زمینه یک عنصر استفاده می شود.</a:t>
            </a:r>
          </a:p>
          <a:p>
            <a:pPr algn="r" rtl="1"/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شما می توانید با شیوه های رنگ دهی در </a:t>
            </a:r>
            <a:r>
              <a:rPr lang="en-US" dirty="0" err="1">
                <a:latin typeface="Vazir" panose="020B0603030804020204" pitchFamily="34" charset="-78"/>
                <a:cs typeface="Vazir" panose="020B0603030804020204" pitchFamily="34" charset="-78"/>
              </a:rPr>
              <a:t>css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که پیش تر گفته شد رنگ پس زمینه یک عنصر را مشخص کنید.</a:t>
            </a:r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en-US" sz="24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background-color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1608E8-05D3-69BE-E606-51309DF779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227" r="51830" b="-1979"/>
          <a:stretch/>
        </p:blipFill>
        <p:spPr>
          <a:xfrm>
            <a:off x="1003263" y="2427473"/>
            <a:ext cx="3733329" cy="2420572"/>
          </a:xfrm>
          <a:custGeom>
            <a:avLst/>
            <a:gdLst>
              <a:gd name="connsiteX0" fmla="*/ 0 w 3733329"/>
              <a:gd name="connsiteY0" fmla="*/ 0 h 2420572"/>
              <a:gd name="connsiteX1" fmla="*/ 495999 w 3733329"/>
              <a:gd name="connsiteY1" fmla="*/ 0 h 2420572"/>
              <a:gd name="connsiteX2" fmla="*/ 1103999 w 3733329"/>
              <a:gd name="connsiteY2" fmla="*/ 0 h 2420572"/>
              <a:gd name="connsiteX3" fmla="*/ 1674665 w 3733329"/>
              <a:gd name="connsiteY3" fmla="*/ 0 h 2420572"/>
              <a:gd name="connsiteX4" fmla="*/ 2170664 w 3733329"/>
              <a:gd name="connsiteY4" fmla="*/ 0 h 2420572"/>
              <a:gd name="connsiteX5" fmla="*/ 2666664 w 3733329"/>
              <a:gd name="connsiteY5" fmla="*/ 0 h 2420572"/>
              <a:gd name="connsiteX6" fmla="*/ 3274663 w 3733329"/>
              <a:gd name="connsiteY6" fmla="*/ 0 h 2420572"/>
              <a:gd name="connsiteX7" fmla="*/ 3733329 w 3733329"/>
              <a:gd name="connsiteY7" fmla="*/ 0 h 2420572"/>
              <a:gd name="connsiteX8" fmla="*/ 3733329 w 3733329"/>
              <a:gd name="connsiteY8" fmla="*/ 508320 h 2420572"/>
              <a:gd name="connsiteX9" fmla="*/ 3733329 w 3733329"/>
              <a:gd name="connsiteY9" fmla="*/ 968229 h 2420572"/>
              <a:gd name="connsiteX10" fmla="*/ 3733329 w 3733329"/>
              <a:gd name="connsiteY10" fmla="*/ 1452343 h 2420572"/>
              <a:gd name="connsiteX11" fmla="*/ 3733329 w 3733329"/>
              <a:gd name="connsiteY11" fmla="*/ 1863840 h 2420572"/>
              <a:gd name="connsiteX12" fmla="*/ 3733329 w 3733329"/>
              <a:gd name="connsiteY12" fmla="*/ 2420572 h 2420572"/>
              <a:gd name="connsiteX13" fmla="*/ 3237330 w 3733329"/>
              <a:gd name="connsiteY13" fmla="*/ 2420572 h 2420572"/>
              <a:gd name="connsiteX14" fmla="*/ 2778663 w 3733329"/>
              <a:gd name="connsiteY14" fmla="*/ 2420572 h 2420572"/>
              <a:gd name="connsiteX15" fmla="*/ 2282664 w 3733329"/>
              <a:gd name="connsiteY15" fmla="*/ 2420572 h 2420572"/>
              <a:gd name="connsiteX16" fmla="*/ 1786665 w 3733329"/>
              <a:gd name="connsiteY16" fmla="*/ 2420572 h 2420572"/>
              <a:gd name="connsiteX17" fmla="*/ 1327998 w 3733329"/>
              <a:gd name="connsiteY17" fmla="*/ 2420572 h 2420572"/>
              <a:gd name="connsiteX18" fmla="*/ 719999 w 3733329"/>
              <a:gd name="connsiteY18" fmla="*/ 2420572 h 2420572"/>
              <a:gd name="connsiteX19" fmla="*/ 0 w 3733329"/>
              <a:gd name="connsiteY19" fmla="*/ 2420572 h 2420572"/>
              <a:gd name="connsiteX20" fmla="*/ 0 w 3733329"/>
              <a:gd name="connsiteY20" fmla="*/ 2009075 h 2420572"/>
              <a:gd name="connsiteX21" fmla="*/ 0 w 3733329"/>
              <a:gd name="connsiteY21" fmla="*/ 1476549 h 2420572"/>
              <a:gd name="connsiteX22" fmla="*/ 0 w 3733329"/>
              <a:gd name="connsiteY22" fmla="*/ 968229 h 2420572"/>
              <a:gd name="connsiteX23" fmla="*/ 0 w 3733329"/>
              <a:gd name="connsiteY23" fmla="*/ 435703 h 2420572"/>
              <a:gd name="connsiteX24" fmla="*/ 0 w 3733329"/>
              <a:gd name="connsiteY24" fmla="*/ 0 h 2420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733329" h="2420572" fill="none" extrusionOk="0">
                <a:moveTo>
                  <a:pt x="0" y="0"/>
                </a:moveTo>
                <a:cubicBezTo>
                  <a:pt x="115657" y="-13001"/>
                  <a:pt x="359230" y="7768"/>
                  <a:pt x="495999" y="0"/>
                </a:cubicBezTo>
                <a:cubicBezTo>
                  <a:pt x="632768" y="-7768"/>
                  <a:pt x="942650" y="4982"/>
                  <a:pt x="1103999" y="0"/>
                </a:cubicBezTo>
                <a:cubicBezTo>
                  <a:pt x="1265348" y="-4982"/>
                  <a:pt x="1456533" y="4596"/>
                  <a:pt x="1674665" y="0"/>
                </a:cubicBezTo>
                <a:cubicBezTo>
                  <a:pt x="1892797" y="-4596"/>
                  <a:pt x="2000164" y="26512"/>
                  <a:pt x="2170664" y="0"/>
                </a:cubicBezTo>
                <a:cubicBezTo>
                  <a:pt x="2341164" y="-26512"/>
                  <a:pt x="2529149" y="49419"/>
                  <a:pt x="2666664" y="0"/>
                </a:cubicBezTo>
                <a:cubicBezTo>
                  <a:pt x="2804179" y="-49419"/>
                  <a:pt x="3051039" y="31033"/>
                  <a:pt x="3274663" y="0"/>
                </a:cubicBezTo>
                <a:cubicBezTo>
                  <a:pt x="3498287" y="-31033"/>
                  <a:pt x="3594687" y="30112"/>
                  <a:pt x="3733329" y="0"/>
                </a:cubicBezTo>
                <a:cubicBezTo>
                  <a:pt x="3786945" y="201171"/>
                  <a:pt x="3673166" y="318620"/>
                  <a:pt x="3733329" y="508320"/>
                </a:cubicBezTo>
                <a:cubicBezTo>
                  <a:pt x="3793492" y="698020"/>
                  <a:pt x="3710900" y="771614"/>
                  <a:pt x="3733329" y="968229"/>
                </a:cubicBezTo>
                <a:cubicBezTo>
                  <a:pt x="3755758" y="1164844"/>
                  <a:pt x="3695113" y="1344302"/>
                  <a:pt x="3733329" y="1452343"/>
                </a:cubicBezTo>
                <a:cubicBezTo>
                  <a:pt x="3771545" y="1560384"/>
                  <a:pt x="3731311" y="1751649"/>
                  <a:pt x="3733329" y="1863840"/>
                </a:cubicBezTo>
                <a:cubicBezTo>
                  <a:pt x="3735347" y="1976031"/>
                  <a:pt x="3691435" y="2170665"/>
                  <a:pt x="3733329" y="2420572"/>
                </a:cubicBezTo>
                <a:cubicBezTo>
                  <a:pt x="3490932" y="2440493"/>
                  <a:pt x="3480275" y="2371627"/>
                  <a:pt x="3237330" y="2420572"/>
                </a:cubicBezTo>
                <a:cubicBezTo>
                  <a:pt x="2994385" y="2469517"/>
                  <a:pt x="2967013" y="2411259"/>
                  <a:pt x="2778663" y="2420572"/>
                </a:cubicBezTo>
                <a:cubicBezTo>
                  <a:pt x="2590313" y="2429885"/>
                  <a:pt x="2407234" y="2404054"/>
                  <a:pt x="2282664" y="2420572"/>
                </a:cubicBezTo>
                <a:cubicBezTo>
                  <a:pt x="2158094" y="2437090"/>
                  <a:pt x="1941719" y="2376790"/>
                  <a:pt x="1786665" y="2420572"/>
                </a:cubicBezTo>
                <a:cubicBezTo>
                  <a:pt x="1631611" y="2464354"/>
                  <a:pt x="1448735" y="2388308"/>
                  <a:pt x="1327998" y="2420572"/>
                </a:cubicBezTo>
                <a:cubicBezTo>
                  <a:pt x="1207261" y="2452836"/>
                  <a:pt x="862809" y="2405051"/>
                  <a:pt x="719999" y="2420572"/>
                </a:cubicBezTo>
                <a:cubicBezTo>
                  <a:pt x="577189" y="2436093"/>
                  <a:pt x="154115" y="2411732"/>
                  <a:pt x="0" y="2420572"/>
                </a:cubicBezTo>
                <a:cubicBezTo>
                  <a:pt x="-1769" y="2299720"/>
                  <a:pt x="2917" y="2156532"/>
                  <a:pt x="0" y="2009075"/>
                </a:cubicBezTo>
                <a:cubicBezTo>
                  <a:pt x="-2917" y="1861618"/>
                  <a:pt x="2221" y="1706639"/>
                  <a:pt x="0" y="1476549"/>
                </a:cubicBezTo>
                <a:cubicBezTo>
                  <a:pt x="-2221" y="1246459"/>
                  <a:pt x="24855" y="1073003"/>
                  <a:pt x="0" y="968229"/>
                </a:cubicBezTo>
                <a:cubicBezTo>
                  <a:pt x="-24855" y="863455"/>
                  <a:pt x="27795" y="602414"/>
                  <a:pt x="0" y="435703"/>
                </a:cubicBezTo>
                <a:cubicBezTo>
                  <a:pt x="-27795" y="268992"/>
                  <a:pt x="14295" y="135831"/>
                  <a:pt x="0" y="0"/>
                </a:cubicBezTo>
                <a:close/>
              </a:path>
              <a:path w="3733329" h="2420572" stroke="0" extrusionOk="0">
                <a:moveTo>
                  <a:pt x="0" y="0"/>
                </a:moveTo>
                <a:cubicBezTo>
                  <a:pt x="241706" y="-55814"/>
                  <a:pt x="483243" y="13529"/>
                  <a:pt x="607999" y="0"/>
                </a:cubicBezTo>
                <a:cubicBezTo>
                  <a:pt x="732755" y="-13529"/>
                  <a:pt x="1037426" y="43208"/>
                  <a:pt x="1215999" y="0"/>
                </a:cubicBezTo>
                <a:cubicBezTo>
                  <a:pt x="1394572" y="-43208"/>
                  <a:pt x="1538735" y="9554"/>
                  <a:pt x="1674665" y="0"/>
                </a:cubicBezTo>
                <a:cubicBezTo>
                  <a:pt x="1810595" y="-9554"/>
                  <a:pt x="2032122" y="14966"/>
                  <a:pt x="2170664" y="0"/>
                </a:cubicBezTo>
                <a:cubicBezTo>
                  <a:pt x="2309206" y="-14966"/>
                  <a:pt x="2549376" y="71249"/>
                  <a:pt x="2778663" y="0"/>
                </a:cubicBezTo>
                <a:cubicBezTo>
                  <a:pt x="3007950" y="-71249"/>
                  <a:pt x="3019791" y="18354"/>
                  <a:pt x="3237330" y="0"/>
                </a:cubicBezTo>
                <a:cubicBezTo>
                  <a:pt x="3454869" y="-18354"/>
                  <a:pt x="3509513" y="53399"/>
                  <a:pt x="3733329" y="0"/>
                </a:cubicBezTo>
                <a:cubicBezTo>
                  <a:pt x="3774480" y="103298"/>
                  <a:pt x="3679917" y="390577"/>
                  <a:pt x="3733329" y="508320"/>
                </a:cubicBezTo>
                <a:cubicBezTo>
                  <a:pt x="3786741" y="626063"/>
                  <a:pt x="3724773" y="795801"/>
                  <a:pt x="3733329" y="944023"/>
                </a:cubicBezTo>
                <a:cubicBezTo>
                  <a:pt x="3741885" y="1092245"/>
                  <a:pt x="3709515" y="1324929"/>
                  <a:pt x="3733329" y="1452343"/>
                </a:cubicBezTo>
                <a:cubicBezTo>
                  <a:pt x="3757143" y="1579757"/>
                  <a:pt x="3709515" y="1681440"/>
                  <a:pt x="3733329" y="1888046"/>
                </a:cubicBezTo>
                <a:cubicBezTo>
                  <a:pt x="3757143" y="2094652"/>
                  <a:pt x="3703475" y="2201311"/>
                  <a:pt x="3733329" y="2420572"/>
                </a:cubicBezTo>
                <a:cubicBezTo>
                  <a:pt x="3598703" y="2436158"/>
                  <a:pt x="3250161" y="2400619"/>
                  <a:pt x="3125330" y="2420572"/>
                </a:cubicBezTo>
                <a:cubicBezTo>
                  <a:pt x="3000499" y="2440525"/>
                  <a:pt x="2716332" y="2414421"/>
                  <a:pt x="2517330" y="2420572"/>
                </a:cubicBezTo>
                <a:cubicBezTo>
                  <a:pt x="2318328" y="2426723"/>
                  <a:pt x="2285733" y="2412617"/>
                  <a:pt x="2058664" y="2420572"/>
                </a:cubicBezTo>
                <a:cubicBezTo>
                  <a:pt x="1831595" y="2428527"/>
                  <a:pt x="1749532" y="2360289"/>
                  <a:pt x="1487998" y="2420572"/>
                </a:cubicBezTo>
                <a:cubicBezTo>
                  <a:pt x="1226464" y="2480855"/>
                  <a:pt x="1207996" y="2389183"/>
                  <a:pt x="1066665" y="2420572"/>
                </a:cubicBezTo>
                <a:cubicBezTo>
                  <a:pt x="925334" y="2451961"/>
                  <a:pt x="821246" y="2393065"/>
                  <a:pt x="645333" y="2420572"/>
                </a:cubicBezTo>
                <a:cubicBezTo>
                  <a:pt x="469420" y="2448079"/>
                  <a:pt x="130851" y="2358958"/>
                  <a:pt x="0" y="2420572"/>
                </a:cubicBezTo>
                <a:cubicBezTo>
                  <a:pt x="-13283" y="2278736"/>
                  <a:pt x="30085" y="2165102"/>
                  <a:pt x="0" y="2009075"/>
                </a:cubicBezTo>
                <a:cubicBezTo>
                  <a:pt x="-30085" y="1853048"/>
                  <a:pt x="35020" y="1737548"/>
                  <a:pt x="0" y="1476549"/>
                </a:cubicBezTo>
                <a:cubicBezTo>
                  <a:pt x="-35020" y="1215550"/>
                  <a:pt x="19757" y="1089588"/>
                  <a:pt x="0" y="992435"/>
                </a:cubicBezTo>
                <a:cubicBezTo>
                  <a:pt x="-19757" y="895282"/>
                  <a:pt x="24070" y="716646"/>
                  <a:pt x="0" y="556732"/>
                </a:cubicBezTo>
                <a:cubicBezTo>
                  <a:pt x="-24070" y="396818"/>
                  <a:pt x="7237" y="206783"/>
                  <a:pt x="0" y="0"/>
                </a:cubicBezTo>
                <a:close/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2411551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268233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932" y="2272740"/>
            <a:ext cx="8478119" cy="3489705"/>
          </a:xfrm>
        </p:spPr>
        <p:txBody>
          <a:bodyPr anchor="ctr">
            <a:normAutofit/>
          </a:bodyPr>
          <a:lstStyle/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از این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property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برای تعیین فاصله بین خطوط یک متن استفاده می شود.</a:t>
            </a:r>
          </a:p>
          <a:p>
            <a:pPr algn="r" rtl="1"/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برای تعیین فاصله تقریبا از تمام روش های مقدار دهی رایج در </a:t>
            </a:r>
            <a:r>
              <a:rPr lang="en-US" dirty="0" err="1">
                <a:latin typeface="Vazir" panose="020B0603030804020204" pitchFamily="34" charset="-78"/>
                <a:cs typeface="Vazir" panose="020B0603030804020204" pitchFamily="34" charset="-78"/>
              </a:rPr>
              <a:t>css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می توانید استفاده کنید.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en-US" sz="20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Line-height</a:t>
            </a:r>
          </a:p>
        </p:txBody>
      </p:sp>
    </p:spTree>
    <p:extLst>
      <p:ext uri="{BB962C8B-B14F-4D97-AF65-F5344CB8AC3E}">
        <p14:creationId xmlns:p14="http://schemas.microsoft.com/office/powerpoint/2010/main" val="295362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932" y="2272740"/>
            <a:ext cx="8478119" cy="3840482"/>
          </a:xfrm>
        </p:spPr>
        <p:txBody>
          <a:bodyPr anchor="ctr">
            <a:normAutofit/>
          </a:bodyPr>
          <a:lstStyle/>
          <a:p>
            <a:pPr algn="r" rtl="1"/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 White Space 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یا فضای خالی در متن به قسمت‌هایی از متن یا محتوا اشاره دارد که شامل کاراکترهای قابل مشاهده نیستند و بیشتر برای ایجاد فاصله یا ساختار بهتر استفاده می‌شوند. این فضای خالی می‌تواند به شکل فاصله‌ها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، 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تب‌ها و یا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خطوط جدید باشد.</a:t>
            </a:r>
          </a:p>
          <a:p>
            <a:pPr algn="r" rtl="1"/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از این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property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برای تعیین نحوه پردازش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white space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ها در متن استفاده می شود.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en-US" sz="20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White-space</a:t>
            </a:r>
          </a:p>
        </p:txBody>
      </p:sp>
    </p:spTree>
    <p:extLst>
      <p:ext uri="{BB962C8B-B14F-4D97-AF65-F5344CB8AC3E}">
        <p14:creationId xmlns:p14="http://schemas.microsoft.com/office/powerpoint/2010/main" val="181696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en-US" sz="20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white-space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B4B3EBA-B697-2514-BC52-491057C81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314299"/>
              </p:ext>
            </p:extLst>
          </p:nvPr>
        </p:nvGraphicFramePr>
        <p:xfrm>
          <a:off x="1880928" y="2272741"/>
          <a:ext cx="7729416" cy="3474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90962">
                  <a:extLst>
                    <a:ext uri="{9D8B030D-6E8A-4147-A177-3AD203B41FA5}">
                      <a16:colId xmlns:a16="http://schemas.microsoft.com/office/drawing/2014/main" val="3062595426"/>
                    </a:ext>
                  </a:extLst>
                </a:gridCol>
                <a:gridCol w="5238454">
                  <a:extLst>
                    <a:ext uri="{9D8B030D-6E8A-4147-A177-3AD203B41FA5}">
                      <a16:colId xmlns:a16="http://schemas.microsoft.com/office/drawing/2014/main" val="2656537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توضیح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Vazir" panose="020B0603030804020204" pitchFamily="34" charset="-78"/>
                        <a:ea typeface="+mn-ea"/>
                        <a:cs typeface="Vazir" panose="020B0603030804020204" pitchFamily="34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8238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پیش فرض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Vazir" panose="020B0603030804020204" pitchFamily="34" charset="-78"/>
                        <a:ea typeface="+mn-ea"/>
                        <a:cs typeface="Vazir" panose="020B0603030804020204" pitchFamily="34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205418"/>
                  </a:ext>
                </a:extLst>
              </a:tr>
              <a:tr h="23745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no-wrap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عدم شکستگی متن به خطوط جدید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Vazir" panose="020B0603030804020204" pitchFamily="34" charset="-78"/>
                        <a:ea typeface="+mn-ea"/>
                        <a:cs typeface="Vazir" panose="020B0603030804020204" pitchFamily="34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7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pre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شکستگی های متن در نظر گرفته می شوند.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Vazir" panose="020B0603030804020204" pitchFamily="34" charset="-78"/>
                        <a:ea typeface="+mn-ea"/>
                        <a:cs typeface="Vazir" panose="020B0603030804020204" pitchFamily="34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24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pre-wrap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مثل 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pre</a:t>
                      </a:r>
                      <a:r>
                        <a:rPr lang="fa-IR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 عمل می کند اما </a:t>
                      </a:r>
                      <a:r>
                        <a:rPr lang="fa-IR" sz="2400" b="1" u="sng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در صورت نیاز </a:t>
                      </a:r>
                      <a:r>
                        <a:rPr lang="fa-IR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متن را به خط بعدی می شکند.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Vazir" panose="020B0603030804020204" pitchFamily="34" charset="-78"/>
                        <a:ea typeface="+mn-ea"/>
                        <a:cs typeface="Vazir" panose="020B0603030804020204" pitchFamily="34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469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pre-line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فاصله‌های اضافی حذف می‌شوند، اما در صورت نیاز متن به خط بعدی می شکند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20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45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932" y="2272740"/>
            <a:ext cx="8478119" cy="4041796"/>
          </a:xfrm>
        </p:spPr>
        <p:txBody>
          <a:bodyPr anchor="ctr">
            <a:normAutofit/>
          </a:bodyPr>
          <a:lstStyle/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با استفاده از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text-shadow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می توان به متن جلوه سایه گونه اضافه کرد.</a:t>
            </a:r>
          </a:p>
          <a:p>
            <a:pPr algn="r" rtl="1"/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نحو این دستور بدین شکل است:</a:t>
            </a:r>
          </a:p>
          <a:p>
            <a:pPr algn="r" rtl="1"/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l"/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text-shadow: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var(--font-code)"/>
              </a:rPr>
              <a:t>offset-x | offset-y | blur-radius | color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a-I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/>
            <a:endParaRPr lang="fa-IR" altLang="en-US" sz="1800" dirty="0">
              <a:latin typeface="Arial" panose="020B0604020202020204" pitchFamily="34" charset="0"/>
            </a:endParaRPr>
          </a:p>
          <a:p>
            <a:pPr algn="r" rtl="1"/>
            <a:r>
              <a:rPr lang="en-US" altLang="en-US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offset</a:t>
            </a:r>
            <a:r>
              <a:rPr lang="fa-IR" altLang="en-US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ها فاصله سایه از متن را مشخص می کنند</a:t>
            </a:r>
            <a:r>
              <a:rPr lang="en-US" altLang="en-US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altLang="en-US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و </a:t>
            </a:r>
            <a:r>
              <a:rPr lang="en-US" altLang="en-US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blur-radius</a:t>
            </a:r>
            <a:r>
              <a:rPr lang="fa-IR" altLang="en-US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برای تنظیم میزان تاری و پخش شدگی سایه استفاده می‌شود.</a:t>
            </a:r>
            <a:endParaRPr lang="en-US" altLang="en-US" dirty="0">
              <a:solidFill>
                <a:srgbClr val="FFC000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en-US" sz="20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text-shadow</a:t>
            </a:r>
          </a:p>
        </p:txBody>
      </p:sp>
    </p:spTree>
    <p:extLst>
      <p:ext uri="{BB962C8B-B14F-4D97-AF65-F5344CB8AC3E}">
        <p14:creationId xmlns:p14="http://schemas.microsoft.com/office/powerpoint/2010/main" val="123063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932" y="2272740"/>
            <a:ext cx="8478119" cy="4041796"/>
          </a:xfrm>
        </p:spPr>
        <p:txBody>
          <a:bodyPr anchor="ctr">
            <a:normAutofit/>
          </a:bodyPr>
          <a:lstStyle/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با استفاده از قوانین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font-face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می توان فونت های جدید به </a:t>
            </a:r>
            <a:r>
              <a:rPr lang="en-US" dirty="0" err="1">
                <a:latin typeface="Vazir" panose="020B0603030804020204" pitchFamily="34" charset="-78"/>
                <a:cs typeface="Vazir" panose="020B0603030804020204" pitchFamily="34" charset="-78"/>
              </a:rPr>
              <a:t>css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اضافه کرد.</a:t>
            </a:r>
          </a:p>
          <a:p>
            <a:pPr algn="r" rtl="1"/>
            <a:endParaRPr lang="fa-IR" altLang="en-US" dirty="0">
              <a:solidFill>
                <a:srgbClr val="FFC000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r>
              <a:rPr lang="fa-IR" altLang="en-US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بدین منظور باید با استفاده از </a:t>
            </a:r>
            <a:r>
              <a:rPr lang="en-US" altLang="en-US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font-family</a:t>
            </a:r>
            <a:r>
              <a:rPr lang="fa-IR" altLang="en-US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ابتدا یک نام برای فونت مورد نظر انتخاب کرد تا بتوان به آن اشاره کرد.</a:t>
            </a:r>
            <a:r>
              <a:rPr lang="en-US" altLang="en-US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altLang="en-US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پس از آن می توان با استفاده از </a:t>
            </a:r>
            <a:r>
              <a:rPr lang="en-US" altLang="en-US" dirty="0" err="1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url</a:t>
            </a:r>
            <a:r>
              <a:rPr lang="fa-IR" altLang="en-US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آدرسی که فونت باید از آنجا دانلود شود را  مشخص کرد. (بهتر است فرمت فایل فونت هم مشخص شود.)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en-US" sz="20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@font-face</a:t>
            </a:r>
          </a:p>
        </p:txBody>
      </p:sp>
    </p:spTree>
    <p:extLst>
      <p:ext uri="{BB962C8B-B14F-4D97-AF65-F5344CB8AC3E}">
        <p14:creationId xmlns:p14="http://schemas.microsoft.com/office/powerpoint/2010/main" val="415829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84321" y="357771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en-US" sz="20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font formats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93125C-2048-969A-F15A-09EAC85D28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0897"/>
          <a:stretch/>
        </p:blipFill>
        <p:spPr>
          <a:xfrm>
            <a:off x="708085" y="2272741"/>
            <a:ext cx="2638964" cy="2619375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65F6CEA-602F-0AC7-E75A-09E013233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9978" y="2725947"/>
            <a:ext cx="4360520" cy="605231"/>
          </a:xfrm>
        </p:spPr>
        <p:txBody>
          <a:bodyPr anchor="ctr">
            <a:normAutofit/>
          </a:bodyPr>
          <a:lstStyle/>
          <a:p>
            <a:pPr algn="l"/>
            <a:r>
              <a:rPr lang="en-US" altLang="en-US" sz="2000" dirty="0" err="1">
                <a:solidFill>
                  <a:srgbClr val="000000"/>
                </a:solidFill>
                <a:latin typeface="Vazir" panose="020B0603030804020204" pitchFamily="34" charset="-78"/>
                <a:ea typeface="+mj-ea"/>
                <a:cs typeface="Vazir" panose="020B0603030804020204" pitchFamily="34" charset="-78"/>
              </a:rPr>
              <a:t>truetype</a:t>
            </a:r>
            <a:endParaRPr lang="en-US" altLang="en-US" sz="2000" dirty="0">
              <a:solidFill>
                <a:srgbClr val="000000"/>
              </a:solidFill>
              <a:latin typeface="Vazir" panose="020B0603030804020204" pitchFamily="34" charset="-78"/>
              <a:ea typeface="+mj-ea"/>
              <a:cs typeface="Vazir" panose="020B0603030804020204" pitchFamily="34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F33614-289F-C189-3489-34A991CBD5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204"/>
          <a:stretch/>
        </p:blipFill>
        <p:spPr>
          <a:xfrm>
            <a:off x="3347049" y="2264583"/>
            <a:ext cx="3064533" cy="2619375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8D475BFE-B338-A687-1137-CD9507E18367}"/>
              </a:ext>
            </a:extLst>
          </p:cNvPr>
          <p:cNvSpPr txBox="1">
            <a:spLocks/>
          </p:cNvSpPr>
          <p:nvPr/>
        </p:nvSpPr>
        <p:spPr>
          <a:xfrm>
            <a:off x="6719978" y="3289598"/>
            <a:ext cx="4360520" cy="523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000" dirty="0" err="1">
                <a:solidFill>
                  <a:srgbClr val="000000"/>
                </a:solidFill>
                <a:latin typeface="Vazir" panose="020B0603030804020204" pitchFamily="34" charset="-78"/>
                <a:ea typeface="+mj-ea"/>
                <a:cs typeface="Vazir" panose="020B0603030804020204" pitchFamily="34" charset="-78"/>
              </a:rPr>
              <a:t>opentype</a:t>
            </a:r>
            <a:endParaRPr lang="en-US" altLang="en-US" sz="2000" dirty="0">
              <a:solidFill>
                <a:srgbClr val="000000"/>
              </a:solidFill>
              <a:latin typeface="Vazir" panose="020B0603030804020204" pitchFamily="34" charset="-78"/>
              <a:ea typeface="+mj-ea"/>
              <a:cs typeface="Vazir" panose="020B0603030804020204" pitchFamily="34" charset="-78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F50899E0-DDD3-94A9-19F5-993C492066F3}"/>
              </a:ext>
            </a:extLst>
          </p:cNvPr>
          <p:cNvSpPr txBox="1">
            <a:spLocks/>
          </p:cNvSpPr>
          <p:nvPr/>
        </p:nvSpPr>
        <p:spPr>
          <a:xfrm>
            <a:off x="6719978" y="3836514"/>
            <a:ext cx="4360520" cy="523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000" dirty="0" err="1">
                <a:solidFill>
                  <a:srgbClr val="000000"/>
                </a:solidFill>
                <a:latin typeface="Vazir" panose="020B0603030804020204" pitchFamily="34" charset="-78"/>
                <a:ea typeface="+mj-ea"/>
                <a:cs typeface="Vazir" panose="020B0603030804020204" pitchFamily="34" charset="-78"/>
              </a:rPr>
              <a:t>woff</a:t>
            </a:r>
            <a:endParaRPr lang="en-US" altLang="en-US" sz="2000" dirty="0">
              <a:solidFill>
                <a:srgbClr val="000000"/>
              </a:solidFill>
              <a:latin typeface="Vazir" panose="020B0603030804020204" pitchFamily="34" charset="-78"/>
              <a:ea typeface="+mj-ea"/>
              <a:cs typeface="Vazir" panose="020B0603030804020204" pitchFamily="34" charset="-78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80D04A2-DA8C-0DEA-D228-F5388CFAC683}"/>
              </a:ext>
            </a:extLst>
          </p:cNvPr>
          <p:cNvSpPr txBox="1">
            <a:spLocks/>
          </p:cNvSpPr>
          <p:nvPr/>
        </p:nvSpPr>
        <p:spPr>
          <a:xfrm>
            <a:off x="6719978" y="4359792"/>
            <a:ext cx="4360520" cy="523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000" dirty="0">
                <a:solidFill>
                  <a:srgbClr val="000000"/>
                </a:solidFill>
                <a:latin typeface="Vazir" panose="020B0603030804020204" pitchFamily="34" charset="-78"/>
                <a:ea typeface="+mj-ea"/>
                <a:cs typeface="Vazir" panose="020B0603030804020204" pitchFamily="34" charset="-78"/>
              </a:rPr>
              <a:t>woff2</a:t>
            </a:r>
          </a:p>
        </p:txBody>
      </p:sp>
    </p:spTree>
    <p:extLst>
      <p:ext uri="{BB962C8B-B14F-4D97-AF65-F5344CB8AC3E}">
        <p14:creationId xmlns:p14="http://schemas.microsoft.com/office/powerpoint/2010/main" val="410120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932" y="2272740"/>
            <a:ext cx="8478119" cy="4041796"/>
          </a:xfrm>
        </p:spPr>
        <p:txBody>
          <a:bodyPr anchor="ctr">
            <a:normAutofit/>
          </a:bodyPr>
          <a:lstStyle/>
          <a:p>
            <a:pPr algn="r" rtl="1"/>
            <a:r>
              <a:rPr lang="fa-IR" altLang="en-US" dirty="0">
                <a:latin typeface="Vazir" panose="020B0603030804020204" pitchFamily="34" charset="-78"/>
                <a:cs typeface="Vazir" panose="020B0603030804020204" pitchFamily="34" charset="-78"/>
              </a:rPr>
              <a:t>در </a:t>
            </a:r>
            <a:r>
              <a:rPr lang="en-US" altLang="en-US" dirty="0">
                <a:latin typeface="Vazir" panose="020B0603030804020204" pitchFamily="34" charset="-78"/>
                <a:cs typeface="Vazir" panose="020B0603030804020204" pitchFamily="34" charset="-78"/>
              </a:rPr>
              <a:t>CSS</a:t>
            </a:r>
            <a:r>
              <a:rPr lang="fa-IR" altLang="en-US" dirty="0">
                <a:latin typeface="Vazir" panose="020B0603030804020204" pitchFamily="34" charset="-78"/>
                <a:cs typeface="Vazir" panose="020B0603030804020204" pitchFamily="34" charset="-78"/>
              </a:rPr>
              <a:t> روش های متنوعی برای توصیف یک طول وجود دارد.</a:t>
            </a:r>
            <a:endParaRPr lang="en-US" alt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endParaRPr lang="en-US" alt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r>
              <a:rPr lang="fa-IR" altLang="en-US" dirty="0">
                <a:latin typeface="Vazir" panose="020B0603030804020204" pitchFamily="34" charset="-78"/>
                <a:cs typeface="Vazir" panose="020B0603030804020204" pitchFamily="34" charset="-78"/>
              </a:rPr>
              <a:t>بطور کلی اندازه ها به دو دسته تقسیم می شوند:</a:t>
            </a:r>
          </a:p>
          <a:p>
            <a:pPr algn="r" rtl="1"/>
            <a:endParaRPr lang="fa-IR" alt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altLang="en-US" dirty="0">
                <a:latin typeface="Vazir" panose="020B0603030804020204" pitchFamily="34" charset="-78"/>
                <a:cs typeface="Vazir" panose="020B0603030804020204" pitchFamily="34" charset="-78"/>
              </a:rPr>
              <a:t>مطلق (</a:t>
            </a:r>
            <a:r>
              <a:rPr lang="en-US" altLang="en-US" dirty="0">
                <a:latin typeface="Vazir" panose="020B0603030804020204" pitchFamily="34" charset="-78"/>
                <a:cs typeface="Vazir" panose="020B0603030804020204" pitchFamily="34" charset="-78"/>
              </a:rPr>
              <a:t>absolute</a:t>
            </a:r>
            <a:r>
              <a:rPr lang="fa-IR" altLang="en-US" dirty="0">
                <a:latin typeface="Vazir" panose="020B0603030804020204" pitchFamily="34" charset="-78"/>
                <a:cs typeface="Vazir" panose="020B0603030804020204" pitchFamily="34" charset="-78"/>
              </a:rPr>
              <a:t>)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altLang="en-US" dirty="0">
                <a:latin typeface="Vazir" panose="020B0603030804020204" pitchFamily="34" charset="-78"/>
                <a:cs typeface="Vazir" panose="020B0603030804020204" pitchFamily="34" charset="-78"/>
              </a:rPr>
              <a:t>نسبی (</a:t>
            </a:r>
            <a:r>
              <a:rPr lang="en-US" altLang="en-US" dirty="0">
                <a:latin typeface="Vazir" panose="020B0603030804020204" pitchFamily="34" charset="-78"/>
                <a:cs typeface="Vazir" panose="020B0603030804020204" pitchFamily="34" charset="-78"/>
              </a:rPr>
              <a:t>relative</a:t>
            </a:r>
            <a:r>
              <a:rPr lang="fa-IR" altLang="en-US" dirty="0">
                <a:latin typeface="Vazir" panose="020B0603030804020204" pitchFamily="34" charset="-78"/>
                <a:cs typeface="Vazir" panose="020B0603030804020204" pitchFamily="34" charset="-78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en-US" sz="20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CSS units</a:t>
            </a:r>
          </a:p>
        </p:txBody>
      </p:sp>
    </p:spTree>
    <p:extLst>
      <p:ext uri="{BB962C8B-B14F-4D97-AF65-F5344CB8AC3E}">
        <p14:creationId xmlns:p14="http://schemas.microsoft.com/office/powerpoint/2010/main" val="413253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0200" y="2428700"/>
            <a:ext cx="4479851" cy="3208298"/>
          </a:xfrm>
        </p:spPr>
        <p:txBody>
          <a:bodyPr anchor="ctr">
            <a:normAutofit/>
          </a:bodyPr>
          <a:lstStyle/>
          <a:p>
            <a:pPr algn="r" rtl="1"/>
            <a:r>
              <a:rPr lang="fa-IR" altLang="en-US" dirty="0">
                <a:latin typeface="Vazir" panose="020B0603030804020204" pitchFamily="34" charset="-78"/>
                <a:cs typeface="Vazir" panose="020B0603030804020204" pitchFamily="34" charset="-78"/>
              </a:rPr>
              <a:t>واحدهای طول مطلق ثابت هستند و طول بیان شده در هر یک از اینها دقیقاً به همان اندازه ظاهر می شود.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fa-IR" sz="20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اندازه های مطلق</a:t>
            </a:r>
            <a:endParaRPr lang="en-US" sz="2000" dirty="0">
              <a:solidFill>
                <a:srgbClr val="000000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C07ABC-8443-52CC-1FDC-3801C216A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303" y="2428700"/>
            <a:ext cx="3779848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0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302" y="1743716"/>
            <a:ext cx="8667986" cy="1224950"/>
          </a:xfrm>
        </p:spPr>
        <p:txBody>
          <a:bodyPr anchor="ctr">
            <a:normAutofit/>
          </a:bodyPr>
          <a:lstStyle/>
          <a:p>
            <a:pPr rtl="1"/>
            <a:r>
              <a:rPr lang="fa-IR" altLang="en-US" dirty="0">
                <a:latin typeface="Vazir" panose="020B0603030804020204" pitchFamily="34" charset="-78"/>
                <a:cs typeface="Vazir" panose="020B0603030804020204" pitchFamily="34" charset="-78"/>
              </a:rPr>
              <a:t>واحدهای طول نسبی طولی را نسبت به طول دیگری مشخص می کنند.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fa-IR" sz="20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اندازه های نسبی</a:t>
            </a:r>
            <a:endParaRPr lang="en-US" sz="2000" dirty="0">
              <a:solidFill>
                <a:srgbClr val="000000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C1DC29-73BC-DDCC-60E7-EBD988E48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327" y="2708693"/>
            <a:ext cx="7171935" cy="383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7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932" y="2272741"/>
            <a:ext cx="8478119" cy="3182510"/>
          </a:xfrm>
        </p:spPr>
        <p:txBody>
          <a:bodyPr anchor="t">
            <a:normAutofit/>
          </a:bodyPr>
          <a:lstStyle/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این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property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یک تصویر را بعنوان پس زمینه مشخص می کند.</a:t>
            </a:r>
          </a:p>
          <a:p>
            <a:pPr algn="r" rtl="1"/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r>
              <a:rPr lang="fa-IR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اگر ابعاد عکس به اندازه ای نباشد که کل محدوده عنصر را بپوشاند، بصورت پیش فرض تکرار می شود تا هدف گفته شده برآورده شود.</a:t>
            </a:r>
            <a:endParaRPr lang="en-US" dirty="0">
              <a:solidFill>
                <a:srgbClr val="FFC000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en-US" sz="24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background-image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6A14A9-5EFF-AF49-B0ED-F4DABF345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1736" y="4687837"/>
            <a:ext cx="7788315" cy="1036410"/>
          </a:xfrm>
          <a:custGeom>
            <a:avLst/>
            <a:gdLst>
              <a:gd name="connsiteX0" fmla="*/ 0 w 7788315"/>
              <a:gd name="connsiteY0" fmla="*/ 0 h 1036410"/>
              <a:gd name="connsiteX1" fmla="*/ 443335 w 7788315"/>
              <a:gd name="connsiteY1" fmla="*/ 0 h 1036410"/>
              <a:gd name="connsiteX2" fmla="*/ 886670 w 7788315"/>
              <a:gd name="connsiteY2" fmla="*/ 0 h 1036410"/>
              <a:gd name="connsiteX3" fmla="*/ 1563654 w 7788315"/>
              <a:gd name="connsiteY3" fmla="*/ 0 h 1036410"/>
              <a:gd name="connsiteX4" fmla="*/ 2318521 w 7788315"/>
              <a:gd name="connsiteY4" fmla="*/ 0 h 1036410"/>
              <a:gd name="connsiteX5" fmla="*/ 2995506 w 7788315"/>
              <a:gd name="connsiteY5" fmla="*/ 0 h 1036410"/>
              <a:gd name="connsiteX6" fmla="*/ 3438841 w 7788315"/>
              <a:gd name="connsiteY6" fmla="*/ 0 h 1036410"/>
              <a:gd name="connsiteX7" fmla="*/ 3882175 w 7788315"/>
              <a:gd name="connsiteY7" fmla="*/ 0 h 1036410"/>
              <a:gd name="connsiteX8" fmla="*/ 4247627 w 7788315"/>
              <a:gd name="connsiteY8" fmla="*/ 0 h 1036410"/>
              <a:gd name="connsiteX9" fmla="*/ 4846728 w 7788315"/>
              <a:gd name="connsiteY9" fmla="*/ 0 h 1036410"/>
              <a:gd name="connsiteX10" fmla="*/ 5367946 w 7788315"/>
              <a:gd name="connsiteY10" fmla="*/ 0 h 1036410"/>
              <a:gd name="connsiteX11" fmla="*/ 5811281 w 7788315"/>
              <a:gd name="connsiteY11" fmla="*/ 0 h 1036410"/>
              <a:gd name="connsiteX12" fmla="*/ 6488265 w 7788315"/>
              <a:gd name="connsiteY12" fmla="*/ 0 h 1036410"/>
              <a:gd name="connsiteX13" fmla="*/ 6853717 w 7788315"/>
              <a:gd name="connsiteY13" fmla="*/ 0 h 1036410"/>
              <a:gd name="connsiteX14" fmla="*/ 7788315 w 7788315"/>
              <a:gd name="connsiteY14" fmla="*/ 0 h 1036410"/>
              <a:gd name="connsiteX15" fmla="*/ 7788315 w 7788315"/>
              <a:gd name="connsiteY15" fmla="*/ 528569 h 1036410"/>
              <a:gd name="connsiteX16" fmla="*/ 7788315 w 7788315"/>
              <a:gd name="connsiteY16" fmla="*/ 1036410 h 1036410"/>
              <a:gd name="connsiteX17" fmla="*/ 7422863 w 7788315"/>
              <a:gd name="connsiteY17" fmla="*/ 1036410 h 1036410"/>
              <a:gd name="connsiteX18" fmla="*/ 6667996 w 7788315"/>
              <a:gd name="connsiteY18" fmla="*/ 1036410 h 1036410"/>
              <a:gd name="connsiteX19" fmla="*/ 6068895 w 7788315"/>
              <a:gd name="connsiteY19" fmla="*/ 1036410 h 1036410"/>
              <a:gd name="connsiteX20" fmla="*/ 5703443 w 7788315"/>
              <a:gd name="connsiteY20" fmla="*/ 1036410 h 1036410"/>
              <a:gd name="connsiteX21" fmla="*/ 5260108 w 7788315"/>
              <a:gd name="connsiteY21" fmla="*/ 1036410 h 1036410"/>
              <a:gd name="connsiteX22" fmla="*/ 4738890 w 7788315"/>
              <a:gd name="connsiteY22" fmla="*/ 1036410 h 1036410"/>
              <a:gd name="connsiteX23" fmla="*/ 4295555 w 7788315"/>
              <a:gd name="connsiteY23" fmla="*/ 1036410 h 1036410"/>
              <a:gd name="connsiteX24" fmla="*/ 3696454 w 7788315"/>
              <a:gd name="connsiteY24" fmla="*/ 1036410 h 1036410"/>
              <a:gd name="connsiteX25" fmla="*/ 3019470 w 7788315"/>
              <a:gd name="connsiteY25" fmla="*/ 1036410 h 1036410"/>
              <a:gd name="connsiteX26" fmla="*/ 2420369 w 7788315"/>
              <a:gd name="connsiteY26" fmla="*/ 1036410 h 1036410"/>
              <a:gd name="connsiteX27" fmla="*/ 1665501 w 7788315"/>
              <a:gd name="connsiteY27" fmla="*/ 1036410 h 1036410"/>
              <a:gd name="connsiteX28" fmla="*/ 1144283 w 7788315"/>
              <a:gd name="connsiteY28" fmla="*/ 1036410 h 1036410"/>
              <a:gd name="connsiteX29" fmla="*/ 545182 w 7788315"/>
              <a:gd name="connsiteY29" fmla="*/ 1036410 h 1036410"/>
              <a:gd name="connsiteX30" fmla="*/ 0 w 7788315"/>
              <a:gd name="connsiteY30" fmla="*/ 1036410 h 1036410"/>
              <a:gd name="connsiteX31" fmla="*/ 0 w 7788315"/>
              <a:gd name="connsiteY31" fmla="*/ 528569 h 1036410"/>
              <a:gd name="connsiteX32" fmla="*/ 0 w 7788315"/>
              <a:gd name="connsiteY32" fmla="*/ 0 h 1036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788315" h="1036410" fill="none" extrusionOk="0">
                <a:moveTo>
                  <a:pt x="0" y="0"/>
                </a:moveTo>
                <a:cubicBezTo>
                  <a:pt x="219899" y="-23162"/>
                  <a:pt x="327748" y="38521"/>
                  <a:pt x="443335" y="0"/>
                </a:cubicBezTo>
                <a:cubicBezTo>
                  <a:pt x="558923" y="-38521"/>
                  <a:pt x="723843" y="4471"/>
                  <a:pt x="886670" y="0"/>
                </a:cubicBezTo>
                <a:cubicBezTo>
                  <a:pt x="1049498" y="-4471"/>
                  <a:pt x="1272350" y="61092"/>
                  <a:pt x="1563654" y="0"/>
                </a:cubicBezTo>
                <a:cubicBezTo>
                  <a:pt x="1854958" y="-61092"/>
                  <a:pt x="2007784" y="16162"/>
                  <a:pt x="2318521" y="0"/>
                </a:cubicBezTo>
                <a:cubicBezTo>
                  <a:pt x="2629258" y="-16162"/>
                  <a:pt x="2857952" y="12418"/>
                  <a:pt x="2995506" y="0"/>
                </a:cubicBezTo>
                <a:cubicBezTo>
                  <a:pt x="3133061" y="-12418"/>
                  <a:pt x="3257636" y="31034"/>
                  <a:pt x="3438841" y="0"/>
                </a:cubicBezTo>
                <a:cubicBezTo>
                  <a:pt x="3620046" y="-31034"/>
                  <a:pt x="3753394" y="23517"/>
                  <a:pt x="3882175" y="0"/>
                </a:cubicBezTo>
                <a:cubicBezTo>
                  <a:pt x="4010956" y="-23517"/>
                  <a:pt x="4167015" y="20329"/>
                  <a:pt x="4247627" y="0"/>
                </a:cubicBezTo>
                <a:cubicBezTo>
                  <a:pt x="4328239" y="-20329"/>
                  <a:pt x="4632272" y="31819"/>
                  <a:pt x="4846728" y="0"/>
                </a:cubicBezTo>
                <a:cubicBezTo>
                  <a:pt x="5061184" y="-31819"/>
                  <a:pt x="5248726" y="1952"/>
                  <a:pt x="5367946" y="0"/>
                </a:cubicBezTo>
                <a:cubicBezTo>
                  <a:pt x="5487166" y="-1952"/>
                  <a:pt x="5641111" y="49519"/>
                  <a:pt x="5811281" y="0"/>
                </a:cubicBezTo>
                <a:cubicBezTo>
                  <a:pt x="5981451" y="-49519"/>
                  <a:pt x="6183681" y="7686"/>
                  <a:pt x="6488265" y="0"/>
                </a:cubicBezTo>
                <a:cubicBezTo>
                  <a:pt x="6792849" y="-7686"/>
                  <a:pt x="6748694" y="16816"/>
                  <a:pt x="6853717" y="0"/>
                </a:cubicBezTo>
                <a:cubicBezTo>
                  <a:pt x="6958740" y="-16816"/>
                  <a:pt x="7543113" y="31800"/>
                  <a:pt x="7788315" y="0"/>
                </a:cubicBezTo>
                <a:cubicBezTo>
                  <a:pt x="7843657" y="184468"/>
                  <a:pt x="7750476" y="292356"/>
                  <a:pt x="7788315" y="528569"/>
                </a:cubicBezTo>
                <a:cubicBezTo>
                  <a:pt x="7826154" y="764782"/>
                  <a:pt x="7779768" y="829097"/>
                  <a:pt x="7788315" y="1036410"/>
                </a:cubicBezTo>
                <a:cubicBezTo>
                  <a:pt x="7687968" y="1057397"/>
                  <a:pt x="7510646" y="995147"/>
                  <a:pt x="7422863" y="1036410"/>
                </a:cubicBezTo>
                <a:cubicBezTo>
                  <a:pt x="7335080" y="1077673"/>
                  <a:pt x="6854026" y="970464"/>
                  <a:pt x="6667996" y="1036410"/>
                </a:cubicBezTo>
                <a:cubicBezTo>
                  <a:pt x="6481966" y="1102356"/>
                  <a:pt x="6351529" y="979619"/>
                  <a:pt x="6068895" y="1036410"/>
                </a:cubicBezTo>
                <a:cubicBezTo>
                  <a:pt x="5786261" y="1093201"/>
                  <a:pt x="5858800" y="996456"/>
                  <a:pt x="5703443" y="1036410"/>
                </a:cubicBezTo>
                <a:cubicBezTo>
                  <a:pt x="5548086" y="1076364"/>
                  <a:pt x="5404199" y="987644"/>
                  <a:pt x="5260108" y="1036410"/>
                </a:cubicBezTo>
                <a:cubicBezTo>
                  <a:pt x="5116018" y="1085176"/>
                  <a:pt x="4882750" y="1015058"/>
                  <a:pt x="4738890" y="1036410"/>
                </a:cubicBezTo>
                <a:cubicBezTo>
                  <a:pt x="4595030" y="1057762"/>
                  <a:pt x="4447810" y="997875"/>
                  <a:pt x="4295555" y="1036410"/>
                </a:cubicBezTo>
                <a:cubicBezTo>
                  <a:pt x="4143300" y="1074945"/>
                  <a:pt x="3870623" y="966973"/>
                  <a:pt x="3696454" y="1036410"/>
                </a:cubicBezTo>
                <a:cubicBezTo>
                  <a:pt x="3522285" y="1105847"/>
                  <a:pt x="3303247" y="991683"/>
                  <a:pt x="3019470" y="1036410"/>
                </a:cubicBezTo>
                <a:cubicBezTo>
                  <a:pt x="2735693" y="1081137"/>
                  <a:pt x="2590629" y="1025973"/>
                  <a:pt x="2420369" y="1036410"/>
                </a:cubicBezTo>
                <a:cubicBezTo>
                  <a:pt x="2250109" y="1046847"/>
                  <a:pt x="2032525" y="951280"/>
                  <a:pt x="1665501" y="1036410"/>
                </a:cubicBezTo>
                <a:cubicBezTo>
                  <a:pt x="1298477" y="1121540"/>
                  <a:pt x="1385155" y="1006494"/>
                  <a:pt x="1144283" y="1036410"/>
                </a:cubicBezTo>
                <a:cubicBezTo>
                  <a:pt x="903411" y="1066326"/>
                  <a:pt x="695611" y="979150"/>
                  <a:pt x="545182" y="1036410"/>
                </a:cubicBezTo>
                <a:cubicBezTo>
                  <a:pt x="394753" y="1093670"/>
                  <a:pt x="112137" y="1016075"/>
                  <a:pt x="0" y="1036410"/>
                </a:cubicBezTo>
                <a:cubicBezTo>
                  <a:pt x="-31714" y="797678"/>
                  <a:pt x="18224" y="663066"/>
                  <a:pt x="0" y="528569"/>
                </a:cubicBezTo>
                <a:cubicBezTo>
                  <a:pt x="-18224" y="394072"/>
                  <a:pt x="40792" y="228720"/>
                  <a:pt x="0" y="0"/>
                </a:cubicBezTo>
                <a:close/>
              </a:path>
              <a:path w="7788315" h="1036410" stroke="0" extrusionOk="0">
                <a:moveTo>
                  <a:pt x="0" y="0"/>
                </a:moveTo>
                <a:cubicBezTo>
                  <a:pt x="376730" y="-10464"/>
                  <a:pt x="411331" y="88861"/>
                  <a:pt x="754867" y="0"/>
                </a:cubicBezTo>
                <a:cubicBezTo>
                  <a:pt x="1098403" y="-88861"/>
                  <a:pt x="1263192" y="834"/>
                  <a:pt x="1509735" y="0"/>
                </a:cubicBezTo>
                <a:cubicBezTo>
                  <a:pt x="1756278" y="-834"/>
                  <a:pt x="1824126" y="38174"/>
                  <a:pt x="1953070" y="0"/>
                </a:cubicBezTo>
                <a:cubicBezTo>
                  <a:pt x="2082015" y="-38174"/>
                  <a:pt x="2283481" y="54489"/>
                  <a:pt x="2474288" y="0"/>
                </a:cubicBezTo>
                <a:cubicBezTo>
                  <a:pt x="2665095" y="-54489"/>
                  <a:pt x="2854773" y="70363"/>
                  <a:pt x="3229155" y="0"/>
                </a:cubicBezTo>
                <a:cubicBezTo>
                  <a:pt x="3603537" y="-70363"/>
                  <a:pt x="3500677" y="50747"/>
                  <a:pt x="3672490" y="0"/>
                </a:cubicBezTo>
                <a:cubicBezTo>
                  <a:pt x="3844304" y="-50747"/>
                  <a:pt x="3865515" y="35416"/>
                  <a:pt x="4037942" y="0"/>
                </a:cubicBezTo>
                <a:cubicBezTo>
                  <a:pt x="4210369" y="-35416"/>
                  <a:pt x="4430845" y="42411"/>
                  <a:pt x="4714926" y="0"/>
                </a:cubicBezTo>
                <a:cubicBezTo>
                  <a:pt x="4999007" y="-42411"/>
                  <a:pt x="5114332" y="29696"/>
                  <a:pt x="5314027" y="0"/>
                </a:cubicBezTo>
                <a:cubicBezTo>
                  <a:pt x="5513722" y="-29696"/>
                  <a:pt x="5697228" y="50601"/>
                  <a:pt x="6068895" y="0"/>
                </a:cubicBezTo>
                <a:cubicBezTo>
                  <a:pt x="6440562" y="-50601"/>
                  <a:pt x="6450790" y="12896"/>
                  <a:pt x="6745879" y="0"/>
                </a:cubicBezTo>
                <a:cubicBezTo>
                  <a:pt x="7040968" y="-12896"/>
                  <a:pt x="6962351" y="9226"/>
                  <a:pt x="7111331" y="0"/>
                </a:cubicBezTo>
                <a:cubicBezTo>
                  <a:pt x="7260311" y="-9226"/>
                  <a:pt x="7576709" y="9558"/>
                  <a:pt x="7788315" y="0"/>
                </a:cubicBezTo>
                <a:cubicBezTo>
                  <a:pt x="7818826" y="144325"/>
                  <a:pt x="7746778" y="403932"/>
                  <a:pt x="7788315" y="507841"/>
                </a:cubicBezTo>
                <a:cubicBezTo>
                  <a:pt x="7829852" y="611750"/>
                  <a:pt x="7784419" y="868478"/>
                  <a:pt x="7788315" y="1036410"/>
                </a:cubicBezTo>
                <a:cubicBezTo>
                  <a:pt x="7662990" y="1037592"/>
                  <a:pt x="7454793" y="1034336"/>
                  <a:pt x="7344980" y="1036410"/>
                </a:cubicBezTo>
                <a:cubicBezTo>
                  <a:pt x="7235168" y="1038484"/>
                  <a:pt x="7106600" y="1026759"/>
                  <a:pt x="6979528" y="1036410"/>
                </a:cubicBezTo>
                <a:cubicBezTo>
                  <a:pt x="6852456" y="1046061"/>
                  <a:pt x="6749525" y="1011914"/>
                  <a:pt x="6614077" y="1036410"/>
                </a:cubicBezTo>
                <a:cubicBezTo>
                  <a:pt x="6478629" y="1060906"/>
                  <a:pt x="6085312" y="973724"/>
                  <a:pt x="5859209" y="1036410"/>
                </a:cubicBezTo>
                <a:cubicBezTo>
                  <a:pt x="5633106" y="1099096"/>
                  <a:pt x="5629843" y="1023144"/>
                  <a:pt x="5493758" y="1036410"/>
                </a:cubicBezTo>
                <a:cubicBezTo>
                  <a:pt x="5357673" y="1049676"/>
                  <a:pt x="5153680" y="1013532"/>
                  <a:pt x="4972540" y="1036410"/>
                </a:cubicBezTo>
                <a:cubicBezTo>
                  <a:pt x="4791400" y="1059288"/>
                  <a:pt x="4771312" y="1035962"/>
                  <a:pt x="4607088" y="1036410"/>
                </a:cubicBezTo>
                <a:cubicBezTo>
                  <a:pt x="4442864" y="1036858"/>
                  <a:pt x="4210290" y="1012349"/>
                  <a:pt x="4085870" y="1036410"/>
                </a:cubicBezTo>
                <a:cubicBezTo>
                  <a:pt x="3961450" y="1060471"/>
                  <a:pt x="3839487" y="1010758"/>
                  <a:pt x="3642535" y="1036410"/>
                </a:cubicBezTo>
                <a:cubicBezTo>
                  <a:pt x="3445583" y="1062062"/>
                  <a:pt x="3404907" y="1028995"/>
                  <a:pt x="3199200" y="1036410"/>
                </a:cubicBezTo>
                <a:cubicBezTo>
                  <a:pt x="2993494" y="1043825"/>
                  <a:pt x="2847181" y="1011009"/>
                  <a:pt x="2522216" y="1036410"/>
                </a:cubicBezTo>
                <a:cubicBezTo>
                  <a:pt x="2197251" y="1061811"/>
                  <a:pt x="2329375" y="995215"/>
                  <a:pt x="2156764" y="1036410"/>
                </a:cubicBezTo>
                <a:cubicBezTo>
                  <a:pt x="1984153" y="1077605"/>
                  <a:pt x="1788252" y="1025602"/>
                  <a:pt x="1635546" y="1036410"/>
                </a:cubicBezTo>
                <a:cubicBezTo>
                  <a:pt x="1482840" y="1047218"/>
                  <a:pt x="1404945" y="993608"/>
                  <a:pt x="1270094" y="1036410"/>
                </a:cubicBezTo>
                <a:cubicBezTo>
                  <a:pt x="1135243" y="1079212"/>
                  <a:pt x="835709" y="1035123"/>
                  <a:pt x="670993" y="1036410"/>
                </a:cubicBezTo>
                <a:cubicBezTo>
                  <a:pt x="506277" y="1037697"/>
                  <a:pt x="149015" y="1005380"/>
                  <a:pt x="0" y="1036410"/>
                </a:cubicBezTo>
                <a:cubicBezTo>
                  <a:pt x="-33206" y="866140"/>
                  <a:pt x="18253" y="780738"/>
                  <a:pt x="0" y="549297"/>
                </a:cubicBezTo>
                <a:cubicBezTo>
                  <a:pt x="-18253" y="317856"/>
                  <a:pt x="36261" y="118645"/>
                  <a:pt x="0" y="0"/>
                </a:cubicBezTo>
                <a:close/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2411551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191685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932" y="2272740"/>
            <a:ext cx="8478119" cy="3955531"/>
          </a:xfrm>
        </p:spPr>
        <p:txBody>
          <a:bodyPr anchor="t">
            <a:normAutofit/>
          </a:bodyPr>
          <a:lstStyle/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همانطور که گفته شد، اگر ابعاد عکس به اندازه ای نباشد که کل محدوده عنصر را بپوشاند، بصورت پیش فرض </a:t>
            </a:r>
            <a:r>
              <a:rPr lang="fa-I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azir" panose="020B0603030804020204" pitchFamily="34" charset="-78"/>
                <a:cs typeface="Vazir" panose="020B0603030804020204" pitchFamily="34" charset="-78"/>
              </a:rPr>
              <a:t>تکرار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می شود تا هدف گفته شده برآورده شود.</a:t>
            </a:r>
          </a:p>
          <a:p>
            <a:pPr algn="r" rtl="1"/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با این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property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می توان این رفتار را تغییر داد.</a:t>
            </a:r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نحو این 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property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بدین صورت است:</a:t>
            </a:r>
          </a:p>
          <a:p>
            <a:pPr algn="r" rtl="1"/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l" rtl="1"/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background-repeat: X axis </a:t>
            </a:r>
            <a:r>
              <a:rPr lang="en-US" dirty="0" err="1">
                <a:latin typeface="Vazir" panose="020B0603030804020204" pitchFamily="34" charset="-78"/>
                <a:cs typeface="Vazir" panose="020B0603030804020204" pitchFamily="34" charset="-78"/>
              </a:rPr>
              <a:t>reapet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 Y axis repeat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en-US" sz="24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background-repeat</a:t>
            </a:r>
          </a:p>
        </p:txBody>
      </p:sp>
    </p:spTree>
    <p:extLst>
      <p:ext uri="{BB962C8B-B14F-4D97-AF65-F5344CB8AC3E}">
        <p14:creationId xmlns:p14="http://schemas.microsoft.com/office/powerpoint/2010/main" val="336621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932" y="2272740"/>
            <a:ext cx="8478119" cy="4192983"/>
          </a:xfrm>
        </p:spPr>
        <p:txBody>
          <a:bodyPr anchor="t">
            <a:normAutofit/>
          </a:bodyPr>
          <a:lstStyle/>
          <a:p>
            <a:pPr algn="r" rtl="1"/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repeat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: مقدار پیش فرض؛ تصویر را به تعدادی که کل فضا پوشانده شود تکرار می کند.</a:t>
            </a:r>
          </a:p>
          <a:p>
            <a:pPr algn="r" rtl="1"/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no-repeat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: عکس تکرار نمی شود.</a:t>
            </a:r>
          </a:p>
          <a:p>
            <a:pPr algn="r" rtl="1"/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space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: تصویر پس‌زمینه به‌گونه‌ای تکرار می‌شود که فاصله‌های مساوی بین تصاویر وجود داشته باشد و این فاصله‌ها به طور خودکار محاسبه شوند. هیچ برشی روی تصاویر اتفاق نمی‌افتد، اما ممکن است فاصله‌ای بین تصاویر ایجاد شود.</a:t>
            </a:r>
          </a:p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round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: با استفاده از مقدار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round، 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تصویر پس‌زمینه تکرار می‌شود و اندازه آن به‌طور خودکار تغییر می‌کند (کشیده یا فشرده می‌شود) تا به طور دقیق در ناحیه پس‌زمینه جا بگیرد، </a:t>
            </a:r>
            <a:r>
              <a:rPr lang="fa-IR" u="sng" dirty="0">
                <a:latin typeface="Vazir" panose="020B0603030804020204" pitchFamily="34" charset="-78"/>
                <a:cs typeface="Vazir" panose="020B0603030804020204" pitchFamily="34" charset="-78"/>
              </a:rPr>
              <a:t>بدون باقی ماندن فضای خالی.</a:t>
            </a:r>
            <a:endParaRPr lang="en-US" u="sng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en-US" sz="20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background-repeat values</a:t>
            </a:r>
          </a:p>
        </p:txBody>
      </p:sp>
    </p:spTree>
    <p:extLst>
      <p:ext uri="{BB962C8B-B14F-4D97-AF65-F5344CB8AC3E}">
        <p14:creationId xmlns:p14="http://schemas.microsoft.com/office/powerpoint/2010/main" val="18557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932" y="2272740"/>
            <a:ext cx="8478119" cy="2665021"/>
          </a:xfrm>
        </p:spPr>
        <p:txBody>
          <a:bodyPr anchor="t">
            <a:normAutofit/>
          </a:bodyPr>
          <a:lstStyle/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این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property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مشخص می کند که عکس پس زمینه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(در صورتی که ابعاد عکس از فضایی که باید پوشش دهد بزرگتر باشد) باید اسکرول بخورد و یا ثابت سر جای خود قرار بگیرد. مقادیر زیر را می توان به آن نسبت داد: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scroll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fixed</a:t>
            </a:r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en-US" sz="20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background-attachment</a:t>
            </a:r>
          </a:p>
        </p:txBody>
      </p:sp>
    </p:spTree>
    <p:extLst>
      <p:ext uri="{BB962C8B-B14F-4D97-AF65-F5344CB8AC3E}">
        <p14:creationId xmlns:p14="http://schemas.microsoft.com/office/powerpoint/2010/main" val="68533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7230" y="2847212"/>
            <a:ext cx="4899804" cy="2665021"/>
          </a:xfrm>
        </p:spPr>
        <p:txBody>
          <a:bodyPr anchor="ctr">
            <a:normAutofit/>
          </a:bodyPr>
          <a:lstStyle/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مشخص می کند که پس زمینه یک عنصر تا چه اندازه (کجا) باید امتداد یابد.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en-US" sz="20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background-clip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81C3C9-71C3-81B2-154F-3861581E0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285983"/>
              </p:ext>
            </p:extLst>
          </p:nvPr>
        </p:nvGraphicFramePr>
        <p:xfrm>
          <a:off x="438272" y="3032410"/>
          <a:ext cx="6298958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3062595426"/>
                    </a:ext>
                  </a:extLst>
                </a:gridCol>
                <a:gridCol w="4268990">
                  <a:extLst>
                    <a:ext uri="{9D8B030D-6E8A-4147-A177-3AD203B41FA5}">
                      <a16:colId xmlns:a16="http://schemas.microsoft.com/office/drawing/2014/main" val="2656537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238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border-box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پیش فرض، تا زیر 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205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padding-box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گسترش تا داخل لبه های 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border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7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content-box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گسترش اطراف محتوا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Vazir" panose="020B0603030804020204" pitchFamily="34" charset="-78"/>
                        <a:ea typeface="+mn-ea"/>
                        <a:cs typeface="Vazir" panose="020B06030308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240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37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932" y="2272740"/>
            <a:ext cx="8478119" cy="2665021"/>
          </a:xfrm>
        </p:spPr>
        <p:txBody>
          <a:bodyPr anchor="t">
            <a:normAutofit/>
          </a:bodyPr>
          <a:lstStyle/>
          <a:p>
            <a:pPr algn="r" rtl="1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مبدا پس زمینه را مشخص می کند؛ یعنی مشخص می کند که پس زمینه از کجا (از دید </a:t>
            </a:r>
            <a:r>
              <a:rPr lang="en-US" dirty="0">
                <a:latin typeface="Vazir" panose="020B0603030804020204" pitchFamily="34" charset="-78"/>
                <a:cs typeface="Vazir" panose="020B0603030804020204" pitchFamily="34" charset="-78"/>
              </a:rPr>
              <a:t>box model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) یک عنصر را پوشش دهد.</a:t>
            </a:r>
          </a:p>
          <a:p>
            <a:pPr algn="r" rtl="1"/>
            <a:endParaRPr lang="fa-IR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r>
              <a:rPr lang="fa-IR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در صورتی که </a:t>
            </a:r>
            <a:r>
              <a:rPr lang="en-US" sz="2400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background-attachment</a:t>
            </a:r>
            <a:r>
              <a:rPr lang="fa-IR" sz="2400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مقدار </a:t>
            </a:r>
            <a:r>
              <a:rPr lang="fa-IR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en-US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fix</a:t>
            </a:r>
            <a:r>
              <a:rPr lang="fa-IR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داشته باشد، تاثیری نخواهد داشت.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en-US" sz="20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background-origin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A8FC3B-D0D3-D32E-CA87-F5CA80157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240953"/>
              </p:ext>
            </p:extLst>
          </p:nvPr>
        </p:nvGraphicFramePr>
        <p:xfrm>
          <a:off x="1786283" y="4524780"/>
          <a:ext cx="7729416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90962">
                  <a:extLst>
                    <a:ext uri="{9D8B030D-6E8A-4147-A177-3AD203B41FA5}">
                      <a16:colId xmlns:a16="http://schemas.microsoft.com/office/drawing/2014/main" val="3062595426"/>
                    </a:ext>
                  </a:extLst>
                </a:gridCol>
                <a:gridCol w="5238454">
                  <a:extLst>
                    <a:ext uri="{9D8B030D-6E8A-4147-A177-3AD203B41FA5}">
                      <a16:colId xmlns:a16="http://schemas.microsoft.com/office/drawing/2014/main" val="2656537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238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border-box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پیش فرض؛ شروع از داخل 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padding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205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padding-box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شروع از لبه خارجی (مرز عنصر)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Vazir" panose="020B0603030804020204" pitchFamily="34" charset="-78"/>
                        <a:ea typeface="+mn-ea"/>
                        <a:cs typeface="Vazir" panose="020B06030308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7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content-box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kern="1200" dirty="0">
                          <a:solidFill>
                            <a:schemeClr val="tx1"/>
                          </a:solidFill>
                          <a:latin typeface="Vazir" panose="020B0603030804020204" pitchFamily="34" charset="-78"/>
                          <a:ea typeface="+mn-ea"/>
                          <a:cs typeface="Vazir" panose="020B0603030804020204" pitchFamily="34" charset="-78"/>
                        </a:rPr>
                        <a:t>شروع از محدوده محتوا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Vazir" panose="020B0603030804020204" pitchFamily="34" charset="-78"/>
                        <a:ea typeface="+mn-ea"/>
                        <a:cs typeface="Vazir" panose="020B0603030804020204" pitchFamily="34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240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02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A546AA-E2F8-4516-CE44-FCC277522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932" y="2272740"/>
            <a:ext cx="8478119" cy="2665021"/>
          </a:xfrm>
        </p:spPr>
        <p:txBody>
          <a:bodyPr anchor="t">
            <a:normAutofit/>
          </a:bodyPr>
          <a:lstStyle/>
          <a:p>
            <a:pPr algn="r" rtl="1"/>
            <a:r>
              <a:rPr lang="fa-IR" b="1" dirty="0">
                <a:latin typeface="Vazir" panose="020B0603030804020204" pitchFamily="34" charset="-78"/>
                <a:cs typeface="Vazir" panose="020B0603030804020204" pitchFamily="34" charset="-78"/>
              </a:rPr>
              <a:t>شاید بنظر برسد دو </a:t>
            </a:r>
            <a:r>
              <a:rPr lang="en-US" b="1" dirty="0">
                <a:latin typeface="Vazir" panose="020B0603030804020204" pitchFamily="34" charset="-78"/>
                <a:cs typeface="Vazir" panose="020B0603030804020204" pitchFamily="34" charset="-78"/>
              </a:rPr>
              <a:t>property</a:t>
            </a:r>
            <a:r>
              <a:rPr lang="fa-IR" b="1" dirty="0">
                <a:latin typeface="Vazir" panose="020B0603030804020204" pitchFamily="34" charset="-78"/>
                <a:cs typeface="Vazir" panose="020B0603030804020204" pitchFamily="34" charset="-78"/>
              </a:rPr>
              <a:t> اخیر شبیه به هم بنظر برسند اما توجه کنید که:</a:t>
            </a:r>
          </a:p>
          <a:p>
            <a:pPr algn="r" rtl="1"/>
            <a:endParaRPr lang="fa-IR" b="1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/>
            <a:r>
              <a:rPr lang="en-US" b="1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background-clip </a:t>
            </a:r>
            <a:r>
              <a:rPr lang="fa-IR" b="1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میزان گستردگی یا پخش شدن تصویر / رنگ زمینه را مشخص میکند ولی ویژگی </a:t>
            </a:r>
            <a:r>
              <a:rPr lang="en-US" b="1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background-origin</a:t>
            </a:r>
            <a:r>
              <a:rPr lang="fa-IR" b="1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b="1" dirty="0">
                <a:solidFill>
                  <a:srgbClr val="FFC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موقعیت یا نقطه شروع تصویر / رنگ زمینه را مشخص می کند.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26DFE-04FA-47D6-6447-083E36CA8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10200" y="392277"/>
            <a:ext cx="5621921" cy="152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5274F-8F72-A08A-7F77-F705DE98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992" y="744778"/>
            <a:ext cx="3959352" cy="822960"/>
          </a:xfrm>
        </p:spPr>
        <p:txBody>
          <a:bodyPr anchor="ctr">
            <a:normAutofit/>
          </a:bodyPr>
          <a:lstStyle/>
          <a:p>
            <a:pPr rtl="1">
              <a:spcBef>
                <a:spcPts val="1000"/>
              </a:spcBef>
            </a:pPr>
            <a:r>
              <a:rPr lang="en-US" sz="2000" dirty="0">
                <a:solidFill>
                  <a:srgbClr val="000000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clip and origin</a:t>
            </a:r>
          </a:p>
        </p:txBody>
      </p:sp>
    </p:spTree>
    <p:extLst>
      <p:ext uri="{BB962C8B-B14F-4D97-AF65-F5344CB8AC3E}">
        <p14:creationId xmlns:p14="http://schemas.microsoft.com/office/powerpoint/2010/main" val="352303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1260</Words>
  <Application>Microsoft Office PowerPoint</Application>
  <PresentationFormat>Widescreen</PresentationFormat>
  <Paragraphs>173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var(--font-code)</vt:lpstr>
      <vt:lpstr>Vazir</vt:lpstr>
      <vt:lpstr>Office Theme</vt:lpstr>
      <vt:lpstr>PowerPoint Presentation</vt:lpstr>
      <vt:lpstr>background-color</vt:lpstr>
      <vt:lpstr>background-image</vt:lpstr>
      <vt:lpstr>background-repeat</vt:lpstr>
      <vt:lpstr> background-repeat values</vt:lpstr>
      <vt:lpstr>background-attachment</vt:lpstr>
      <vt:lpstr>background-clip</vt:lpstr>
      <vt:lpstr>background-origin</vt:lpstr>
      <vt:lpstr>clip and origin</vt:lpstr>
      <vt:lpstr>background-position</vt:lpstr>
      <vt:lpstr>text-decoration</vt:lpstr>
      <vt:lpstr>text-decoration-line</vt:lpstr>
      <vt:lpstr>text-decoration-color</vt:lpstr>
      <vt:lpstr>text-decoration-style</vt:lpstr>
      <vt:lpstr>text-decoration-thickness</vt:lpstr>
      <vt:lpstr>text-transform</vt:lpstr>
      <vt:lpstr>text-spacing</vt:lpstr>
      <vt:lpstr>text-indent</vt:lpstr>
      <vt:lpstr>letter-spacing</vt:lpstr>
      <vt:lpstr>Line-height</vt:lpstr>
      <vt:lpstr>White-space</vt:lpstr>
      <vt:lpstr>white-space</vt:lpstr>
      <vt:lpstr>text-shadow</vt:lpstr>
      <vt:lpstr>@font-face</vt:lpstr>
      <vt:lpstr>font formats</vt:lpstr>
      <vt:lpstr>CSS units</vt:lpstr>
      <vt:lpstr>اندازه های مطلق</vt:lpstr>
      <vt:lpstr>اندازه های نسبی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lists</dc:title>
  <dc:creator>Mahdiyar Salaripour</dc:creator>
  <cp:lastModifiedBy>Mahdiyar Salaripour</cp:lastModifiedBy>
  <cp:revision>19</cp:revision>
  <dcterms:created xsi:type="dcterms:W3CDTF">2024-11-08T14:54:05Z</dcterms:created>
  <dcterms:modified xsi:type="dcterms:W3CDTF">2024-11-25T10:36:54Z</dcterms:modified>
</cp:coreProperties>
</file>