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8" r:id="rId3"/>
    <p:sldId id="361" r:id="rId4"/>
    <p:sldId id="362" r:id="rId5"/>
    <p:sldId id="321" r:id="rId6"/>
    <p:sldId id="330" r:id="rId7"/>
    <p:sldId id="363" r:id="rId8"/>
    <p:sldId id="364" r:id="rId9"/>
    <p:sldId id="349" r:id="rId10"/>
    <p:sldId id="350" r:id="rId11"/>
    <p:sldId id="351" r:id="rId12"/>
    <p:sldId id="278" r:id="rId13"/>
    <p:sldId id="359" r:id="rId14"/>
    <p:sldId id="360" r:id="rId15"/>
    <p:sldId id="355" r:id="rId16"/>
    <p:sldId id="354" r:id="rId17"/>
    <p:sldId id="356" r:id="rId18"/>
    <p:sldId id="357" r:id="rId19"/>
    <p:sldId id="3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5DF66F-EB58-AC53-5D09-2C90C75F01E9}" name="Mahdiyar Salaripour" initials="MS" userId="87e20b25ee9cda0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FC455-4124-44A5-A3AF-078C02AAC90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7316-0049-4974-A311-649AAD402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فقط توضیح مختصر از اینکه </a:t>
            </a:r>
            <a:r>
              <a:rPr lang="en-US" dirty="0"/>
              <a:t>HTML</a:t>
            </a:r>
            <a:r>
              <a:rPr lang="fa-IR" dirty="0"/>
              <a:t> برای مشخص کردن المان ها درون صفحه استفاده میشه.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یک مثال با عنوان و پاراگراف نوشته شود.</a:t>
            </a:r>
            <a:endParaRPr lang="fa-I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بعد از این اسلاید یک مثال واقعی در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vscode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fa-IR" sz="1800" dirty="0">
                <a:effectLst/>
                <a:latin typeface="Segoe UI" panose="020B0502040204020203" pitchFamily="34" charset="0"/>
              </a:rPr>
              <a:t>نوشته شود.</a:t>
            </a:r>
            <a:endParaRPr lang="fa-I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8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ذکر شود آیدی یک خاصیت منحصر به فرد است. مثل اثرانگشت انسان ها.</a:t>
            </a: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قبل از اینکه کد نشان داده شود کاری که قرار است انجام شود باید توضیح داده شود.</a:t>
            </a:r>
            <a:endParaRPr lang="fa-I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7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مثال سمت چپ مثالی از بدن و سمت راستی، توضیحات به همراه مثالی از یک ساختمان است.</a:t>
            </a:r>
            <a:endParaRPr lang="fa-I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2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مثال سمت چپ مثالی از بدن و سمت راستی، توضیحات به همراه مثالی از یک ساختمان است.</a:t>
            </a: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صفحه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otp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fa-IR" sz="1800" dirty="0">
                <a:effectLst/>
                <a:latin typeface="Segoe UI" panose="020B0502040204020203" pitchFamily="34" charset="0"/>
              </a:rPr>
              <a:t>رو بیار و بهشون به ترتیب نشون بده چه اتفاقی می افته.</a:t>
            </a:r>
            <a:endParaRPr lang="fa-I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توضیح داده شود که همه بار دنیای اچ تی ام ال روی دوش کلمه نشانه گذاری است. اچ تی ام ال یعنی نشانه گذاری، به زبان خودمانی یعنی چی، کجاست!</a:t>
            </a:r>
            <a:endParaRPr lang="fa-I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یک صفحه اینترنتی باز شود و تگ ها نشان داده شود.</a:t>
            </a:r>
            <a:endParaRPr lang="fa-I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2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مرحه به مرحله در کد نشان داده شود.</a:t>
            </a:r>
            <a:endParaRPr lang="fa-I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3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Segoe UI" panose="020B0502040204020203" pitchFamily="34" charset="0"/>
              </a:rPr>
              <a:t>تفاوت بین </a:t>
            </a:r>
            <a:r>
              <a:rPr lang="en-US" sz="1800" dirty="0">
                <a:effectLst/>
                <a:latin typeface="Segoe UI" panose="020B0502040204020203" pitchFamily="34" charset="0"/>
              </a:rPr>
              <a:t>id </a:t>
            </a:r>
            <a:r>
              <a:rPr lang="fa-IR" sz="1800" dirty="0">
                <a:effectLst/>
                <a:latin typeface="Segoe UI" panose="020B0502040204020203" pitchFamily="34" charset="0"/>
              </a:rPr>
              <a:t>و </a:t>
            </a:r>
            <a:r>
              <a:rPr lang="en-US" sz="1800" dirty="0">
                <a:effectLst/>
                <a:latin typeface="Segoe UI" panose="020B0502040204020203" pitchFamily="34" charset="0"/>
              </a:rPr>
              <a:t>class </a:t>
            </a:r>
            <a:r>
              <a:rPr lang="fa-IR" sz="1800" dirty="0">
                <a:effectLst/>
                <a:latin typeface="Segoe UI" panose="020B0502040204020203" pitchFamily="34" charset="0"/>
              </a:rPr>
              <a:t>گفته شود.</a:t>
            </a:r>
            <a:endParaRPr lang="fa-I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7316-0049-4974-A311-649AAD4023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E551-1AF2-F819-A116-0EEFEF577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2B5CB-CE0F-DC0D-B625-22845635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441E2-33FF-D309-94FD-4BEBDB33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F996-879A-9B9B-8693-AC1D3AE7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EA94-E32C-F71C-A64A-081BADF9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7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9D7F-6D67-14F4-6344-1AEC5A87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338B-6626-0D21-0FA0-D8071C0E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3C94-F4A5-66C2-7A03-490B26FE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C563-E3D5-C19C-71B8-DF3C85F9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E3F4-805B-756E-6326-C62F9BE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E7405-AC54-4E0E-4922-44C556E4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6C75A-0215-7DE4-9CD8-8CCC77D89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F1E6-3904-1CA0-A81E-955258C9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F8ED-3248-9552-2E61-59E3D0C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4ED3-5957-1125-8770-F054FAE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06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864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2B35-0193-C183-8335-EB289762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A084-824C-0765-8B8C-D59F3D51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105C-A9DD-BC36-D29A-FEE52149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EE46-08E3-1A0B-1738-FC12CD30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1866-E64A-B098-9A45-F2AC6AF4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24B5-33AE-F952-3552-E51EC9CE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D65E-FCC4-F770-0045-34C2ACB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C421-2DA6-BC4D-71A1-2AB21E03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0DC9-E7E8-68A3-58E1-0D966FD3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51AC-BEE5-E99A-CF6B-EACA605B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17D-6BB8-1059-178A-C3B22F3B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0FE-4B1F-B9F1-5C59-27F739D4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1590-5711-1773-F8A0-F342AEED4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EFA44-693B-0CEA-B2B9-DAAA0A1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F5178-7E41-8BAD-E509-1EAAB17F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1F99-1082-1995-C5B2-22B4EA97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9432-D4AE-5B6B-AB5B-130F42C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2593C-21A0-E1CE-DA20-53459D17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83508-6B92-8D6C-3A8A-DFD55EAF8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EF0DB-3A91-6D92-6019-25A7E800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EFC46-473C-4BC5-8304-8D86ABB02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0307D-6A90-6ACE-ACE1-A6F88A93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9F542-A408-17AE-C9BA-7F119A43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1DC59-2479-8EBD-8749-57503C8D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3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6E18-04E8-5894-447D-49F792BA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CFDEB-D460-6873-78BB-C59BFA40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0B8C9-BDE7-B18B-1FD5-CC0D747F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62FF4-E88E-ECBB-6A99-BAC80DEA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29676-E102-4F58-D0AC-509286D3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8C4E5-E857-3298-F71C-C3C177A4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B80DF-4300-2838-A705-24DE82CD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090E-C3C1-9AA3-EF47-EDBC6A6B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D188-7E5B-CDE3-47A2-D6AE32CF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DD9EC-63CD-F7AA-D858-F6D6E44F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F04A-A8EE-2827-F2A3-B2F4076A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EF088-49A7-1D5A-E267-FF097308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C749-2B54-7728-83DC-1E55B4CB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F2F6-2EE7-9BB7-11C2-779A5EFE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DB6B0-A3E2-F633-D57F-1A80BF5C5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05D60-33EA-8E5B-CF5F-19921B417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573-4BB9-F362-E2D9-4FD3DDF5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15491-CF7C-2A47-C7F2-E1A42258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16D93-35FE-4416-F5FD-634086D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1B947-8905-F2B2-B449-4C1E95AD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EEA0E-8EBA-6FF3-DFEC-D0B27911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F557C-47EF-5A20-53F9-B05BA018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E437-3E91-4AAF-B432-591176459E12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0D25-86EC-E93C-A800-69FFCD898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671C-06A7-8DF0-5B44-BF995C91C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6C4F-D2CA-4973-911D-FFE71923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D8FDD3-9CC4-2339-6F06-B257E3358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8" y="364865"/>
            <a:ext cx="11161643" cy="61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2C97-E41B-B374-1AB8-A074FA5D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251"/>
            <a:ext cx="9144000" cy="971613"/>
          </a:xfrm>
        </p:spPr>
        <p:txBody>
          <a:bodyPr/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المان های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6C5C4-D95C-D80D-C1FD-4FD1D367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0187" y="1622541"/>
            <a:ext cx="3919728" cy="1746504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یک المان در </a:t>
            </a:r>
            <a:r>
              <a:rPr lang="en-US" sz="2800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 با یک تگ شروع، محتوا و تگ پایانی تعریف می شود.</a:t>
            </a:r>
          </a:p>
          <a:p>
            <a:pPr algn="l" rtl="1">
              <a:lnSpc>
                <a:spcPct val="100000"/>
              </a:lnSpc>
            </a:pPr>
            <a:endParaRPr lang="en-US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11051518" y="1564607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A283C5-8741-FAA4-A555-336DCF97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072" y="934392"/>
            <a:ext cx="9779823" cy="582132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6BF384C-4727-C36F-3549-73F1A1B4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" y="2375653"/>
            <a:ext cx="6208776" cy="99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D5D0C-CFBD-51F2-6AE8-C95D43FA4EE3}"/>
              </a:ext>
            </a:extLst>
          </p:cNvPr>
          <p:cNvSpPr txBox="1"/>
          <p:nvPr/>
        </p:nvSpPr>
        <p:spPr>
          <a:xfrm>
            <a:off x="6669028" y="5176241"/>
            <a:ext cx="4702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1000"/>
              </a:spcBef>
            </a:pPr>
            <a:r>
              <a:rPr lang="fa-IR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توجه: برخی از عناصر </a:t>
            </a:r>
            <a:r>
              <a:rPr lang="en-US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 </a:t>
            </a:r>
            <a:r>
              <a:rPr lang="fa-IR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محتوایی ندارند (مانند تگ  </a:t>
            </a:r>
            <a:r>
              <a:rPr lang="en-US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&lt;/</a:t>
            </a:r>
            <a:r>
              <a:rPr lang="en-US" sz="2000" dirty="0" err="1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br</a:t>
            </a:r>
            <a:r>
              <a:rPr lang="en-US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&gt;</a:t>
            </a:r>
            <a:r>
              <a:rPr lang="fa-IR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) به این عناصر، عناصر خالی یا </a:t>
            </a:r>
            <a:r>
              <a:rPr lang="en-US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empty </a:t>
            </a:r>
            <a:r>
              <a:rPr lang="fa-IR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elements </a:t>
            </a:r>
            <a:r>
              <a:rPr lang="fa-IR" sz="20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گفته می‌شود. عناصر خالی تگ پایانی ندارند!</a:t>
            </a:r>
            <a:endParaRPr lang="en-US" sz="2000" dirty="0">
              <a:solidFill>
                <a:srgbClr val="FF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02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2C97-E41B-B374-1AB8-A074FA5D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57"/>
            <a:ext cx="9144000" cy="1157143"/>
          </a:xfrm>
        </p:spPr>
        <p:txBody>
          <a:bodyPr/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ساختار صفحه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6C10E-FA0D-97A9-E2ED-D8379808D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1028"/>
          <a:stretch/>
        </p:blipFill>
        <p:spPr>
          <a:xfrm>
            <a:off x="487017" y="1300406"/>
            <a:ext cx="6579705" cy="5110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F5805-E675-5670-6E22-B41784D53AD9}"/>
              </a:ext>
            </a:extLst>
          </p:cNvPr>
          <p:cNvSpPr txBox="1"/>
          <p:nvPr/>
        </p:nvSpPr>
        <p:spPr>
          <a:xfrm>
            <a:off x="7659757" y="1608520"/>
            <a:ext cx="4045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Head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در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شامل اطلاعاتی برای مرورگرهاست. این اطلاعات می تواند از قبیل عنوان صفحه، اسکریپت ها (قطعه کدی که برای اجرای دستورات خاص یا ایجاد تعاملات پویا به کار می‌رود) و استایل شیت ها باشد که به صفحه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لینک شده اند.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9B427-D969-890E-7A7D-D36A6186DA55}"/>
              </a:ext>
            </a:extLst>
          </p:cNvPr>
          <p:cNvSpPr txBox="1"/>
          <p:nvPr/>
        </p:nvSpPr>
        <p:spPr>
          <a:xfrm>
            <a:off x="7659757" y="4244367"/>
            <a:ext cx="4045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body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شامل تمام محتویات یک سند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HTML،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مانند پاراگراف ها، تصاویر، لینک ها، جداول، لیست ها و غیره است. بعبارت دیگر تمام چیزهایی که یک کاربر می تواند ببیند در این قسمت نوشته می شوند.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33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815D66-918F-4327-8E06-3E973D924859}"/>
              </a:ext>
            </a:extLst>
          </p:cNvPr>
          <p:cNvSpPr txBox="1"/>
          <p:nvPr/>
        </p:nvSpPr>
        <p:spPr>
          <a:xfrm>
            <a:off x="3012194" y="2547888"/>
            <a:ext cx="294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خاصیت برای هر تگ، اطلاعاتی اضافه درباره ی آن تگ در دسترس قرار می دهد.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A4AF6-24F7-4975-8AA3-75791AA353AE}"/>
              </a:ext>
            </a:extLst>
          </p:cNvPr>
          <p:cNvSpPr/>
          <p:nvPr/>
        </p:nvSpPr>
        <p:spPr>
          <a:xfrm>
            <a:off x="10859860" y="3212656"/>
            <a:ext cx="468000" cy="3645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050B10-644A-4C5D-B649-908FC1F7EF29}"/>
              </a:ext>
            </a:extLst>
          </p:cNvPr>
          <p:cNvSpPr/>
          <p:nvPr/>
        </p:nvSpPr>
        <p:spPr>
          <a:xfrm>
            <a:off x="10236255" y="4080983"/>
            <a:ext cx="468000" cy="2777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27351-BBD8-4AE2-9ECB-D01A774D181C}"/>
              </a:ext>
            </a:extLst>
          </p:cNvPr>
          <p:cNvSpPr/>
          <p:nvPr/>
        </p:nvSpPr>
        <p:spPr>
          <a:xfrm>
            <a:off x="9612650" y="4940888"/>
            <a:ext cx="468000" cy="1917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7EFF8-F077-425F-B9DE-FE1A914832E6}"/>
              </a:ext>
            </a:extLst>
          </p:cNvPr>
          <p:cNvSpPr txBox="1"/>
          <p:nvPr/>
        </p:nvSpPr>
        <p:spPr>
          <a:xfrm>
            <a:off x="3078936" y="3729780"/>
            <a:ext cx="379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همیشه به تگ شروع اضافه می شوند.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96E0C-E19A-40A4-A015-214C914F2F2A}"/>
              </a:ext>
            </a:extLst>
          </p:cNvPr>
          <p:cNvSpPr txBox="1"/>
          <p:nvPr/>
        </p:nvSpPr>
        <p:spPr>
          <a:xfrm>
            <a:off x="3533064" y="4327840"/>
            <a:ext cx="379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معمولا بصورت نام / مقدار، یعنی به شکل 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name=“value”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تعریف می شوند.</a:t>
            </a:r>
          </a:p>
        </p:txBody>
      </p:sp>
      <p:sp>
        <p:nvSpPr>
          <p:cNvPr id="24" name="Rectangle 55">
            <a:extLst>
              <a:ext uri="{FF2B5EF4-FFF2-40B4-BE49-F238E27FC236}">
                <a16:creationId xmlns:a16="http://schemas.microsoft.com/office/drawing/2014/main" id="{213CD82F-E6F5-4773-9580-FB5B59656E65}"/>
              </a:ext>
            </a:extLst>
          </p:cNvPr>
          <p:cNvSpPr/>
          <p:nvPr/>
        </p:nvSpPr>
        <p:spPr>
          <a:xfrm>
            <a:off x="6533257" y="2852656"/>
            <a:ext cx="4794604" cy="360000"/>
          </a:xfrm>
          <a:custGeom>
            <a:avLst/>
            <a:gdLst/>
            <a:ahLst/>
            <a:cxnLst/>
            <a:rect l="l" t="t" r="r" b="b"/>
            <a:pathLst>
              <a:path w="3800189" h="360000">
                <a:moveTo>
                  <a:pt x="0" y="0"/>
                </a:moveTo>
                <a:lnTo>
                  <a:pt x="3440189" y="0"/>
                </a:lnTo>
                <a:lnTo>
                  <a:pt x="3800189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0C78B82-4174-486E-8290-5E8F2966C0CA}"/>
              </a:ext>
            </a:extLst>
          </p:cNvPr>
          <p:cNvSpPr/>
          <p:nvPr/>
        </p:nvSpPr>
        <p:spPr>
          <a:xfrm rot="16200000">
            <a:off x="5995856" y="2790592"/>
            <a:ext cx="577208" cy="49759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57">
            <a:extLst>
              <a:ext uri="{FF2B5EF4-FFF2-40B4-BE49-F238E27FC236}">
                <a16:creationId xmlns:a16="http://schemas.microsoft.com/office/drawing/2014/main" id="{198389F7-7B4E-4405-83AD-B0E7B916F2CB}"/>
              </a:ext>
            </a:extLst>
          </p:cNvPr>
          <p:cNvSpPr/>
          <p:nvPr/>
        </p:nvSpPr>
        <p:spPr>
          <a:xfrm>
            <a:off x="7218195" y="3720983"/>
            <a:ext cx="3486061" cy="360000"/>
          </a:xfrm>
          <a:custGeom>
            <a:avLst/>
            <a:gdLst/>
            <a:ahLst/>
            <a:cxnLst/>
            <a:rect l="l" t="t" r="r" b="b"/>
            <a:pathLst>
              <a:path w="2655012" h="360000">
                <a:moveTo>
                  <a:pt x="0" y="0"/>
                </a:moveTo>
                <a:lnTo>
                  <a:pt x="2295012" y="0"/>
                </a:lnTo>
                <a:lnTo>
                  <a:pt x="265501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4FBCD09-8265-46F8-B359-5C32B823B08A}"/>
              </a:ext>
            </a:extLst>
          </p:cNvPr>
          <p:cNvSpPr/>
          <p:nvPr/>
        </p:nvSpPr>
        <p:spPr>
          <a:xfrm rot="16200000">
            <a:off x="6680794" y="3665651"/>
            <a:ext cx="577208" cy="49759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A1E4ED8E-D9D0-4452-9338-831E86B918EF}"/>
              </a:ext>
            </a:extLst>
          </p:cNvPr>
          <p:cNvSpPr/>
          <p:nvPr/>
        </p:nvSpPr>
        <p:spPr>
          <a:xfrm>
            <a:off x="7903133" y="4589310"/>
            <a:ext cx="2177518" cy="360000"/>
          </a:xfrm>
          <a:custGeom>
            <a:avLst/>
            <a:gdLst/>
            <a:ahLst/>
            <a:cxnLst/>
            <a:rect l="l" t="t" r="r" b="b"/>
            <a:pathLst>
              <a:path w="1611982" h="360000">
                <a:moveTo>
                  <a:pt x="0" y="0"/>
                </a:moveTo>
                <a:lnTo>
                  <a:pt x="1251982" y="0"/>
                </a:lnTo>
                <a:lnTo>
                  <a:pt x="161198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F33BB51-E518-402D-9E95-37968B9C9E11}"/>
              </a:ext>
            </a:extLst>
          </p:cNvPr>
          <p:cNvSpPr/>
          <p:nvPr/>
        </p:nvSpPr>
        <p:spPr>
          <a:xfrm rot="16200000">
            <a:off x="7365732" y="4540710"/>
            <a:ext cx="577208" cy="49759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61">
            <a:extLst>
              <a:ext uri="{FF2B5EF4-FFF2-40B4-BE49-F238E27FC236}">
                <a16:creationId xmlns:a16="http://schemas.microsoft.com/office/drawing/2014/main" id="{7724C10C-5DC4-4169-8D23-84D0FA412432}"/>
              </a:ext>
            </a:extLst>
          </p:cNvPr>
          <p:cNvSpPr/>
          <p:nvPr/>
        </p:nvSpPr>
        <p:spPr>
          <a:xfrm>
            <a:off x="8553965" y="5457637"/>
            <a:ext cx="903081" cy="423011"/>
          </a:xfrm>
          <a:custGeom>
            <a:avLst/>
            <a:gdLst/>
            <a:ahLst/>
            <a:cxnLst/>
            <a:rect l="l" t="t" r="r" b="b"/>
            <a:pathLst>
              <a:path w="640960" h="360000">
                <a:moveTo>
                  <a:pt x="0" y="0"/>
                </a:moveTo>
                <a:lnTo>
                  <a:pt x="280960" y="0"/>
                </a:lnTo>
                <a:lnTo>
                  <a:pt x="640960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F04449-372D-4A3D-B363-C49DFCEE79A1}"/>
              </a:ext>
            </a:extLst>
          </p:cNvPr>
          <p:cNvSpPr/>
          <p:nvPr/>
        </p:nvSpPr>
        <p:spPr>
          <a:xfrm rot="16200000">
            <a:off x="8050671" y="5415769"/>
            <a:ext cx="577208" cy="49759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3F08F6-0F78-447F-955E-4E7D55929EF1}"/>
              </a:ext>
            </a:extLst>
          </p:cNvPr>
          <p:cNvSpPr/>
          <p:nvPr/>
        </p:nvSpPr>
        <p:spPr>
          <a:xfrm>
            <a:off x="8989045" y="5880648"/>
            <a:ext cx="468000" cy="9773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B6DBE41-3895-3DF9-622E-B7B53103AD41}"/>
              </a:ext>
            </a:extLst>
          </p:cNvPr>
          <p:cNvSpPr txBox="1">
            <a:spLocks/>
          </p:cNvSpPr>
          <p:nvPr/>
        </p:nvSpPr>
        <p:spPr>
          <a:xfrm>
            <a:off x="1463664" y="808476"/>
            <a:ext cx="9144000" cy="1157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خواص تگ ها (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attributes</a:t>
            </a: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)</a:t>
            </a:r>
            <a:endParaRPr lang="en-US" sz="5100" dirty="0">
              <a:latin typeface="Vazir" panose="020B0603030804020204" pitchFamily="34" charset="-78"/>
              <a:ea typeface="+mn-ea"/>
              <a:cs typeface="Vazir" panose="020B0603030804020204" pitchFamily="34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427DEE-61BA-CF9C-6A5F-551D1B5B902E}"/>
              </a:ext>
            </a:extLst>
          </p:cNvPr>
          <p:cNvSpPr txBox="1"/>
          <p:nvPr/>
        </p:nvSpPr>
        <p:spPr>
          <a:xfrm>
            <a:off x="4343399" y="5358839"/>
            <a:ext cx="3729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برخی از مهمترین خواصی که در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استفاده می شوند عبارتند از: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3A1CC1-9142-E7FA-6646-910C3349E817}"/>
              </a:ext>
            </a:extLst>
          </p:cNvPr>
          <p:cNvSpPr txBox="1"/>
          <p:nvPr/>
        </p:nvSpPr>
        <p:spPr>
          <a:xfrm>
            <a:off x="4054972" y="6067864"/>
            <a:ext cx="428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Id, class, style,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href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,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src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, title and etc.</a:t>
            </a:r>
          </a:p>
        </p:txBody>
      </p:sp>
    </p:spTree>
    <p:extLst>
      <p:ext uri="{BB962C8B-B14F-4D97-AF65-F5344CB8AC3E}">
        <p14:creationId xmlns:p14="http://schemas.microsoft.com/office/powerpoint/2010/main" val="34277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2C97-E41B-B374-1AB8-A074FA5D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57"/>
            <a:ext cx="9144000" cy="1157143"/>
          </a:xfrm>
        </p:spPr>
        <p:txBody>
          <a:bodyPr/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خاصیت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00097-901E-F7FD-7EEF-A251F7C5061F}"/>
              </a:ext>
            </a:extLst>
          </p:cNvPr>
          <p:cNvSpPr txBox="1"/>
          <p:nvPr/>
        </p:nvSpPr>
        <p:spPr>
          <a:xfrm>
            <a:off x="420756" y="2274838"/>
            <a:ext cx="11350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خاصیت معمولا برای ارجاع  دادن به عنصر مشخص شده در فایل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استایل دهی استفاده می شود. همینطور از این عنصر برای دسته بندی تگ های بخش بندی صفحه (در ادامه با آنها آشنا خواهید شد)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مقداری که این خاصیت می گیرد به حروف کوچک و بزرگ حساس است.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 المان می تواند بیشتر از یک کلاس داشته باشد که با فاصله از هم جدا می شوند.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المان های متفاوت می توانند کلاس های یکسان داشته باشند.</a:t>
            </a:r>
          </a:p>
        </p:txBody>
      </p:sp>
    </p:spTree>
    <p:extLst>
      <p:ext uri="{BB962C8B-B14F-4D97-AF65-F5344CB8AC3E}">
        <p14:creationId xmlns:p14="http://schemas.microsoft.com/office/powerpoint/2010/main" val="7171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06D3-850B-4AD5-BF9F-74AABF0D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989"/>
            <a:ext cx="9144000" cy="1034428"/>
          </a:xfrm>
        </p:spPr>
        <p:txBody>
          <a:bodyPr/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خاصیت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0CA05-E647-D559-9B94-9C6DEC69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0" y="1769165"/>
            <a:ext cx="9634330" cy="3488635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از این خاصیت برای نسبت دادن یک اثر انگشت منحصر به فرد به المان ها استفاده می شود. بنابر چیزی که گفته شد، </a:t>
            </a:r>
            <a:r>
              <a:rPr lang="fa-IR" sz="18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دو المان نمی توانند آیدی یکسان داشته باشند.</a:t>
            </a:r>
          </a:p>
          <a:p>
            <a:pPr algn="r" rtl="1">
              <a:lnSpc>
                <a:spcPct val="150000"/>
              </a:lnSpc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شبیه به 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class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 از این خاصیت معمولا برای ارجاع  دادن به عنصر مشخص شده در فایل </a:t>
            </a:r>
            <a:r>
              <a:rPr lang="en-US" sz="1800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 برای استایل دهی استفاده می شود.</a:t>
            </a:r>
          </a:p>
          <a:p>
            <a:pPr algn="r" rtl="1">
              <a:lnSpc>
                <a:spcPct val="150000"/>
              </a:lnSpc>
            </a:pPr>
            <a:r>
              <a:rPr lang="fa-IR" sz="18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آیدی که به المان ها نسبت داده می شود به حروف کوچک و بزرگ حساس است.</a:t>
            </a:r>
          </a:p>
          <a:p>
            <a:pPr algn="r" rtl="1">
              <a:lnSpc>
                <a:spcPct val="150000"/>
              </a:lnSpc>
            </a:pPr>
            <a:r>
              <a:rPr lang="fa-IR" sz="1800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آیدی نباید با اعداد شروع شود، و همینطور نباید شامل فاصله باشد. </a:t>
            </a:r>
            <a:r>
              <a:rPr lang="fa-IR" sz="18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یعنی آیدی های </a:t>
            </a:r>
            <a:r>
              <a:rPr lang="en-US" sz="18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1text</a:t>
            </a:r>
            <a:r>
              <a:rPr lang="fa-IR" sz="18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en-US" sz="18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site header </a:t>
            </a:r>
            <a:r>
              <a:rPr lang="fa-IR" sz="18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نامعتبر هستند.</a:t>
            </a:r>
          </a:p>
        </p:txBody>
      </p:sp>
    </p:spTree>
    <p:extLst>
      <p:ext uri="{BB962C8B-B14F-4D97-AF65-F5344CB8AC3E}">
        <p14:creationId xmlns:p14="http://schemas.microsoft.com/office/powerpoint/2010/main" val="38951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2C97-E41B-B374-1AB8-A074FA5D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57"/>
            <a:ext cx="9144000" cy="1157143"/>
          </a:xfrm>
        </p:spPr>
        <p:txBody>
          <a:bodyPr/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تگ های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HTML</a:t>
            </a: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، تگ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F5805-E675-5670-6E22-B41784D53AD9}"/>
              </a:ext>
            </a:extLst>
          </p:cNvPr>
          <p:cNvSpPr txBox="1"/>
          <p:nvPr/>
        </p:nvSpPr>
        <p:spPr>
          <a:xfrm>
            <a:off x="6771862" y="1835837"/>
            <a:ext cx="48502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تگ برای نشان دادن عناوین، یا زیرعناوین استفاده می شود.</a:t>
            </a:r>
          </a:p>
          <a:p>
            <a:pPr algn="just" rtl="1">
              <a:spcBef>
                <a:spcPts val="1000"/>
              </a:spcBef>
            </a:pP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مجموعه تگ ها از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h1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تا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h6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تعریف می شوند.</a:t>
            </a:r>
          </a:p>
          <a:p>
            <a:pPr algn="just" rtl="1">
              <a:spcBef>
                <a:spcPts val="1000"/>
              </a:spcBef>
            </a:pP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spcBef>
                <a:spcPts val="1000"/>
              </a:spcBef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h1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مهمترین عنوان و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h6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کم اهمیت ترین عنوان را نشان می دهد.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spcBef>
                <a:spcPts val="1000"/>
              </a:spcBef>
            </a:pP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spcBef>
                <a:spcPts val="1000"/>
              </a:spcBef>
            </a:pPr>
            <a:r>
              <a:rPr lang="fa-IR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موتورهای جستجو از این سری تگ ها برای ایندکس کردن صفحات وب شما استفاده می کنند. بنابراین باید این تگ را در زمان و مکان درست استفاده کنید.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F3107-04B9-D835-BCB5-A9D3339A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8" y="1408455"/>
            <a:ext cx="5363006" cy="2578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2C01E-BD76-29AA-3EF7-4470DD176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918" y="3230218"/>
            <a:ext cx="2842506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2C97-E41B-B374-1AB8-A074FA5D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57"/>
            <a:ext cx="9144000" cy="1157143"/>
          </a:xfrm>
        </p:spPr>
        <p:txBody>
          <a:bodyPr/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تگ های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HTML</a:t>
            </a: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، تگ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F5805-E675-5670-6E22-B41784D53AD9}"/>
              </a:ext>
            </a:extLst>
          </p:cNvPr>
          <p:cNvSpPr txBox="1"/>
          <p:nvPr/>
        </p:nvSpPr>
        <p:spPr>
          <a:xfrm>
            <a:off x="6982016" y="1550142"/>
            <a:ext cx="485029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تگ برای قـــــــرار دادن لینک در صفحه استفاده می شود.</a:t>
            </a:r>
          </a:p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می توان از این تگ برای هدایت کاربران به آدرس های اینترنتی دیگر استفاده کرد.</a:t>
            </a:r>
          </a:p>
          <a:p>
            <a:pPr algn="just" rtl="1">
              <a:spcBef>
                <a:spcPts val="1000"/>
              </a:spcBef>
            </a:pP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لازم نیست لینک حتما یک مـــــتن باشــد. یک لینک می تواند در قالب یک تصویر یا هر عنصر </a:t>
            </a:r>
            <a:r>
              <a:rPr 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دیگری باشد!</a:t>
            </a:r>
          </a:p>
          <a:p>
            <a:pPr algn="just" rtl="1">
              <a:spcBef>
                <a:spcPts val="1000"/>
              </a:spcBef>
            </a:pPr>
            <a:r>
              <a:rPr lang="fa-IR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با استفاده از خاصیت </a:t>
            </a:r>
            <a:r>
              <a:rPr lang="en-US" dirty="0" err="1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href</a:t>
            </a:r>
            <a:r>
              <a:rPr lang="fa-IR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، باید آدرسی که لینک به آن هدایت می کند را مشخص کرد.</a:t>
            </a:r>
            <a:endParaRPr lang="en-US" dirty="0">
              <a:solidFill>
                <a:srgbClr val="FF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87627-9578-0734-83CC-B54E44EAFFD5}"/>
              </a:ext>
            </a:extLst>
          </p:cNvPr>
          <p:cNvSpPr txBox="1"/>
          <p:nvPr/>
        </p:nvSpPr>
        <p:spPr>
          <a:xfrm>
            <a:off x="942338" y="3035164"/>
            <a:ext cx="485029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یکی از کاربردی ترین خواص تگ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a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target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 که رفتار مرورگر بعد از کلیک روی لینک را تعیین می کند. مقادیری که می توان به این خاصیت نسبت داد:</a:t>
            </a:r>
          </a:p>
          <a:p>
            <a:pPr algn="just" rtl="1">
              <a:spcBef>
                <a:spcPts val="1000"/>
              </a:spcBef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_self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پیش فرض؛ لینک در صفحه و تب فعلی باز می شود.</a:t>
            </a:r>
          </a:p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_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blank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بعد از کلیک روی لینک، به صفحه / تب جدید هدایت می شویم.</a:t>
            </a:r>
          </a:p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_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parent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صفحه جدید در فریم پدر باز می شود.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29011-7F1A-44AB-2D5C-7F15F11401D5}"/>
              </a:ext>
            </a:extLst>
          </p:cNvPr>
          <p:cNvSpPr txBox="1"/>
          <p:nvPr/>
        </p:nvSpPr>
        <p:spPr>
          <a:xfrm>
            <a:off x="6660650" y="6141561"/>
            <a:ext cx="549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spcBef>
                <a:spcPts val="1000"/>
              </a:spcBef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&lt;a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href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=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https://google.com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&gt;go to google&lt;a/&gt;</a:t>
            </a:r>
          </a:p>
        </p:txBody>
      </p:sp>
    </p:spTree>
    <p:extLst>
      <p:ext uri="{BB962C8B-B14F-4D97-AF65-F5344CB8AC3E}">
        <p14:creationId xmlns:p14="http://schemas.microsoft.com/office/powerpoint/2010/main" val="260390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2C97-E41B-B374-1AB8-A074FA5D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097" y="167532"/>
            <a:ext cx="10037806" cy="1349865"/>
          </a:xfrm>
        </p:spPr>
        <p:txBody>
          <a:bodyPr>
            <a:normAutofit/>
          </a:bodyPr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ساخت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bookmark</a:t>
            </a: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 با استفاده از تگ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F5805-E675-5670-6E22-B41784D53AD9}"/>
              </a:ext>
            </a:extLst>
          </p:cNvPr>
          <p:cNvSpPr txBox="1"/>
          <p:nvPr/>
        </p:nvSpPr>
        <p:spPr>
          <a:xfrm>
            <a:off x="6982016" y="1934269"/>
            <a:ext cx="4850294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این تکنیک هنگامی که صفحه وب محتوای زیادی دارد کاربردی است. در این روش کاربر هنگامی که روی بوکمارک کلیک کند به قسمتی که مشخص کرده ایم هدایت خواهد شد.</a:t>
            </a:r>
          </a:p>
          <a:p>
            <a:pPr algn="just" rtl="1">
              <a:spcBef>
                <a:spcPts val="1000"/>
              </a:spcBef>
            </a:pPr>
            <a:endParaRPr lang="fa-IR" dirty="0">
              <a:solidFill>
                <a:srgbClr val="FFC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پیاده سازی این تکنیک به تگ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a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و خاصیت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id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نیاز داریم.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87627-9578-0734-83CC-B54E44EAFFD5}"/>
              </a:ext>
            </a:extLst>
          </p:cNvPr>
          <p:cNvSpPr txBox="1"/>
          <p:nvPr/>
        </p:nvSpPr>
        <p:spPr>
          <a:xfrm>
            <a:off x="842947" y="1934269"/>
            <a:ext cx="4850294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سناریوی زیر را در نظر بگیرید:</a:t>
            </a:r>
          </a:p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 مقاله نوشته ایم که چند فصل دارد. می خواهیم در ابتدا فهرست را قرار دهیم و ساز و کاری فراهم کنیم که کاربر با کلیک روی عناوین فهرست به قسمت مربوط به فصل مورد نظر هدایت شود.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4FAEA-7B12-C840-18D4-5D398572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9" y="5749587"/>
            <a:ext cx="4900052" cy="681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8D3D8-1700-0DBC-A1A7-41D719590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69" y="5055818"/>
            <a:ext cx="6614547" cy="7983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7F0FC5-0042-0958-3D33-6B3B0A733EC9}"/>
              </a:ext>
            </a:extLst>
          </p:cNvPr>
          <p:cNvSpPr txBox="1"/>
          <p:nvPr/>
        </p:nvSpPr>
        <p:spPr>
          <a:xfrm>
            <a:off x="1233169" y="4076944"/>
            <a:ext cx="259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به آیتمی که آیدی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C4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دارد آدرس دهی انجام شده است.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798C1A23-A12C-2E0E-04BC-D7735457E326}"/>
              </a:ext>
            </a:extLst>
          </p:cNvPr>
          <p:cNvSpPr/>
          <p:nvPr/>
        </p:nvSpPr>
        <p:spPr>
          <a:xfrm>
            <a:off x="1021711" y="3783949"/>
            <a:ext cx="3020779" cy="1375354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2C97-E41B-B374-1AB8-A074FA5D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57"/>
            <a:ext cx="9144000" cy="1157143"/>
          </a:xfrm>
        </p:spPr>
        <p:txBody>
          <a:bodyPr/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تگ های </a:t>
            </a: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HTML</a:t>
            </a: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، تگ </a:t>
            </a:r>
            <a:r>
              <a:rPr lang="en-US" sz="5100" dirty="0" err="1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img</a:t>
            </a:r>
            <a:endParaRPr lang="en-US" sz="5100" dirty="0">
              <a:latin typeface="Vazir" panose="020B0603030804020204" pitchFamily="34" charset="-78"/>
              <a:ea typeface="+mn-ea"/>
              <a:cs typeface="Vazir" panose="020B060303080402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F5805-E675-5670-6E22-B41784D53AD9}"/>
              </a:ext>
            </a:extLst>
          </p:cNvPr>
          <p:cNvSpPr txBox="1"/>
          <p:nvPr/>
        </p:nvSpPr>
        <p:spPr>
          <a:xfrm>
            <a:off x="543339" y="2106983"/>
            <a:ext cx="11105321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تگ برای قرار دادن یک عکس درون صفحه استفاده می شود.</a:t>
            </a:r>
          </a:p>
          <a:p>
            <a:pPr algn="just" rtl="1">
              <a:spcBef>
                <a:spcPts val="1000"/>
              </a:spcBef>
            </a:pP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تگ، محتوایی ندارد. به تبع آن تگ بسته آن هم نوشته نمی شود.</a:t>
            </a:r>
          </a:p>
          <a:p>
            <a:pPr algn="just" rtl="1">
              <a:spcBef>
                <a:spcPts val="1000"/>
              </a:spcBef>
            </a:pP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spcBef>
                <a:spcPts val="1000"/>
              </a:spcBef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مهمترین خواص این تگ عبارتند از: 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src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: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مشخص کردن آدرس عکس استفاده می شود.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alt: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عبارتی است که عکس را توصیف می کند. اگر مرورگر نتواند عکس را پیدا کند، از این خاصیت استفاده می کند.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width: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مشخص کردن عرض تصویر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height: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مشخص کردن ارتفاع تصویر</a:t>
            </a:r>
          </a:p>
        </p:txBody>
      </p:sp>
    </p:spTree>
    <p:extLst>
      <p:ext uri="{BB962C8B-B14F-4D97-AF65-F5344CB8AC3E}">
        <p14:creationId xmlns:p14="http://schemas.microsoft.com/office/powerpoint/2010/main" val="33456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2C97-E41B-B374-1AB8-A074FA5D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57"/>
            <a:ext cx="9144000" cy="1157143"/>
          </a:xfrm>
        </p:spPr>
        <p:txBody>
          <a:bodyPr/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استفاده از عکس برای لینک دهی</a:t>
            </a:r>
            <a:endParaRPr lang="en-US" sz="5100" dirty="0">
              <a:latin typeface="Vazir" panose="020B0603030804020204" pitchFamily="34" charset="-78"/>
              <a:ea typeface="+mn-ea"/>
              <a:cs typeface="Vazir" panose="020B060303080402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F5805-E675-5670-6E22-B41784D53AD9}"/>
              </a:ext>
            </a:extLst>
          </p:cNvPr>
          <p:cNvSpPr txBox="1"/>
          <p:nvPr/>
        </p:nvSpPr>
        <p:spPr>
          <a:xfrm>
            <a:off x="6095999" y="2052949"/>
            <a:ext cx="4348208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spcBef>
                <a:spcPts val="1000"/>
              </a:spcBef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همانطور که قبل تر گفته شد، می توان از عکس برای لینک دهی استفاده کرد. برای اینکار، تگ </a:t>
            </a: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img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را بعنوان فرزند تگ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a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 باید استفاده کرد.</a:t>
            </a:r>
          </a:p>
          <a:p>
            <a:pPr algn="just" rtl="1">
              <a:spcBef>
                <a:spcPts val="1000"/>
              </a:spcBef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B5167-10D5-DEA4-7B09-3CCBAEC7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5" y="4628413"/>
            <a:ext cx="11318049" cy="1823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F5EAE-02CF-1A43-5A89-DAB11E46F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t="41531" r="20519"/>
          <a:stretch/>
        </p:blipFill>
        <p:spPr>
          <a:xfrm>
            <a:off x="1033272" y="1685464"/>
            <a:ext cx="4343400" cy="24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E4D31-F5E7-82DD-D70B-2943CF718C53}"/>
              </a:ext>
            </a:extLst>
          </p:cNvPr>
          <p:cNvSpPr txBox="1"/>
          <p:nvPr/>
        </p:nvSpPr>
        <p:spPr>
          <a:xfrm>
            <a:off x="5687568" y="2367171"/>
            <a:ext cx="55961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کارگاه آموزش</a:t>
            </a:r>
            <a:endParaRPr lang="en-US" sz="66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ctr" rtl="1"/>
            <a:r>
              <a:rPr lang="fa-IR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en-US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81511-D4E5-53AC-9D11-38860D1FBAC7}"/>
              </a:ext>
            </a:extLst>
          </p:cNvPr>
          <p:cNvSpPr txBox="1"/>
          <p:nvPr/>
        </p:nvSpPr>
        <p:spPr>
          <a:xfrm>
            <a:off x="6601968" y="4724942"/>
            <a:ext cx="515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پاییز 1403، مهدی یار پورسالاری</a:t>
            </a:r>
            <a:endParaRPr lang="en-US" sz="28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20C3C9-5BF4-A8DA-A02E-B49686CE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62717" cy="690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EB9CC-572B-9CAD-68C1-9E342CE0A36E}"/>
              </a:ext>
            </a:extLst>
          </p:cNvPr>
          <p:cNvSpPr txBox="1"/>
          <p:nvPr/>
        </p:nvSpPr>
        <p:spPr>
          <a:xfrm>
            <a:off x="4608576" y="4782312"/>
            <a:ext cx="257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000000"/>
                </a:highlight>
              </a:rPr>
              <a:t>www.soft98.ir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1AD0D-56F2-F28D-3CDF-D4E0246B54BD}"/>
              </a:ext>
            </a:extLst>
          </p:cNvPr>
          <p:cNvSpPr txBox="1"/>
          <p:nvPr/>
        </p:nvSpPr>
        <p:spPr>
          <a:xfrm>
            <a:off x="7056502" y="1916330"/>
            <a:ext cx="257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000000"/>
                </a:highlight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4841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26034"/>
            <a:ext cx="11573197" cy="724247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fa-IR" sz="66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نقشه راه برنامه نویسی فرانت اند</a:t>
            </a:r>
            <a:endParaRPr lang="en-US" sz="6600" dirty="0">
              <a:solidFill>
                <a:schemeClr val="tx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44EACF-BE24-43EF-96B8-21D19EF2641D}"/>
              </a:ext>
            </a:extLst>
          </p:cNvPr>
          <p:cNvGrpSpPr/>
          <p:nvPr/>
        </p:nvGrpSpPr>
        <p:grpSpPr>
          <a:xfrm>
            <a:off x="1273099" y="2020435"/>
            <a:ext cx="6573115" cy="900001"/>
            <a:chOff x="933685" y="1815664"/>
            <a:chExt cx="6573115" cy="9720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E45BDEA-F83F-4069-B767-55E5751CCD90}"/>
                </a:ext>
              </a:extLst>
            </p:cNvPr>
            <p:cNvSpPr/>
            <p:nvPr/>
          </p:nvSpPr>
          <p:spPr>
            <a:xfrm>
              <a:off x="2291056" y="1815664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a-IR" altLang="ko-KR" sz="2700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 </a:t>
              </a:r>
              <a:r>
                <a:rPr lang="en-US" altLang="ko-KR" sz="2700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HTML and  CSS</a:t>
              </a:r>
              <a:endParaRPr lang="ko-KR" altLang="en-US" sz="2700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0EAA3288-6A11-49D3-B5A9-7CE228B952DC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786DFD37-404B-4EB1-9BC7-3FA578CC790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8">
              <a:extLst>
                <a:ext uri="{FF2B5EF4-FFF2-40B4-BE49-F238E27FC236}">
                  <a16:creationId xmlns:a16="http://schemas.microsoft.com/office/drawing/2014/main" id="{1661221A-4FAA-4D1A-83EB-FA77FBB6970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598215" y="2224216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 rtl="1"/>
            <a:r>
              <a:rPr lang="fa-IR" altLang="ko-KR" sz="32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01</a:t>
            </a:r>
            <a:endParaRPr lang="en-US" altLang="ko-KR" sz="32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34C5BC0-3716-2E2F-2287-2C43DB53F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0"/>
          <a:stretch/>
        </p:blipFill>
        <p:spPr>
          <a:xfrm>
            <a:off x="8047838" y="2020436"/>
            <a:ext cx="1042578" cy="86169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42C3A4C-B93B-41B3-D971-D08302423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44" y="2051226"/>
            <a:ext cx="865321" cy="8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4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27584" y="214993"/>
            <a:ext cx="10185703" cy="1077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 Light SemiCondensed" panose="020B0502040204020203" pitchFamily="34" charset="0"/>
                <a:cs typeface="+mn-cs"/>
              </a:rPr>
              <a:t>HTML and CSS</a:t>
            </a:r>
          </a:p>
        </p:txBody>
      </p:sp>
      <p:sp>
        <p:nvSpPr>
          <p:cNvPr id="21" name="Freeform: Shape 53">
            <a:extLst>
              <a:ext uri="{FF2B5EF4-FFF2-40B4-BE49-F238E27FC236}">
                <a16:creationId xmlns:a16="http://schemas.microsoft.com/office/drawing/2014/main" id="{28F474F1-D254-4642-9137-21DADCAC9C88}"/>
              </a:ext>
            </a:extLst>
          </p:cNvPr>
          <p:cNvSpPr/>
          <p:nvPr/>
        </p:nvSpPr>
        <p:spPr>
          <a:xfrm>
            <a:off x="6426689" y="2619755"/>
            <a:ext cx="4451846" cy="1077655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5807177" y="3971799"/>
            <a:ext cx="4451846" cy="1077655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63">
            <a:extLst>
              <a:ext uri="{FF2B5EF4-FFF2-40B4-BE49-F238E27FC236}">
                <a16:creationId xmlns:a16="http://schemas.microsoft.com/office/drawing/2014/main" id="{7C221AEE-6868-411A-B647-ED2DBD1CC41C}"/>
              </a:ext>
            </a:extLst>
          </p:cNvPr>
          <p:cNvGrpSpPr/>
          <p:nvPr/>
        </p:nvGrpSpPr>
        <p:grpSpPr>
          <a:xfrm>
            <a:off x="6002769" y="3974395"/>
            <a:ext cx="4060661" cy="897880"/>
            <a:chOff x="6565695" y="2053509"/>
            <a:chExt cx="2037996" cy="8978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97E3C9-25AE-497B-A1EA-D8180F8D39C0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altLang="ko-K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رنگ و لعابی به المان ها می دهد. </a:t>
              </a:r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با </a:t>
              </a:r>
              <a:r>
                <a:rPr lang="en-US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CSS </a:t>
              </a:r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می‌توانید رنگ‌ها، فونت‌ها، فاصله‌ها، و چینش عناصر را تعریف کنید تا صفحه زیباتر و جذاب‌تر شود. </a:t>
              </a:r>
              <a:r>
                <a:rPr lang="en-US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CSS</a:t>
              </a:r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 </a:t>
              </a:r>
              <a:r>
                <a:rPr lang="en-US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 </a:t>
              </a:r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مشابه نقاشی و تزئین ساختمان است.</a:t>
              </a:r>
              <a:endParaRPr lang="en-US" altLang="ko-KR" sz="1200" dirty="0"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2B6725-185D-4972-A27B-DE4CE2A9F433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AF0A9B7-19C0-3AEE-DFC3-E42E6CBE9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76"/>
          <a:stretch/>
        </p:blipFill>
        <p:spPr>
          <a:xfrm>
            <a:off x="106588" y="1412154"/>
            <a:ext cx="1920996" cy="5106337"/>
          </a:xfrm>
          <a:prstGeom prst="rect">
            <a:avLst/>
          </a:prstGeom>
        </p:spPr>
      </p:pic>
      <p:grpSp>
        <p:nvGrpSpPr>
          <p:cNvPr id="19" name="Group 63">
            <a:extLst>
              <a:ext uri="{FF2B5EF4-FFF2-40B4-BE49-F238E27FC236}">
                <a16:creationId xmlns:a16="http://schemas.microsoft.com/office/drawing/2014/main" id="{FDA8AB83-3F8E-129C-484A-5E097BE6B473}"/>
              </a:ext>
            </a:extLst>
          </p:cNvPr>
          <p:cNvGrpSpPr/>
          <p:nvPr/>
        </p:nvGrpSpPr>
        <p:grpSpPr>
          <a:xfrm>
            <a:off x="6622281" y="2671427"/>
            <a:ext cx="4060661" cy="897880"/>
            <a:chOff x="6565695" y="2053509"/>
            <a:chExt cx="2037996" cy="8978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3F2ADA-3202-655A-5952-489C35DFBE74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ساختار و محتوای صفحه را تعریف می‌کند. با استفاده از تگ‌ها، عناصر مختلف صفحه مانند تیترها، پاراگراف‌ها، تصاویر و...ساخته می‌شوند. شبیه اسکلت یک ساختمان است.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8210A6-3C56-0C30-28CA-2892D2E05918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Freeform: Shape 55">
            <a:extLst>
              <a:ext uri="{FF2B5EF4-FFF2-40B4-BE49-F238E27FC236}">
                <a16:creationId xmlns:a16="http://schemas.microsoft.com/office/drawing/2014/main" id="{55899C28-8E8F-51C6-CD36-52197C28F53C}"/>
              </a:ext>
            </a:extLst>
          </p:cNvPr>
          <p:cNvSpPr/>
          <p:nvPr/>
        </p:nvSpPr>
        <p:spPr>
          <a:xfrm>
            <a:off x="5815131" y="3966970"/>
            <a:ext cx="4451846" cy="1077655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B344C-41D5-D8FA-F10A-C83B4E464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9" r="35514"/>
          <a:stretch/>
        </p:blipFill>
        <p:spPr>
          <a:xfrm>
            <a:off x="2027584" y="884080"/>
            <a:ext cx="1570383" cy="51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26034"/>
            <a:ext cx="11573197" cy="724247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fa-IR" sz="66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نقشه راه برنامه نویسی فرانت اند</a:t>
            </a:r>
            <a:endParaRPr lang="en-US" sz="6600" dirty="0">
              <a:solidFill>
                <a:schemeClr val="tx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44EACF-BE24-43EF-96B8-21D19EF2641D}"/>
              </a:ext>
            </a:extLst>
          </p:cNvPr>
          <p:cNvGrpSpPr/>
          <p:nvPr/>
        </p:nvGrpSpPr>
        <p:grpSpPr>
          <a:xfrm>
            <a:off x="1273099" y="2020435"/>
            <a:ext cx="6573115" cy="900001"/>
            <a:chOff x="933685" y="1815664"/>
            <a:chExt cx="6573115" cy="9720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E45BDEA-F83F-4069-B767-55E5751CCD90}"/>
                </a:ext>
              </a:extLst>
            </p:cNvPr>
            <p:cNvSpPr/>
            <p:nvPr/>
          </p:nvSpPr>
          <p:spPr>
            <a:xfrm>
              <a:off x="2291056" y="1815664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a-IR" altLang="ko-KR" sz="2700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 </a:t>
              </a:r>
              <a:r>
                <a:rPr lang="en-US" altLang="ko-KR" sz="2700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HTML and  CSS</a:t>
              </a:r>
              <a:endParaRPr lang="ko-KR" altLang="en-US" sz="2700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0EAA3288-6A11-49D3-B5A9-7CE228B952DC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786DFD37-404B-4EB1-9BC7-3FA578CC790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8">
              <a:extLst>
                <a:ext uri="{FF2B5EF4-FFF2-40B4-BE49-F238E27FC236}">
                  <a16:creationId xmlns:a16="http://schemas.microsoft.com/office/drawing/2014/main" id="{1661221A-4FAA-4D1A-83EB-FA77FBB6970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498A4D-5983-42A6-999D-A98DD768288E}"/>
              </a:ext>
            </a:extLst>
          </p:cNvPr>
          <p:cNvGrpSpPr/>
          <p:nvPr/>
        </p:nvGrpSpPr>
        <p:grpSpPr>
          <a:xfrm>
            <a:off x="1273099" y="3124279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EC3DADD0-D4DE-409E-9ADE-8AB279521FC0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700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CSS frameworks</a:t>
              </a:r>
              <a:endParaRPr lang="ko-KR" altLang="en-US" sz="2700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2A7700CF-83A9-44E9-B90C-155A35D31A3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DA5D79F4-0BC5-4BE3-A93B-D90176E2EB3D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21771FB4-5F36-49C4-87A2-FAD0574BAAA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598215" y="2224216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 rtl="1"/>
            <a:r>
              <a:rPr lang="fa-IR" altLang="ko-KR" sz="32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01</a:t>
            </a:r>
            <a:endParaRPr lang="en-US" altLang="ko-KR" sz="32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10C975-588E-4B70-958F-5E4B2168676C}"/>
              </a:ext>
            </a:extLst>
          </p:cNvPr>
          <p:cNvSpPr txBox="1"/>
          <p:nvPr/>
        </p:nvSpPr>
        <p:spPr>
          <a:xfrm>
            <a:off x="1606522" y="3328060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34C5BC0-3716-2E2F-2287-2C43DB53F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0"/>
          <a:stretch/>
        </p:blipFill>
        <p:spPr>
          <a:xfrm>
            <a:off x="8047838" y="2020436"/>
            <a:ext cx="1042578" cy="86169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42C3A4C-B93B-41B3-D971-D08302423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44" y="2051226"/>
            <a:ext cx="865321" cy="8653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515382-BE17-AFAB-DFCB-C4FB8401C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79" y="3124279"/>
            <a:ext cx="956766" cy="956766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3205AED-C566-BC0F-EBF2-F4F5E67F2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0270" y="3201825"/>
            <a:ext cx="983071" cy="78338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7E6B121-0023-4CD4-B4EE-ED289935D9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577" y="3235676"/>
            <a:ext cx="1231818" cy="7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27584" y="214993"/>
            <a:ext cx="10185703" cy="1077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 Light SemiCondensed" panose="020B0502040204020203" pitchFamily="34" charset="0"/>
                <a:cs typeface="+mn-cs"/>
              </a:rPr>
              <a:t>HTML, CSS and JS</a:t>
            </a:r>
          </a:p>
        </p:txBody>
      </p:sp>
      <p:sp>
        <p:nvSpPr>
          <p:cNvPr id="21" name="Freeform: Shape 53">
            <a:extLst>
              <a:ext uri="{FF2B5EF4-FFF2-40B4-BE49-F238E27FC236}">
                <a16:creationId xmlns:a16="http://schemas.microsoft.com/office/drawing/2014/main" id="{28F474F1-D254-4642-9137-21DADCAC9C88}"/>
              </a:ext>
            </a:extLst>
          </p:cNvPr>
          <p:cNvSpPr/>
          <p:nvPr/>
        </p:nvSpPr>
        <p:spPr>
          <a:xfrm>
            <a:off x="6426689" y="2619755"/>
            <a:ext cx="4451846" cy="1077655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5807177" y="3971799"/>
            <a:ext cx="4451846" cy="1077655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6">
            <a:extLst>
              <a:ext uri="{FF2B5EF4-FFF2-40B4-BE49-F238E27FC236}">
                <a16:creationId xmlns:a16="http://schemas.microsoft.com/office/drawing/2014/main" id="{8B32E764-8F2F-4B08-A345-6A395E3DF06F}"/>
              </a:ext>
            </a:extLst>
          </p:cNvPr>
          <p:cNvSpPr/>
          <p:nvPr/>
        </p:nvSpPr>
        <p:spPr>
          <a:xfrm>
            <a:off x="6324600" y="5316531"/>
            <a:ext cx="4451846" cy="1077655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63">
            <a:extLst>
              <a:ext uri="{FF2B5EF4-FFF2-40B4-BE49-F238E27FC236}">
                <a16:creationId xmlns:a16="http://schemas.microsoft.com/office/drawing/2014/main" id="{7C221AEE-6868-411A-B647-ED2DBD1CC41C}"/>
              </a:ext>
            </a:extLst>
          </p:cNvPr>
          <p:cNvGrpSpPr/>
          <p:nvPr/>
        </p:nvGrpSpPr>
        <p:grpSpPr>
          <a:xfrm>
            <a:off x="6002769" y="3974395"/>
            <a:ext cx="4060661" cy="897880"/>
            <a:chOff x="6565695" y="2053509"/>
            <a:chExt cx="2037996" cy="8978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97E3C9-25AE-497B-A1EA-D8180F8D39C0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altLang="ko-K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رنگ و لعابی به المان ها می دهد. </a:t>
              </a:r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با </a:t>
              </a:r>
              <a:r>
                <a:rPr lang="en-US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CSS </a:t>
              </a:r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می‌توانید رنگ‌ها، فونت‌ها، فاصله‌ها، و چینش عناصر را تعریف کنید تا صفحه زیباتر و جذاب‌تر شود. </a:t>
              </a:r>
              <a:r>
                <a:rPr lang="en-US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CSS</a:t>
              </a:r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 </a:t>
              </a:r>
              <a:r>
                <a:rPr lang="en-US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 </a:t>
              </a:r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مشابه نقاشی و تزئین ساختمان است.</a:t>
              </a:r>
              <a:endParaRPr lang="en-US" altLang="ko-KR" sz="1200" dirty="0"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2B6725-185D-4972-A27B-DE4CE2A9F433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66">
            <a:extLst>
              <a:ext uri="{FF2B5EF4-FFF2-40B4-BE49-F238E27FC236}">
                <a16:creationId xmlns:a16="http://schemas.microsoft.com/office/drawing/2014/main" id="{981163C5-99D3-4AFE-A9C8-211F761436A1}"/>
              </a:ext>
            </a:extLst>
          </p:cNvPr>
          <p:cNvGrpSpPr/>
          <p:nvPr/>
        </p:nvGrpSpPr>
        <p:grpSpPr>
          <a:xfrm flipH="1">
            <a:off x="6520619" y="5354148"/>
            <a:ext cx="4060661" cy="1020990"/>
            <a:chOff x="6565695" y="2053509"/>
            <a:chExt cx="2037996" cy="102099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7F478B-BD0E-4960-9CF3-A1D65F43FC6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100" dirty="0">
                  <a:latin typeface="Vazir" panose="020B0603030804020204" pitchFamily="34" charset="-78"/>
                  <a:cs typeface="Vazir" panose="020B0603030804020204" pitchFamily="34" charset="-78"/>
                </a:rPr>
                <a:t>برای افزودن تعامل و پویایی به صفحه استفاده می‌شود. </a:t>
              </a:r>
              <a:r>
                <a:rPr lang="en-US" sz="1100" dirty="0">
                  <a:latin typeface="Vazir" panose="020B0603030804020204" pitchFamily="34" charset="-78"/>
                  <a:cs typeface="Vazir" panose="020B0603030804020204" pitchFamily="34" charset="-78"/>
                </a:rPr>
                <a:t>JS </a:t>
              </a:r>
              <a:r>
                <a:rPr lang="fa-IR" sz="1100" dirty="0">
                  <a:latin typeface="Vazir" panose="020B0603030804020204" pitchFamily="34" charset="-78"/>
                  <a:cs typeface="Vazir" panose="020B0603030804020204" pitchFamily="34" charset="-78"/>
                </a:rPr>
                <a:t>می‌تواند عملیات مختلفی مانند واکنش به کلیک کاربر، ارسال داده‌ها به سرور، و تغییر محتوا به صورت داینامیک را انجام دهد. </a:t>
              </a:r>
              <a:r>
                <a:rPr lang="en-US" sz="1100" dirty="0">
                  <a:latin typeface="Vazir" panose="020B0603030804020204" pitchFamily="34" charset="-78"/>
                  <a:cs typeface="Vazir" panose="020B0603030804020204" pitchFamily="34" charset="-78"/>
                </a:rPr>
                <a:t> JS </a:t>
              </a:r>
              <a:r>
                <a:rPr lang="fa-IR" sz="1100" dirty="0">
                  <a:latin typeface="Vazir" panose="020B0603030804020204" pitchFamily="34" charset="-78"/>
                  <a:cs typeface="Vazir" panose="020B0603030804020204" pitchFamily="34" charset="-78"/>
                </a:rPr>
                <a:t>شبیه سیستم‌های هوشمند در ساختمان است که اجزای مختلف را به حرکت درمی‌آورد.</a:t>
              </a:r>
              <a:endParaRPr lang="en-US" altLang="ko-KR" sz="1100" dirty="0"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D21584-B574-4B96-8570-23387107D025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AF0A9B7-19C0-3AEE-DFC3-E42E6CBE9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76"/>
          <a:stretch/>
        </p:blipFill>
        <p:spPr>
          <a:xfrm>
            <a:off x="106588" y="1412154"/>
            <a:ext cx="1920996" cy="5106337"/>
          </a:xfrm>
          <a:prstGeom prst="rect">
            <a:avLst/>
          </a:prstGeom>
        </p:spPr>
      </p:pic>
      <p:grpSp>
        <p:nvGrpSpPr>
          <p:cNvPr id="19" name="Group 63">
            <a:extLst>
              <a:ext uri="{FF2B5EF4-FFF2-40B4-BE49-F238E27FC236}">
                <a16:creationId xmlns:a16="http://schemas.microsoft.com/office/drawing/2014/main" id="{FDA8AB83-3F8E-129C-484A-5E097BE6B473}"/>
              </a:ext>
            </a:extLst>
          </p:cNvPr>
          <p:cNvGrpSpPr/>
          <p:nvPr/>
        </p:nvGrpSpPr>
        <p:grpSpPr>
          <a:xfrm>
            <a:off x="6622281" y="2671427"/>
            <a:ext cx="4060661" cy="897880"/>
            <a:chOff x="6565695" y="2053509"/>
            <a:chExt cx="2037996" cy="8978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3F2ADA-3202-655A-5952-489C35DFBE74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>
                  <a:latin typeface="Vazir" panose="020B0603030804020204" pitchFamily="34" charset="-78"/>
                  <a:cs typeface="Vazir" panose="020B0603030804020204" pitchFamily="34" charset="-78"/>
                </a:rPr>
                <a:t>ساختار و محتوای صفحه را تعریف می‌کند. با استفاده از تگ‌ها، عناصر مختلف صفحه مانند تیترها، پاراگراف‌ها، تصاویر و...ساخته می‌شوند. شبیه اسکلت یک ساختمان است.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8210A6-3C56-0C30-28CA-2892D2E05918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9A8C788-DF14-C8A9-6251-ABCD58A06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1" r="881"/>
          <a:stretch/>
        </p:blipFill>
        <p:spPr>
          <a:xfrm>
            <a:off x="3809415" y="1559725"/>
            <a:ext cx="1714800" cy="5106337"/>
          </a:xfrm>
          <a:prstGeom prst="rect">
            <a:avLst/>
          </a:prstGeom>
        </p:spPr>
      </p:pic>
      <p:sp>
        <p:nvSpPr>
          <p:cNvPr id="5" name="Freeform: Shape 55">
            <a:extLst>
              <a:ext uri="{FF2B5EF4-FFF2-40B4-BE49-F238E27FC236}">
                <a16:creationId xmlns:a16="http://schemas.microsoft.com/office/drawing/2014/main" id="{55899C28-8E8F-51C6-CD36-52197C28F53C}"/>
              </a:ext>
            </a:extLst>
          </p:cNvPr>
          <p:cNvSpPr/>
          <p:nvPr/>
        </p:nvSpPr>
        <p:spPr>
          <a:xfrm>
            <a:off x="5815131" y="3966970"/>
            <a:ext cx="4451846" cy="1077655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6C857-885E-1DF0-F7A2-A3C465FDE719}"/>
              </a:ext>
            </a:extLst>
          </p:cNvPr>
          <p:cNvSpPr txBox="1"/>
          <p:nvPr/>
        </p:nvSpPr>
        <p:spPr>
          <a:xfrm>
            <a:off x="6045813" y="3969566"/>
            <a:ext cx="402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B344C-41D5-D8FA-F10A-C83B4E464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9" r="35514"/>
          <a:stretch/>
        </p:blipFill>
        <p:spPr>
          <a:xfrm>
            <a:off x="2027584" y="884080"/>
            <a:ext cx="1570383" cy="51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26034"/>
            <a:ext cx="11573197" cy="724247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fa-IR" sz="66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نقشه راه برنامه نویسی فرانت اند</a:t>
            </a:r>
            <a:endParaRPr lang="en-US" sz="6600" dirty="0">
              <a:solidFill>
                <a:schemeClr val="tx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44EACF-BE24-43EF-96B8-21D19EF2641D}"/>
              </a:ext>
            </a:extLst>
          </p:cNvPr>
          <p:cNvGrpSpPr/>
          <p:nvPr/>
        </p:nvGrpSpPr>
        <p:grpSpPr>
          <a:xfrm>
            <a:off x="1273099" y="2020435"/>
            <a:ext cx="6573115" cy="900001"/>
            <a:chOff x="933685" y="1815664"/>
            <a:chExt cx="6573115" cy="9720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E45BDEA-F83F-4069-B767-55E5751CCD90}"/>
                </a:ext>
              </a:extLst>
            </p:cNvPr>
            <p:cNvSpPr/>
            <p:nvPr/>
          </p:nvSpPr>
          <p:spPr>
            <a:xfrm>
              <a:off x="2291056" y="1815664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a-IR" altLang="ko-KR" sz="2700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 </a:t>
              </a:r>
              <a:r>
                <a:rPr lang="en-US" altLang="ko-KR" sz="2700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HTML and  CSS</a:t>
              </a:r>
              <a:endParaRPr lang="ko-KR" altLang="en-US" sz="2700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0EAA3288-6A11-49D3-B5A9-7CE228B952DC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786DFD37-404B-4EB1-9BC7-3FA578CC790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8">
              <a:extLst>
                <a:ext uri="{FF2B5EF4-FFF2-40B4-BE49-F238E27FC236}">
                  <a16:creationId xmlns:a16="http://schemas.microsoft.com/office/drawing/2014/main" id="{1661221A-4FAA-4D1A-83EB-FA77FBB6970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498A4D-5983-42A6-999D-A98DD768288E}"/>
              </a:ext>
            </a:extLst>
          </p:cNvPr>
          <p:cNvGrpSpPr/>
          <p:nvPr/>
        </p:nvGrpSpPr>
        <p:grpSpPr>
          <a:xfrm>
            <a:off x="1273099" y="3124279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EC3DADD0-D4DE-409E-9ADE-8AB279521FC0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700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CSS frameworks</a:t>
              </a:r>
              <a:endParaRPr lang="ko-KR" altLang="en-US" sz="2700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2A7700CF-83A9-44E9-B90C-155A35D31A3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DA5D79F4-0BC5-4BE3-A93B-D90176E2EB3D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21771FB4-5F36-49C4-87A2-FAD0574BAAA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E0A703-5D9F-4935-AA40-0705797AE390}"/>
              </a:ext>
            </a:extLst>
          </p:cNvPr>
          <p:cNvGrpSpPr/>
          <p:nvPr/>
        </p:nvGrpSpPr>
        <p:grpSpPr>
          <a:xfrm>
            <a:off x="1273099" y="4228122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EEADDF9-F578-40A8-9E9C-3B4864EF6EA2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700" dirty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JS, TS</a:t>
              </a:r>
              <a:endParaRPr lang="ko-KR" altLang="en-US" sz="2700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42EC7EAD-D1CC-401B-BBCE-2A8BD9227F6B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8422DF31-06AD-4EFA-8EB0-316B3CB3DD2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1952479D-66C3-4311-B484-9FDFF935565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E34B68-5497-4283-9BBF-375CDB5246CB}"/>
              </a:ext>
            </a:extLst>
          </p:cNvPr>
          <p:cNvGrpSpPr/>
          <p:nvPr/>
        </p:nvGrpSpPr>
        <p:grpSpPr>
          <a:xfrm>
            <a:off x="1273099" y="5331966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684821D-1A02-4635-844A-6FE12CDD5731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JS frameworks and advanced concepts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D64DC8F1-FA3D-4276-A769-68CF55FCFE0D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ACFC939-48D9-48F6-A07F-588FA8BAF09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1E289092-087A-46A2-B4CC-739B9DE7FC8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598215" y="2224216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 rtl="1"/>
            <a:r>
              <a:rPr lang="fa-IR" altLang="ko-KR" sz="32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01</a:t>
            </a:r>
            <a:endParaRPr lang="en-US" altLang="ko-KR" sz="32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10C975-588E-4B70-958F-5E4B2168676C}"/>
              </a:ext>
            </a:extLst>
          </p:cNvPr>
          <p:cNvSpPr txBox="1"/>
          <p:nvPr/>
        </p:nvSpPr>
        <p:spPr>
          <a:xfrm>
            <a:off x="1606522" y="3328060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A0F43E-3CCE-42C6-A407-53618E17E438}"/>
              </a:ext>
            </a:extLst>
          </p:cNvPr>
          <p:cNvSpPr txBox="1"/>
          <p:nvPr/>
        </p:nvSpPr>
        <p:spPr>
          <a:xfrm>
            <a:off x="1623470" y="443190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A23D7-79E0-44B0-8B49-F3CB5C91C35E}"/>
              </a:ext>
            </a:extLst>
          </p:cNvPr>
          <p:cNvSpPr txBox="1"/>
          <p:nvPr/>
        </p:nvSpPr>
        <p:spPr>
          <a:xfrm>
            <a:off x="1623470" y="5535746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34C5BC0-3716-2E2F-2287-2C43DB53F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0"/>
          <a:stretch/>
        </p:blipFill>
        <p:spPr>
          <a:xfrm>
            <a:off x="8047838" y="2020436"/>
            <a:ext cx="1042578" cy="86169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42C3A4C-B93B-41B3-D971-D08302423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44" y="2051226"/>
            <a:ext cx="865321" cy="8653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515382-BE17-AFAB-DFCB-C4FB8401C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79" y="3124279"/>
            <a:ext cx="956766" cy="956766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3205AED-C566-BC0F-EBF2-F4F5E67F2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0270" y="3201825"/>
            <a:ext cx="983071" cy="78338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7E6B121-0023-4CD4-B4EE-ED289935D9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577" y="3235676"/>
            <a:ext cx="1231818" cy="751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03D31B7-0A35-EEA1-59D4-3844DBB1D0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98" y="4108477"/>
            <a:ext cx="1174527" cy="117452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5FE5FA6-ABE1-9AAA-B1C3-68DA1CFE9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973" y="4228122"/>
            <a:ext cx="874230" cy="87423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E9484C9-BB9A-9DE8-54A8-C1710FE744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79" y="5406271"/>
            <a:ext cx="968277" cy="83970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E4BB7B-DE53-99F3-D807-6553D690A5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96" y="5394095"/>
            <a:ext cx="966158" cy="83787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4384326-68B3-0472-8414-5A5DED90A4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30" y="5138928"/>
            <a:ext cx="1223565" cy="12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2C97-E41B-B374-1AB8-A074FA5D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251"/>
            <a:ext cx="9144000" cy="971613"/>
          </a:xfrm>
        </p:spPr>
        <p:txBody>
          <a:bodyPr/>
          <a:lstStyle/>
          <a:p>
            <a:pPr rtl="1">
              <a:lnSpc>
                <a:spcPct val="70000"/>
              </a:lnSpc>
              <a:spcBef>
                <a:spcPts val="1000"/>
              </a:spcBef>
            </a:pPr>
            <a:r>
              <a:rPr lang="en-US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HTML </a:t>
            </a:r>
            <a:r>
              <a:rPr lang="fa-IR" sz="51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 چیست</a:t>
            </a:r>
            <a:endParaRPr lang="en-US" sz="5100" dirty="0">
              <a:latin typeface="Vazir" panose="020B0603030804020204" pitchFamily="34" charset="-78"/>
              <a:ea typeface="+mn-ea"/>
              <a:cs typeface="Vazir" panose="020B060303080402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6C5C4-D95C-D80D-C1FD-4FD1D367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7408" y="1508760"/>
            <a:ext cx="7495032" cy="2377440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00000"/>
              </a:lnSpc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مخفف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Hyper Text Markup Language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است.</a:t>
            </a:r>
            <a:b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زبان، زبان نشانه‌گذاری استاندارد برای ایجاد صفحات وب است. بعبارتی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ساختار یک صفحه وب را توصیف می‌کند.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8B40D-9245-D44D-798F-2C7E94A86921}"/>
              </a:ext>
            </a:extLst>
          </p:cNvPr>
          <p:cNvSpPr txBox="1"/>
          <p:nvPr/>
        </p:nvSpPr>
        <p:spPr>
          <a:xfrm>
            <a:off x="356616" y="4251503"/>
            <a:ext cx="7495032" cy="21954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anchor="ctr">
            <a:spAutoFit/>
          </a:bodyPr>
          <a:lstStyle/>
          <a:p>
            <a:pPr algn="r" rtl="1">
              <a:spcBef>
                <a:spcPts val="1000"/>
              </a:spcBef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spcBef>
                <a:spcPts val="1000"/>
              </a:spcBef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عناصر 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HTML </a:t>
            </a: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بخش‌های مختلف صفحه را برچسب‌گذاری می‌کنند، مانند "این یک عنوان است"، "این یک پاراگراف است"، "این یک لینک است"، و...</a:t>
            </a:r>
          </a:p>
          <a:p>
            <a:pPr algn="r" rtl="1">
              <a:spcBef>
                <a:spcPts val="1000"/>
              </a:spcBef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64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1441</Words>
  <Application>Microsoft Office PowerPoint</Application>
  <PresentationFormat>Widescreen</PresentationFormat>
  <Paragraphs>126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Light SemiCondensed</vt:lpstr>
      <vt:lpstr>Calibri</vt:lpstr>
      <vt:lpstr>Calibri Light</vt:lpstr>
      <vt:lpstr>Segoe UI</vt:lpstr>
      <vt:lpstr>Vazir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 چیست</vt:lpstr>
      <vt:lpstr>المان های HTML</vt:lpstr>
      <vt:lpstr>ساختار صفحه HTML</vt:lpstr>
      <vt:lpstr>PowerPoint Presentation</vt:lpstr>
      <vt:lpstr>خاصیت class</vt:lpstr>
      <vt:lpstr>خاصیت id</vt:lpstr>
      <vt:lpstr>تگ های HTML، تگ h</vt:lpstr>
      <vt:lpstr>تگ های HTML، تگ a</vt:lpstr>
      <vt:lpstr>ساخت bookmark با استفاده از تگ a</vt:lpstr>
      <vt:lpstr>تگ های HTML، تگ img</vt:lpstr>
      <vt:lpstr>استفاده از عکس برای لینک دهی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Mahdiyar Salaripour</dc:creator>
  <cp:lastModifiedBy>Mahdiyar Salaripour</cp:lastModifiedBy>
  <cp:revision>18</cp:revision>
  <dcterms:created xsi:type="dcterms:W3CDTF">2024-11-01T11:56:48Z</dcterms:created>
  <dcterms:modified xsi:type="dcterms:W3CDTF">2024-11-04T07:01:56Z</dcterms:modified>
</cp:coreProperties>
</file>