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4" r:id="rId7"/>
    <p:sldId id="260" r:id="rId8"/>
    <p:sldId id="263" r:id="rId9"/>
    <p:sldId id="265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BC2305-FB55-420A-928E-85D84BCB2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ACC0E1-4E5D-46AB-BDA3-312432D71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BC05B2-E8D5-41E3-8F3B-6F002001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3067-5EC1-40DB-B975-F5DC95A493C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7F912-7735-4445-8FBF-CF4AD9DC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78A7B4-14A7-472F-94D0-FFCAAD91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3650-C5A1-4829-812A-01DDFCF40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5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5A6A63-EA86-49E4-8C0E-130FAE80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929D27-D026-40CA-8DEB-D60635418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A23CF8-8D16-4A5C-9A33-75FD3445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3067-5EC1-40DB-B975-F5DC95A493C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7AD62D-8DD8-49BF-A33D-050EDD35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FA88FD-FB79-4C2F-95FF-711A981A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3650-C5A1-4829-812A-01DDFCF40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265CFA4-CE71-4824-A08E-8BA023FE6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3BE649E-B648-4187-B457-09CE7E2F3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3E746A-B1F8-48FA-BB6B-81973B06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3067-5EC1-40DB-B975-F5DC95A493C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B7077F-213E-4064-9C02-600A86B5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3E2377-1A7C-427C-939C-BDF9F57D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3650-C5A1-4829-812A-01DDFCF40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3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79DB0-C449-47E0-A703-446C4062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F63296-9F26-42C6-A511-8B918A96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097847-6526-429E-AA54-C3D2D79E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3067-5EC1-40DB-B975-F5DC95A493C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4C9C44-E213-4345-8B12-50E74AF3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93742E-DAEC-46B2-B73F-779A6E8F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3650-C5A1-4829-812A-01DDFCF40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41568-91CF-47BA-87A1-F2350227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63E842-30D9-4271-BBA4-CE7903D27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AFAEBF-219F-4FFF-9398-62DA63FF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3067-5EC1-40DB-B975-F5DC95A493C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5F1A3F-C81A-4EEC-ACEF-3831CF4B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91B4BF-6771-456F-AA1B-DB61D119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3650-C5A1-4829-812A-01DDFCF40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7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ACDD2D-7B69-490A-88FB-10B13AC8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FF01B3-4600-4598-99BF-71B910E40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7AD8A7-7AD1-455A-A115-4F812A3E3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3DDD95-9F65-41DC-9119-E3D9460E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3067-5EC1-40DB-B975-F5DC95A493C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EF53F6A-9B2A-470B-874C-B0663FB4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DF8A84-84A6-4179-9421-67DA87D2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3650-C5A1-4829-812A-01DDFCF40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6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1FD7C8-E92C-493D-A02A-3DD57ACE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A71F42-AD4B-4470-8623-078725D1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472356-B254-4F65-AEF8-0D8A68573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6F6F34-87ED-4DE4-A8E2-601B3FD5D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8C8421F-A7C1-4A42-9910-86822F4A7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006F6B1-C5C1-43A7-AEB1-6FAF413B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3067-5EC1-40DB-B975-F5DC95A493C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1BF0E6C-4900-45A6-A3B6-CA0A937F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C32021-3D9B-41ED-B72C-3C13DF0C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3650-C5A1-4829-812A-01DDFCF40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7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2333BB-5EB2-4E80-9BBF-776584A8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4A91773-3B0A-40C8-AD19-98448895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3067-5EC1-40DB-B975-F5DC95A493C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7EECEF-5294-413C-9054-B2D2F2E7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BD0A160-C087-4668-8820-16EF36D0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3650-C5A1-4829-812A-01DDFCF40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FF11690-4C4C-4A67-8966-0917578D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3067-5EC1-40DB-B975-F5DC95A493C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E82A54-C457-467F-9E78-2DE8C302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6FD8EC-BB89-49A2-BFBA-4EEC0FB7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3650-C5A1-4829-812A-01DDFCF40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6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34AB6-85CA-4B66-BB1A-5C3F9257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1A3AFD-8C96-4594-B6DF-BB3642A7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2BCEB-8C10-47FE-A696-0C0CC0608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9E8C49-D9EB-47AF-B18D-7E5D1A52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3067-5EC1-40DB-B975-F5DC95A493C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85C5EE-6C15-4D55-9B58-CBB968E8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77AC288-06A8-4862-B9F5-167EF46A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3650-C5A1-4829-812A-01DDFCF40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0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B32CB6-7621-40AF-BE39-E388D0C2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458E863-567E-4F64-B3D0-86BB3AA8C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6AFF5B-10FE-4C09-889B-E6DFE5C9E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7EB76D8-95C7-4380-A751-C4B151FA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3067-5EC1-40DB-B975-F5DC95A493C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84DFD-86FE-4FCA-AA84-ACEFF71B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0BD22A3-8622-434B-B7AB-09C8CEB9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3650-C5A1-4829-812A-01DDFCF40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6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8D9AECA-D15C-4821-AA92-0C0B9F79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4F2244-A73D-4710-A38E-40E8865F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9C8F2A-DA52-49CA-A78F-F58CCCE27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C3067-5EC1-40DB-B975-F5DC95A493C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C5BC8-8529-42A2-AB05-32EE6AB0F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B638A5-4D85-43A0-A1B7-CBF4E0631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3650-C5A1-4829-812A-01DDFCF40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5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4CA3C-9526-40C0-957A-F37F2FE15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Agency FB" panose="020B0503020202020204" pitchFamily="34" charset="0"/>
              </a:rPr>
              <a:t>Konsep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Sistem</a:t>
            </a:r>
            <a:r>
              <a:rPr lang="en-US" b="1" dirty="0">
                <a:latin typeface="Agency FB" panose="020B0503020202020204" pitchFamily="34" charset="0"/>
              </a:rPr>
              <a:t>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8BEC18-117D-4C1E-9B55-ABBB66D73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Amiruddin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Official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Tulisan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biru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penjelasan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difahami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Tulisan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hitam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tampilan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website</a:t>
            </a:r>
          </a:p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Tulisan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merah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system back program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coding</a:t>
            </a:r>
          </a:p>
        </p:txBody>
      </p:sp>
    </p:spTree>
    <p:extLst>
      <p:ext uri="{BB962C8B-B14F-4D97-AF65-F5344CB8AC3E}">
        <p14:creationId xmlns:p14="http://schemas.microsoft.com/office/powerpoint/2010/main" val="164296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03E752-76BA-41F8-B36E-9B8A2CC1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32" y="-27714"/>
            <a:ext cx="10515600" cy="858981"/>
          </a:xfrm>
        </p:spPr>
        <p:txBody>
          <a:bodyPr>
            <a:normAutofit/>
          </a:bodyPr>
          <a:lstStyle/>
          <a:p>
            <a:pPr algn="r"/>
            <a:r>
              <a:rPr lang="en-US" sz="2800" b="1" i="1" u="sng" dirty="0">
                <a:solidFill>
                  <a:srgbClr val="FF0000"/>
                </a:solidFill>
              </a:rPr>
              <a:t>Lampiran 1 (</a:t>
            </a:r>
            <a:r>
              <a:rPr lang="en-US" sz="2800" b="1" i="1" u="sng" dirty="0" err="1">
                <a:solidFill>
                  <a:srgbClr val="FF0000"/>
                </a:solidFill>
              </a:rPr>
              <a:t>daerah</a:t>
            </a:r>
            <a:r>
              <a:rPr lang="en-US" sz="2800" b="1" i="1" u="sng" dirty="0">
                <a:solidFill>
                  <a:srgbClr val="FF0000"/>
                </a:solidFill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</a:rPr>
              <a:t>sebaran</a:t>
            </a:r>
            <a:r>
              <a:rPr lang="en-US" sz="2800" b="1" i="1" u="sng" dirty="0">
                <a:solidFill>
                  <a:srgbClr val="FF0000"/>
                </a:solidFill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</a:rPr>
              <a:t>ceramah</a:t>
            </a:r>
            <a:r>
              <a:rPr lang="en-US" sz="2800" b="1" i="1" u="sng" dirty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703E464-6D64-4389-86D2-C75394E84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945250"/>
              </p:ext>
            </p:extLst>
          </p:nvPr>
        </p:nvGraphicFramePr>
        <p:xfrm>
          <a:off x="838200" y="828222"/>
          <a:ext cx="10051472" cy="5733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8265">
                  <a:extLst>
                    <a:ext uri="{9D8B030D-6E8A-4147-A177-3AD203B41FA5}">
                      <a16:colId xmlns:a16="http://schemas.microsoft.com/office/drawing/2014/main" xmlns="" val="390213021"/>
                    </a:ext>
                  </a:extLst>
                </a:gridCol>
                <a:gridCol w="1049160">
                  <a:extLst>
                    <a:ext uri="{9D8B030D-6E8A-4147-A177-3AD203B41FA5}">
                      <a16:colId xmlns:a16="http://schemas.microsoft.com/office/drawing/2014/main" xmlns="" val="3722724373"/>
                    </a:ext>
                  </a:extLst>
                </a:gridCol>
                <a:gridCol w="5405095">
                  <a:extLst>
                    <a:ext uri="{9D8B030D-6E8A-4147-A177-3AD203B41FA5}">
                      <a16:colId xmlns:a16="http://schemas.microsoft.com/office/drawing/2014/main" xmlns="" val="74070188"/>
                    </a:ext>
                  </a:extLst>
                </a:gridCol>
                <a:gridCol w="2828952">
                  <a:extLst>
                    <a:ext uri="{9D8B030D-6E8A-4147-A177-3AD203B41FA5}">
                      <a16:colId xmlns:a16="http://schemas.microsoft.com/office/drawing/2014/main" xmlns="" val="1497505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Waktu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Tempat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Catatan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0906220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senin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Pagi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Luar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kota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bandung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965902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Siang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Kota bandung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84901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KII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658640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Malam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Kota </a:t>
                      </a:r>
                      <a:r>
                        <a:rPr lang="en-US" sz="1600" dirty="0" err="1">
                          <a:effectLst/>
                        </a:rPr>
                        <a:t>bandung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5400112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selasa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Pagi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KII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222348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Siang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Kota Bandung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486421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Rapat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817369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Sore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Unpas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19680479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rabu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Pagi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KII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629242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Siang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Kabupaten (Jauh)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471418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diisi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058088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Malam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Kota Bandung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87167371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kamis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Pagi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Hegarmanah, Setrasari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Jadwal keluar kota 1x per bulan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498764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Siang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Cimahi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ledeng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lembang</a:t>
                      </a:r>
                      <a:r>
                        <a:rPr lang="en-US" sz="1600" dirty="0">
                          <a:effectLst/>
                        </a:rPr>
                        <a:t>, dago, </a:t>
                      </a:r>
                      <a:r>
                        <a:rPr lang="en-US" sz="1600" dirty="0" err="1">
                          <a:effectLst/>
                        </a:rPr>
                        <a:t>dsk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14699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Cimahi, dsk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1404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Sore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Rapat Official (tentatif)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127722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jumat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Pagi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Cimahi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padalarang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bandung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raya</a:t>
                      </a:r>
                      <a:r>
                        <a:rPr lang="en-US" sz="1600" dirty="0">
                          <a:effectLst/>
                        </a:rPr>
                        <a:t> di </a:t>
                      </a:r>
                      <a:r>
                        <a:rPr lang="en-US" sz="1600" dirty="0" err="1">
                          <a:effectLst/>
                        </a:rPr>
                        <a:t>luar</a:t>
                      </a:r>
                      <a:r>
                        <a:rPr lang="en-US" sz="1600" dirty="0">
                          <a:effectLst/>
                        </a:rPr>
                        <a:t> area </a:t>
                      </a:r>
                      <a:r>
                        <a:rPr lang="en-US" sz="1600" dirty="0" err="1">
                          <a:effectLst/>
                        </a:rPr>
                        <a:t>kota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bandung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28064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Siang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Kota bandung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87096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Kota bandung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18305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Malam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Kota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bandung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3686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sabtu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Tidak ada jadwal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59722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ahad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Tidak ada jadwal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8933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36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B67367-E4BF-4D1A-815A-962D8C8A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Surat </a:t>
            </a:r>
            <a:r>
              <a:rPr lang="en-US" sz="4000" b="1" dirty="0" err="1">
                <a:latin typeface="Agency FB" panose="020B0503020202020204" pitchFamily="34" charset="0"/>
              </a:rPr>
              <a:t>Konfirmasi</a:t>
            </a:r>
            <a:r>
              <a:rPr lang="en-US" sz="4000" b="1" dirty="0">
                <a:latin typeface="Agency FB" panose="020B0503020202020204" pitchFamily="34" charset="0"/>
              </a:rPr>
              <a:t> </a:t>
            </a:r>
            <a:r>
              <a:rPr lang="en-US" sz="4000" b="1" dirty="0" err="1">
                <a:latin typeface="Agency FB" panose="020B0503020202020204" pitchFamily="34" charset="0"/>
              </a:rPr>
              <a:t>Kesediaan</a:t>
            </a:r>
            <a:r>
              <a:rPr lang="en-US" sz="4000" b="1" dirty="0">
                <a:latin typeface="Agency FB" panose="020B0503020202020204" pitchFamily="34" charset="0"/>
              </a:rPr>
              <a:t/>
            </a:r>
            <a:br>
              <a:rPr lang="en-US" sz="4000" b="1" dirty="0">
                <a:latin typeface="Agency FB" panose="020B0503020202020204" pitchFamily="34" charset="0"/>
              </a:rPr>
            </a:br>
            <a:r>
              <a:rPr lang="en-US" sz="4000" b="1" dirty="0">
                <a:latin typeface="Agency FB" panose="020B0503020202020204" pitchFamily="34" charset="0"/>
              </a:rPr>
              <a:t>(confirmation Letter)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5ACC6-5290-4721-B9C7-834962835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87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Setelah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formulir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rencana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penjadwalan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ceramah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diisi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kemudian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dikonfirmasi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ke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sekretaris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pimpinan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(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sekpim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),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selanjutnya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sekpim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akan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memberikan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link confirmation letter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untuk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diisi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jamaah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pengundang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CL yang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telah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diisi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dibuat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dalam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bentuk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PDF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untuk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didownload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untuk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kemudian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disimpan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pengundang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dan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sekpim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CL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terintegrasi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dengan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formulir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penjadwalan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sehingga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dengan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key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memasukan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data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tertentu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(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silakan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ditentukan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)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akan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muncul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data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penjadwalan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kemudian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ditambah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dengan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pengisian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data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penunjang</a:t>
            </a:r>
            <a:endParaRPr lang="en-US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3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AFA10D-FAB9-4BA4-9C29-0C6EF741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Surat </a:t>
            </a:r>
            <a:r>
              <a:rPr lang="en-US" b="1" dirty="0" err="1">
                <a:latin typeface="Agency FB" panose="020B0503020202020204" pitchFamily="34" charset="0"/>
              </a:rPr>
              <a:t>Konfirmasi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Kesediaan</a:t>
            </a:r>
            <a:r>
              <a:rPr lang="en-US" b="1" dirty="0">
                <a:latin typeface="Agency FB" panose="020B0503020202020204" pitchFamily="34" charset="0"/>
              </a:rPr>
              <a:t/>
            </a:r>
            <a:br>
              <a:rPr lang="en-US" b="1" dirty="0">
                <a:latin typeface="Agency FB" panose="020B0503020202020204" pitchFamily="34" charset="0"/>
              </a:rPr>
            </a:br>
            <a:r>
              <a:rPr lang="en-US" b="1" dirty="0">
                <a:latin typeface="Agency FB" panose="020B0503020202020204" pitchFamily="34" charset="0"/>
              </a:rPr>
              <a:t>(confirmation Letter)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495CAF-2F4A-4002-9D11-BC2A634B4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Nama </a:t>
            </a:r>
            <a:r>
              <a:rPr lang="en-US" dirty="0" err="1">
                <a:latin typeface="Agency FB" panose="020B0503020202020204" pitchFamily="34" charset="0"/>
              </a:rPr>
              <a:t>lengkap</a:t>
            </a: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Alamat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No </a:t>
            </a:r>
            <a:r>
              <a:rPr lang="en-US" dirty="0" err="1">
                <a:latin typeface="Agency FB" panose="020B0503020202020204" pitchFamily="34" charset="0"/>
              </a:rPr>
              <a:t>telp</a:t>
            </a: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Email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Nama Lembaga</a:t>
            </a:r>
          </a:p>
          <a:p>
            <a:pPr marL="0" indent="0">
              <a:buNone/>
            </a:pPr>
            <a:r>
              <a:rPr lang="en-US" dirty="0" err="1">
                <a:latin typeface="Agency FB" panose="020B0503020202020204" pitchFamily="34" charset="0"/>
              </a:rPr>
              <a:t>Jabatan</a:t>
            </a: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gency FB" panose="020B0503020202020204" pitchFamily="34" charset="0"/>
              </a:rPr>
              <a:t>Susunan</a:t>
            </a:r>
            <a:r>
              <a:rPr lang="en-US" dirty="0">
                <a:latin typeface="Agency FB" panose="020B0503020202020204" pitchFamily="34" charset="0"/>
              </a:rPr>
              <a:t> acara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2000" i="1" dirty="0">
                <a:latin typeface="Agency FB" panose="020B0503020202020204" pitchFamily="34" charset="0"/>
                <a:cs typeface="Aharoni" panose="02010803020104030203" pitchFamily="2" charset="-79"/>
              </a:rPr>
              <a:t>(</a:t>
            </a:r>
            <a:r>
              <a:rPr lang="en-US" sz="2000" i="1" dirty="0" err="1">
                <a:latin typeface="Agency FB" panose="020B0503020202020204" pitchFamily="34" charset="0"/>
                <a:cs typeface="Aharoni" panose="02010803020104030203" pitchFamily="2" charset="-79"/>
              </a:rPr>
              <a:t>contoh</a:t>
            </a:r>
            <a:r>
              <a:rPr lang="en-US" sz="2000" i="1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000" i="1" dirty="0" err="1">
                <a:latin typeface="Agency FB" panose="020B0503020202020204" pitchFamily="34" charset="0"/>
                <a:cs typeface="Aharoni" panose="02010803020104030203" pitchFamily="2" charset="-79"/>
              </a:rPr>
              <a:t>lembar</a:t>
            </a:r>
            <a:r>
              <a:rPr lang="en-US" sz="2000" i="1" dirty="0">
                <a:latin typeface="Agency FB" panose="020B0503020202020204" pitchFamily="34" charset="0"/>
                <a:cs typeface="Aharoni" panose="02010803020104030203" pitchFamily="2" charset="-79"/>
              </a:rPr>
              <a:t> PDF </a:t>
            </a:r>
            <a:r>
              <a:rPr lang="en-US" sz="2000" i="1" dirty="0" err="1">
                <a:latin typeface="Agency FB" panose="020B0503020202020204" pitchFamily="34" charset="0"/>
                <a:cs typeface="Aharoni" panose="02010803020104030203" pitchFamily="2" charset="-79"/>
              </a:rPr>
              <a:t>terlampir</a:t>
            </a:r>
            <a:r>
              <a:rPr lang="en-US" sz="2000" i="1" dirty="0">
                <a:latin typeface="Agency FB" panose="020B0503020202020204" pitchFamily="34" charset="0"/>
                <a:cs typeface="Aharoni" panose="02010803020104030203" pitchFamily="2" charset="-79"/>
              </a:rPr>
              <a:t> di file word)</a:t>
            </a:r>
            <a:endParaRPr lang="en-US" sz="2000" i="1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7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8E0D9-770A-4227-8EF6-4BA0F49F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017"/>
            <a:ext cx="10515600" cy="97876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gency FB" panose="020B0503020202020204" pitchFamily="34" charset="0"/>
              </a:rPr>
              <a:t>Portal website </a:t>
            </a:r>
            <a:r>
              <a:rPr lang="en-US" sz="3600" b="1" dirty="0" err="1">
                <a:latin typeface="Agency FB" panose="020B0503020202020204" pitchFamily="34" charset="0"/>
              </a:rPr>
              <a:t>Aam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Amiruddin</a:t>
            </a:r>
            <a:r>
              <a:rPr lang="en-US" sz="3600" b="1" dirty="0">
                <a:latin typeface="Agency FB" panose="020B0503020202020204" pitchFamily="34" charset="0"/>
              </a:rPr>
              <a:t> Official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3BFA2A-1641-44DA-BBBF-5CB401C6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2370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Portal digital yang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memuat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personal branding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ust.aam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amiruddin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serta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profil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Pendidikan,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dakwah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karya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, dan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kegiatan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ust.aam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amiruddin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. Portal digital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ini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juga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berfungsi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menampung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penjadwalan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ceramah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, link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akun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media social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dakwah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ust.aam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amiruddin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, dan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cuplikan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liputan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dan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kajian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ust.aam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amiruddin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Secara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umum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konten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menu portal website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Aam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Amiruddin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Official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diantaranya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: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Agency FB" panose="020B0503020202020204" pitchFamily="34" charset="0"/>
              </a:rPr>
              <a:t>Profil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ust.aam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amiruddin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versi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 text dan pdf)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Agency FB" panose="020B0503020202020204" pitchFamily="34" charset="0"/>
              </a:rPr>
              <a:t>Jadwal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ceramah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ust.aam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amiruddin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permintaan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 &amp;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pengumuman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Agency FB" panose="020B0503020202020204" pitchFamily="34" charset="0"/>
              </a:rPr>
              <a:t>Karya-karya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ust.aam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amiruddin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buku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jurnal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dll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dengan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 link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langsung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ke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 web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ybs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Agency FB" panose="020B0503020202020204" pitchFamily="34" charset="0"/>
              </a:rPr>
              <a:t>Perjalanan</a:t>
            </a:r>
            <a:r>
              <a:rPr lang="en-US" dirty="0">
                <a:latin typeface="Agency FB" panose="020B0503020202020204" pitchFamily="34" charset="0"/>
              </a:rPr>
              <a:t> dan </a:t>
            </a:r>
            <a:r>
              <a:rPr lang="en-US" dirty="0" err="1">
                <a:latin typeface="Agency FB" panose="020B0503020202020204" pitchFamily="34" charset="0"/>
              </a:rPr>
              <a:t>perkembangan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dakwah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ust.aam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amiruddin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(Lembaga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binaan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pembangunan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fisik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 dan non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fisik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dll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dengan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 link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langsung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ke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 web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ybs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Link </a:t>
            </a:r>
            <a:r>
              <a:rPr lang="en-US" dirty="0" err="1">
                <a:latin typeface="Agency FB" panose="020B0503020202020204" pitchFamily="34" charset="0"/>
              </a:rPr>
              <a:t>akun</a:t>
            </a:r>
            <a:r>
              <a:rPr lang="en-US" dirty="0">
                <a:latin typeface="Agency FB" panose="020B0503020202020204" pitchFamily="34" charset="0"/>
              </a:rPr>
              <a:t> media social </a:t>
            </a:r>
            <a:r>
              <a:rPr lang="en-US" dirty="0" err="1">
                <a:latin typeface="Agency FB" panose="020B0503020202020204" pitchFamily="34" charset="0"/>
              </a:rPr>
              <a:t>dakwah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ust.aam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amiruddin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(link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ig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, fb, podcast,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youtube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dll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Agency FB" panose="020B0503020202020204" pitchFamily="34" charset="0"/>
              </a:rPr>
              <a:t>Cuplikan</a:t>
            </a:r>
            <a:r>
              <a:rPr lang="en-US" dirty="0">
                <a:latin typeface="Agency FB" panose="020B0503020202020204" pitchFamily="34" charset="0"/>
              </a:rPr>
              <a:t> photo, video </a:t>
            </a:r>
            <a:r>
              <a:rPr lang="en-US" dirty="0" err="1">
                <a:latin typeface="Agency FB" panose="020B0503020202020204" pitchFamily="34" charset="0"/>
              </a:rPr>
              <a:t>atau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sejenisnya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(link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atau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tampilan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</a:rPr>
              <a:t>utuh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 di headline) 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Agency FB" panose="020B0503020202020204" pitchFamily="34" charset="0"/>
              </a:rPr>
              <a:t>Artikel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materi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ust.aam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amiruddin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pengembangan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ke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depan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460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7BBDB1-F76B-4FF5-941D-992D2462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70"/>
            <a:ext cx="10515600" cy="81251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gency FB" panose="020B0503020202020204" pitchFamily="34" charset="0"/>
              </a:rPr>
              <a:t>Pop Up : </a:t>
            </a:r>
            <a:r>
              <a:rPr lang="en-US" b="1" dirty="0" err="1">
                <a:latin typeface="Agency FB" panose="020B0503020202020204" pitchFamily="34" charset="0"/>
              </a:rPr>
              <a:t>Penjadwalan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err="1">
                <a:latin typeface="Agency FB" panose="020B0503020202020204" pitchFamily="34" charset="0"/>
              </a:rPr>
              <a:t>Ceramah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5B0498-4143-440F-9AA2-C5E7761F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1709"/>
            <a:ext cx="10896600" cy="462525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>
                <a:latin typeface="Agency FB" panose="020B0503020202020204" pitchFamily="34" charset="0"/>
              </a:rPr>
              <a:t>Bismillahirrahmanirrahim</a:t>
            </a:r>
            <a:endParaRPr lang="en-US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Agency FB" panose="020B0503020202020204" pitchFamily="34" charset="0"/>
              </a:rPr>
              <a:t>Selamat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datang</a:t>
            </a:r>
            <a:r>
              <a:rPr lang="en-US" dirty="0">
                <a:latin typeface="Agency FB" panose="020B0503020202020204" pitchFamily="34" charset="0"/>
              </a:rPr>
              <a:t> di portal </a:t>
            </a:r>
            <a:r>
              <a:rPr lang="en-US" dirty="0" err="1">
                <a:latin typeface="Agency FB" panose="020B0503020202020204" pitchFamily="34" charset="0"/>
              </a:rPr>
              <a:t>jadwal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ceramah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ustadz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Aam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Amiruddin</a:t>
            </a:r>
            <a:r>
              <a:rPr lang="en-US" dirty="0">
                <a:latin typeface="Agency FB" panose="020B0503020202020204" pitchFamily="34" charset="0"/>
              </a:rPr>
              <a:t>, </a:t>
            </a:r>
            <a:r>
              <a:rPr lang="en-US" dirty="0" err="1">
                <a:latin typeface="Agency FB" panose="020B0503020202020204" pitchFamily="34" charset="0"/>
              </a:rPr>
              <a:t>silahkan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ikuti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tahapan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berikut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untuk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penjadwalan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ceramah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Ust</a:t>
            </a:r>
            <a:r>
              <a:rPr lang="en-US" dirty="0">
                <a:latin typeface="Agency FB" panose="020B0503020202020204" pitchFamily="34" charset="0"/>
              </a:rPr>
              <a:t>. </a:t>
            </a:r>
            <a:r>
              <a:rPr lang="en-US" dirty="0" err="1">
                <a:latin typeface="Agency FB" panose="020B0503020202020204" pitchFamily="34" charset="0"/>
              </a:rPr>
              <a:t>Aam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Amiruddin</a:t>
            </a:r>
            <a:r>
              <a:rPr lang="en-US" dirty="0">
                <a:latin typeface="Agency FB" panose="020B0503020202020204" pitchFamily="34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Agency FB" panose="020B0503020202020204" pitchFamily="34" charset="0"/>
              </a:rPr>
              <a:t>Mengisi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formulir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rencana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penjadwalan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  <a:hlinkClick r:id="rId2" action="ppaction://hlinksldjump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  <a:hlinkClick r:id="rId2" action="ppaction://hlinksldjump"/>
              </a:rPr>
              <a:t>klik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  <a:hlinkClick r:id="rId2" action="ppaction://hlinksldjump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gency FB" panose="020B0503020202020204" pitchFamily="34" charset="0"/>
                <a:hlinkClick r:id="rId2" action="ppaction://hlinksldjump"/>
              </a:rPr>
              <a:t>disini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  <a:hlinkClick r:id="rId2" action="ppaction://hlinksldjump"/>
              </a:rPr>
              <a:t>)</a:t>
            </a:r>
            <a:endParaRPr lang="en-US" dirty="0">
              <a:solidFill>
                <a:srgbClr val="FF0000"/>
              </a:solidFill>
              <a:latin typeface="Agency FB" panose="020B0503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Agency FB" panose="020B0503020202020204" pitchFamily="34" charset="0"/>
              </a:rPr>
              <a:t>Melakukan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konfirmasi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fiksasi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penjadwalan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dengan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menghubungi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sekretariat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pimpinan</a:t>
            </a:r>
            <a:r>
              <a:rPr lang="en-US" dirty="0">
                <a:latin typeface="Agency FB" panose="020B0503020202020204" pitchFamily="34" charset="0"/>
              </a:rPr>
              <a:t> di </a:t>
            </a:r>
            <a:r>
              <a:rPr lang="en-US" dirty="0" err="1">
                <a:latin typeface="Agency FB" panose="020B0503020202020204" pitchFamily="34" charset="0"/>
              </a:rPr>
              <a:t>nomor</a:t>
            </a:r>
            <a:r>
              <a:rPr lang="en-US" dirty="0">
                <a:latin typeface="Agency FB" panose="020B0503020202020204" pitchFamily="34" charset="0"/>
              </a:rPr>
              <a:t> 0813-2007-1001 </a:t>
            </a:r>
            <a:r>
              <a:rPr lang="en-US" dirty="0" err="1">
                <a:latin typeface="Agency FB" panose="020B0503020202020204" pitchFamily="34" charset="0"/>
              </a:rPr>
              <a:t>atas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nama</a:t>
            </a:r>
            <a:r>
              <a:rPr lang="en-US" dirty="0">
                <a:latin typeface="Agency FB" panose="020B0503020202020204" pitchFamily="34" charset="0"/>
              </a:rPr>
              <a:t> Ihsan Kamil dan </a:t>
            </a:r>
            <a:r>
              <a:rPr lang="en-US" dirty="0" err="1">
                <a:latin typeface="Agency FB" panose="020B0503020202020204" pitchFamily="34" charset="0"/>
              </a:rPr>
              <a:t>melampirkan</a:t>
            </a:r>
            <a:r>
              <a:rPr lang="en-US" dirty="0">
                <a:latin typeface="Agency FB" panose="020B0503020202020204" pitchFamily="34" charset="0"/>
              </a:rPr>
              <a:t> form </a:t>
            </a:r>
            <a:r>
              <a:rPr lang="en-US" dirty="0" err="1">
                <a:latin typeface="Agency FB" panose="020B0503020202020204" pitchFamily="34" charset="0"/>
              </a:rPr>
              <a:t>rencana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penjadwalan</a:t>
            </a:r>
            <a:r>
              <a:rPr lang="en-US" dirty="0">
                <a:latin typeface="Agency FB" panose="020B0503020202020204" pitchFamily="34" charset="0"/>
              </a:rPr>
              <a:t> yang </a:t>
            </a:r>
            <a:r>
              <a:rPr lang="en-US" dirty="0" err="1">
                <a:latin typeface="Agency FB" panose="020B0503020202020204" pitchFamily="34" charset="0"/>
              </a:rPr>
              <a:t>telah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dilengkapi</a:t>
            </a:r>
            <a:r>
              <a:rPr lang="en-US" dirty="0">
                <a:latin typeface="Agency FB" panose="020B0503020202020204" pitchFamily="34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Waktu </a:t>
            </a:r>
            <a:r>
              <a:rPr lang="en-US" dirty="0" err="1">
                <a:latin typeface="Agency FB" panose="020B0503020202020204" pitchFamily="34" charset="0"/>
              </a:rPr>
              <a:t>konfirmasi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maksimal</a:t>
            </a:r>
            <a:r>
              <a:rPr lang="en-US" dirty="0">
                <a:latin typeface="Agency FB" panose="020B0503020202020204" pitchFamily="34" charset="0"/>
              </a:rPr>
              <a:t> 3 </a:t>
            </a:r>
            <a:r>
              <a:rPr lang="en-US" dirty="0" err="1">
                <a:latin typeface="Agency FB" panose="020B0503020202020204" pitchFamily="34" charset="0"/>
              </a:rPr>
              <a:t>hari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setelah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rencana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penjadwalan</a:t>
            </a:r>
            <a:endParaRPr lang="en-US" dirty="0">
              <a:latin typeface="Agency FB" panose="020B0503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Agency FB" panose="020B0503020202020204" pitchFamily="34" charset="0"/>
              </a:rPr>
              <a:t>Konfirmasi</a:t>
            </a:r>
            <a:r>
              <a:rPr lang="en-US" dirty="0">
                <a:latin typeface="Agency FB" panose="020B0503020202020204" pitchFamily="34" charset="0"/>
              </a:rPr>
              <a:t> yang </a:t>
            </a:r>
            <a:r>
              <a:rPr lang="en-US" dirty="0" err="1">
                <a:latin typeface="Agency FB" panose="020B0503020202020204" pitchFamily="34" charset="0"/>
              </a:rPr>
              <a:t>melebihi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batas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waktu</a:t>
            </a:r>
            <a:r>
              <a:rPr lang="en-US" dirty="0">
                <a:latin typeface="Agency FB" panose="020B0503020202020204" pitchFamily="34" charset="0"/>
              </a:rPr>
              <a:t> yang </a:t>
            </a:r>
            <a:r>
              <a:rPr lang="en-US" dirty="0" err="1">
                <a:latin typeface="Agency FB" panose="020B0503020202020204" pitchFamily="34" charset="0"/>
              </a:rPr>
              <a:t>ditentukan</a:t>
            </a:r>
            <a:r>
              <a:rPr lang="en-US" dirty="0">
                <a:latin typeface="Agency FB" panose="020B0503020202020204" pitchFamily="34" charset="0"/>
              </a:rPr>
              <a:t>, </a:t>
            </a:r>
            <a:r>
              <a:rPr lang="en-US" dirty="0" err="1">
                <a:latin typeface="Agency FB" panose="020B0503020202020204" pitchFamily="34" charset="0"/>
              </a:rPr>
              <a:t>diharuskan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mengisi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ulang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formulir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rencana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penjadwalan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baru</a:t>
            </a:r>
            <a:r>
              <a:rPr lang="en-US" dirty="0">
                <a:latin typeface="Agency FB" panose="020B0503020202020204" pitchFamily="34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1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1F2384-B1A8-46D8-9677-79A97EA8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FORMULIR RENCANA PENJADWALAN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D43CE466-D228-4650-8278-94E5C07E91F4}"/>
              </a:ext>
            </a:extLst>
          </p:cNvPr>
          <p:cNvSpPr/>
          <p:nvPr/>
        </p:nvSpPr>
        <p:spPr>
          <a:xfrm>
            <a:off x="955963" y="4100960"/>
            <a:ext cx="3034146" cy="14408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WILAYAH </a:t>
            </a:r>
          </a:p>
          <a:p>
            <a:pPr algn="ctr"/>
            <a:r>
              <a:rPr lang="en-US" sz="2800" dirty="0"/>
              <a:t>KOTA BANDUNG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5FDB6DC7-B441-45BD-BF53-650892F8B240}"/>
              </a:ext>
            </a:extLst>
          </p:cNvPr>
          <p:cNvSpPr/>
          <p:nvPr/>
        </p:nvSpPr>
        <p:spPr>
          <a:xfrm>
            <a:off x="3948543" y="2078182"/>
            <a:ext cx="3588334" cy="1551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WILAYAH </a:t>
            </a:r>
          </a:p>
          <a:p>
            <a:pPr algn="ctr"/>
            <a:r>
              <a:rPr lang="en-US" sz="3200" dirty="0"/>
              <a:t>BANDUNG RAYA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650752C-EC6C-494C-BCF2-ACFE3342B981}"/>
              </a:ext>
            </a:extLst>
          </p:cNvPr>
          <p:cNvSpPr/>
          <p:nvPr/>
        </p:nvSpPr>
        <p:spPr>
          <a:xfrm>
            <a:off x="7703134" y="3934696"/>
            <a:ext cx="3726877" cy="1551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WILAYAH </a:t>
            </a:r>
          </a:p>
          <a:p>
            <a:pPr algn="ctr"/>
            <a:r>
              <a:rPr lang="en-US" sz="3200" dirty="0"/>
              <a:t>LUAR BANDUNG</a:t>
            </a:r>
          </a:p>
        </p:txBody>
      </p:sp>
    </p:spTree>
    <p:extLst>
      <p:ext uri="{BB962C8B-B14F-4D97-AF65-F5344CB8AC3E}">
        <p14:creationId xmlns:p14="http://schemas.microsoft.com/office/powerpoint/2010/main" val="156383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xmlns="" id="{7142DA08-C3DB-4C0D-9807-3C267E5C09D4}"/>
              </a:ext>
            </a:extLst>
          </p:cNvPr>
          <p:cNvSpPr/>
          <p:nvPr/>
        </p:nvSpPr>
        <p:spPr>
          <a:xfrm>
            <a:off x="969819" y="1530924"/>
            <a:ext cx="2341418" cy="1122218"/>
          </a:xfrm>
          <a:prstGeom prst="flowChartAlternate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MAJELIS TAKLIM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xmlns="" id="{0910732B-A071-45AF-82FD-1AF30E9779C1}"/>
              </a:ext>
            </a:extLst>
          </p:cNvPr>
          <p:cNvSpPr/>
          <p:nvPr/>
        </p:nvSpPr>
        <p:spPr>
          <a:xfrm>
            <a:off x="4814453" y="1530924"/>
            <a:ext cx="2341418" cy="1122218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DKM MASJID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xmlns="" id="{99A5524A-E3AE-4BC2-A7F0-AC1AFD1AE18F}"/>
              </a:ext>
            </a:extLst>
          </p:cNvPr>
          <p:cNvSpPr/>
          <p:nvPr/>
        </p:nvSpPr>
        <p:spPr>
          <a:xfrm>
            <a:off x="8659087" y="1600195"/>
            <a:ext cx="2341418" cy="1122218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KOMUNITAS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xmlns="" id="{376FE452-C5FA-4A75-BBFB-887CDBEB1B61}"/>
              </a:ext>
            </a:extLst>
          </p:cNvPr>
          <p:cNvSpPr/>
          <p:nvPr/>
        </p:nvSpPr>
        <p:spPr>
          <a:xfrm>
            <a:off x="1967349" y="4204858"/>
            <a:ext cx="3325090" cy="1122218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INSTANSI/PERUSAHAAN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xmlns="" id="{56BF1747-E1DC-4870-B340-C9A994DA03BF}"/>
              </a:ext>
            </a:extLst>
          </p:cNvPr>
          <p:cNvSpPr/>
          <p:nvPr/>
        </p:nvSpPr>
        <p:spPr>
          <a:xfrm>
            <a:off x="7308271" y="4135587"/>
            <a:ext cx="2341418" cy="1122218"/>
          </a:xfrm>
          <a:prstGeom prst="flowChartAlternate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ACARA PRIBADI</a:t>
            </a:r>
          </a:p>
        </p:txBody>
      </p:sp>
    </p:spTree>
    <p:extLst>
      <p:ext uri="{BB962C8B-B14F-4D97-AF65-F5344CB8AC3E}">
        <p14:creationId xmlns:p14="http://schemas.microsoft.com/office/powerpoint/2010/main" val="29628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2F4824-01E5-4A09-A15F-32412016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4FA71F-5105-487F-9581-1569C3FF1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Ceramah</a:t>
            </a:r>
            <a:r>
              <a:rPr lang="en-US" dirty="0"/>
              <a:t> </a:t>
            </a:r>
            <a:r>
              <a:rPr lang="en-US" dirty="0" err="1"/>
              <a:t>Ust</a:t>
            </a:r>
            <a:r>
              <a:rPr lang="en-US" dirty="0"/>
              <a:t>. </a:t>
            </a:r>
            <a:r>
              <a:rPr lang="en-US" dirty="0" err="1"/>
              <a:t>Aam</a:t>
            </a:r>
            <a:r>
              <a:rPr lang="en-US" dirty="0"/>
              <a:t> </a:t>
            </a:r>
            <a:r>
              <a:rPr lang="en-US" dirty="0" err="1"/>
              <a:t>Amiruddin</a:t>
            </a:r>
            <a:r>
              <a:rPr lang="en-US" dirty="0"/>
              <a:t> :</a:t>
            </a:r>
          </a:p>
          <a:p>
            <a:pPr lvl="0"/>
            <a:r>
              <a:rPr lang="en-US" dirty="0" err="1"/>
              <a:t>kesediaan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penggalangan</a:t>
            </a:r>
            <a:r>
              <a:rPr lang="en-US" dirty="0"/>
              <a:t> dana </a:t>
            </a:r>
            <a:r>
              <a:rPr lang="en-US" dirty="0" err="1"/>
              <a:t>wakaf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ceramah</a:t>
            </a:r>
            <a:endParaRPr lang="en-US" dirty="0"/>
          </a:p>
          <a:p>
            <a:pPr lvl="0"/>
            <a:r>
              <a:rPr lang="en-US" dirty="0" err="1"/>
              <a:t>kesediaan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pembuka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15-30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ceramah</a:t>
            </a:r>
            <a:r>
              <a:rPr lang="en-US" dirty="0"/>
              <a:t> </a:t>
            </a:r>
            <a:r>
              <a:rPr lang="en-US" dirty="0" err="1"/>
              <a:t>ust.Aam</a:t>
            </a:r>
            <a:r>
              <a:rPr lang="en-US" dirty="0"/>
              <a:t> </a:t>
            </a:r>
            <a:r>
              <a:rPr lang="en-US" dirty="0" err="1"/>
              <a:t>Amiruddin</a:t>
            </a:r>
            <a:endParaRPr lang="en-US" dirty="0"/>
          </a:p>
          <a:p>
            <a:pPr lvl="0"/>
            <a:r>
              <a:rPr lang="en-US" dirty="0" err="1"/>
              <a:t>kesediaan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pemasangan</a:t>
            </a:r>
            <a:r>
              <a:rPr lang="en-US" dirty="0"/>
              <a:t> rigging backdrop </a:t>
            </a:r>
            <a:r>
              <a:rPr lang="en-US" dirty="0" err="1"/>
              <a:t>sebelum</a:t>
            </a:r>
            <a:r>
              <a:rPr lang="en-US" dirty="0"/>
              <a:t> acara</a:t>
            </a:r>
          </a:p>
          <a:p>
            <a:pPr lvl="0"/>
            <a:r>
              <a:rPr lang="en-US" dirty="0" err="1"/>
              <a:t>kesediaan</a:t>
            </a:r>
            <a:r>
              <a:rPr lang="en-US" dirty="0"/>
              <a:t> 2 </a:t>
            </a:r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buku-buku</a:t>
            </a:r>
            <a:r>
              <a:rPr lang="en-US" dirty="0"/>
              <a:t> </a:t>
            </a:r>
            <a:r>
              <a:rPr lang="en-US" dirty="0" err="1"/>
              <a:t>Ust.Aam</a:t>
            </a:r>
            <a:r>
              <a:rPr lang="en-US" dirty="0"/>
              <a:t> </a:t>
            </a:r>
            <a:r>
              <a:rPr lang="en-US" dirty="0" err="1"/>
              <a:t>Amiruddin</a:t>
            </a:r>
            <a:r>
              <a:rPr lang="en-US" dirty="0"/>
              <a:t> dan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haji dan </a:t>
            </a:r>
            <a:r>
              <a:rPr lang="en-US" dirty="0" err="1"/>
              <a:t>umroh</a:t>
            </a:r>
            <a:r>
              <a:rPr lang="en-US" dirty="0"/>
              <a:t> </a:t>
            </a:r>
            <a:r>
              <a:rPr lang="en-US" dirty="0" err="1"/>
              <a:t>percik</a:t>
            </a:r>
            <a:r>
              <a:rPr lang="en-US" dirty="0"/>
              <a:t> tours.</a:t>
            </a:r>
          </a:p>
          <a:p>
            <a:pPr lvl="0"/>
            <a:r>
              <a:rPr lang="en-US" dirty="0" err="1"/>
              <a:t>penyediaan</a:t>
            </a:r>
            <a:r>
              <a:rPr lang="en-US" dirty="0"/>
              <a:t> space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video </a:t>
            </a:r>
            <a:r>
              <a:rPr lang="en-US" dirty="0" err="1"/>
              <a:t>ust.Aam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kesediaan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survei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Ust.Aam</a:t>
            </a:r>
            <a:r>
              <a:rPr lang="en-US" dirty="0"/>
              <a:t> </a:t>
            </a:r>
            <a:r>
              <a:rPr lang="en-US" dirty="0" err="1"/>
              <a:t>Amiruddinakan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H</a:t>
            </a:r>
          </a:p>
          <a:p>
            <a:pPr lvl="0"/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roda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jemput</a:t>
            </a:r>
            <a:r>
              <a:rPr lang="en-US" dirty="0"/>
              <a:t> </a:t>
            </a:r>
            <a:r>
              <a:rPr lang="en-US" dirty="0" err="1"/>
              <a:t>ust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acara </a:t>
            </a:r>
            <a:r>
              <a:rPr lang="en-US" dirty="0" err="1"/>
              <a:t>diselenggarakan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jam 18.00 WIB</a:t>
            </a:r>
          </a:p>
          <a:p>
            <a:pPr lvl="0"/>
            <a:r>
              <a:rPr lang="en-US" dirty="0" err="1"/>
              <a:t>penyediaan</a:t>
            </a:r>
            <a:r>
              <a:rPr lang="en-US" dirty="0"/>
              <a:t> </a:t>
            </a:r>
            <a:r>
              <a:rPr lang="en-US" dirty="0" err="1"/>
              <a:t>akomodasi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ust.Aam</a:t>
            </a:r>
            <a:r>
              <a:rPr lang="en-US" dirty="0"/>
              <a:t> </a:t>
            </a:r>
            <a:r>
              <a:rPr lang="en-US" dirty="0" err="1"/>
              <a:t>Amiruddin</a:t>
            </a:r>
            <a:r>
              <a:rPr lang="en-US" dirty="0"/>
              <a:t> dan </a:t>
            </a:r>
            <a:r>
              <a:rPr lang="en-US" dirty="0" err="1"/>
              <a:t>tim</a:t>
            </a:r>
            <a:r>
              <a:rPr lang="en-US" dirty="0"/>
              <a:t> official </a:t>
            </a:r>
            <a:r>
              <a:rPr lang="en-US" dirty="0" err="1"/>
              <a:t>sebanyak</a:t>
            </a:r>
            <a:r>
              <a:rPr lang="en-US" dirty="0"/>
              <a:t> 6 orang (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Bandung Raya)</a:t>
            </a:r>
          </a:p>
        </p:txBody>
      </p:sp>
    </p:spTree>
    <p:extLst>
      <p:ext uri="{BB962C8B-B14F-4D97-AF65-F5344CB8AC3E}">
        <p14:creationId xmlns:p14="http://schemas.microsoft.com/office/powerpoint/2010/main" val="149665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2161E-9738-4F98-A046-338DFEE8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13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Formulir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Rencana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Penjadwalan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Ceramah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F1FC96-01DC-44E1-9AC5-00986F128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5287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Lembar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formulir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rencana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penjadwalan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ceramah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ust.aam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amiruddin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bersifat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wajib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diisi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seluruh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kolomnya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. Setelah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semua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terisi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jamaah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akan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mendapatkan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formulir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yang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telah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terisi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lengkap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dalam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bentuk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format PDF download. 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Rencana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penjadwalan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ceramah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juga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harus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terintegrasi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dengan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akun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google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calender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aam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amiruddin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official, yang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memuat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minimal,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nama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lembaga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waktu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dan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lokasi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.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Rencana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jadwal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ceramah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juga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dibuat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dalam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bentuk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list daftar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bulanan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pekanan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, dan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harian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yang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disajikan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dalam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bentuk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text di website, dan format PDF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untuk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didownload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.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Rencana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jadwal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dan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daerah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sebaran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mungkin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saja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berubah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sewaktu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sesuai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dengan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kondisi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ust.Aam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atau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hal-hal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lain (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musim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haji, Ramadhan,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libur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nasional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dll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209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2161E-9738-4F98-A046-338DFEE8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13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Formulir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Rencana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Penjadwalan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Ceramah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>
                <a:latin typeface="Agency FB" panose="020B0503020202020204" pitchFamily="34" charset="0"/>
                <a:cs typeface="Aharoni" panose="02010803020104030203" pitchFamily="2" charset="-79"/>
              </a:rPr>
              <a:t>(</a:t>
            </a:r>
            <a:r>
              <a:rPr lang="en-US" sz="2000" dirty="0" err="1">
                <a:latin typeface="Agency FB" panose="020B0503020202020204" pitchFamily="34" charset="0"/>
                <a:cs typeface="Aharoni" panose="02010803020104030203" pitchFamily="2" charset="-79"/>
              </a:rPr>
              <a:t>contoh</a:t>
            </a:r>
            <a:r>
              <a:rPr lang="en-US" sz="2000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Aharoni" panose="02010803020104030203" pitchFamily="2" charset="-79"/>
              </a:rPr>
              <a:t>lembar</a:t>
            </a:r>
            <a:r>
              <a:rPr lang="en-US" sz="2000" dirty="0">
                <a:latin typeface="Agency FB" panose="020B0503020202020204" pitchFamily="34" charset="0"/>
                <a:cs typeface="Aharoni" panose="02010803020104030203" pitchFamily="2" charset="-79"/>
              </a:rPr>
              <a:t> PDF </a:t>
            </a:r>
            <a:r>
              <a:rPr lang="en-US" sz="2000" dirty="0" err="1">
                <a:latin typeface="Agency FB" panose="020B0503020202020204" pitchFamily="34" charset="0"/>
                <a:cs typeface="Aharoni" panose="02010803020104030203" pitchFamily="2" charset="-79"/>
              </a:rPr>
              <a:t>terlampir</a:t>
            </a:r>
            <a:r>
              <a:rPr lang="en-US" sz="2000" dirty="0">
                <a:latin typeface="Agency FB" panose="020B0503020202020204" pitchFamily="34" charset="0"/>
                <a:cs typeface="Aharoni" panose="02010803020104030203" pitchFamily="2" charset="-79"/>
              </a:rPr>
              <a:t> di file word)</a:t>
            </a:r>
            <a:endParaRPr lang="en-US" sz="1800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F1FC96-01DC-44E1-9AC5-00986F128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765"/>
            <a:ext cx="10515600" cy="528753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Nama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Penanggungjawab</a:t>
            </a:r>
            <a:r>
              <a:rPr lang="en-US" sz="2200" dirty="0">
                <a:latin typeface="Agency FB" panose="020B0503020202020204" pitchFamily="34" charset="0"/>
                <a:cs typeface="Aharoni" panose="02010803020104030203" pitchFamily="2" charset="-79"/>
              </a:rPr>
              <a:t>: …………………………….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Nomor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telp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 dan WA</a:t>
            </a:r>
            <a:r>
              <a:rPr lang="en-US" sz="2200" dirty="0">
                <a:latin typeface="Agency FB" panose="020B0503020202020204" pitchFamily="34" charset="0"/>
                <a:cs typeface="Aharoni" panose="02010803020104030203" pitchFamily="2" charset="-79"/>
              </a:rPr>
              <a:t>: ………………………..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Nama Lembaga</a:t>
            </a:r>
            <a:r>
              <a:rPr lang="en-US" sz="2200" dirty="0">
                <a:latin typeface="Agency FB" panose="020B0503020202020204" pitchFamily="34" charset="0"/>
                <a:cs typeface="Aharoni" panose="02010803020104030203" pitchFamily="2" charset="-79"/>
              </a:rPr>
              <a:t>: …………………………….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Hari dan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tanggal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(link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langsung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ke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google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kalender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, system auto denial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jika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di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waktu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yang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sama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jadwal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sudah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terisi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Waktu :</a:t>
            </a:r>
            <a:r>
              <a:rPr lang="en-US" sz="2200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pagi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>
                <a:latin typeface="Agency FB" panose="020B0503020202020204" pitchFamily="34" charset="0"/>
                <a:cs typeface="Aharoni" panose="02010803020104030203" pitchFamily="2" charset="-79"/>
              </a:rPr>
              <a:t>/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siang</a:t>
            </a:r>
            <a:r>
              <a:rPr lang="en-US" sz="2200" dirty="0">
                <a:latin typeface="Agency FB" panose="020B0503020202020204" pitchFamily="34" charset="0"/>
                <a:cs typeface="Aharoni" panose="02010803020104030203" pitchFamily="2" charset="-79"/>
              </a:rPr>
              <a:t> / 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sore</a:t>
            </a:r>
            <a:r>
              <a:rPr lang="en-US" sz="2200" dirty="0">
                <a:latin typeface="Agency FB" panose="020B0503020202020204" pitchFamily="34" charset="0"/>
                <a:cs typeface="Aharoni" panose="02010803020104030203" pitchFamily="2" charset="-79"/>
              </a:rPr>
              <a:t> /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malam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(link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langsung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ke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google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kalender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, system auto denial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jika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di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waktu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yang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sama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jadwal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sudah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terisi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)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Pukul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 :</a:t>
            </a:r>
            <a:r>
              <a:rPr lang="en-US" sz="2200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(link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langsung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ke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google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kalender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, system auto denial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jika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di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waktu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yang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sama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jadwal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sudah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terisi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)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Lokasi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 :</a:t>
            </a:r>
            <a:r>
              <a:rPr lang="en-US" sz="2200" dirty="0">
                <a:latin typeface="Agency FB" panose="020B0503020202020204" pitchFamily="34" charset="0"/>
                <a:cs typeface="Aharoni" panose="02010803020104030203" pitchFamily="2" charset="-79"/>
              </a:rPr>
              <a:t> Jalan/</a:t>
            </a:r>
            <a:r>
              <a:rPr lang="en-US" sz="2200" dirty="0" err="1">
                <a:latin typeface="Agency FB" panose="020B0503020202020204" pitchFamily="34" charset="0"/>
                <a:cs typeface="Aharoni" panose="02010803020104030203" pitchFamily="2" charset="-79"/>
              </a:rPr>
              <a:t>Gank</a:t>
            </a:r>
            <a:r>
              <a:rPr lang="en-US" sz="2200" dirty="0">
                <a:latin typeface="Agency FB" panose="020B0503020202020204" pitchFamily="34" charset="0"/>
                <a:cs typeface="Aharoni" panose="02010803020104030203" pitchFamily="2" charset="-79"/>
              </a:rPr>
              <a:t>/</a:t>
            </a:r>
            <a:r>
              <a:rPr lang="en-US" sz="2200" dirty="0" err="1">
                <a:latin typeface="Agency FB" panose="020B0503020202020204" pitchFamily="34" charset="0"/>
                <a:cs typeface="Aharoni" panose="02010803020104030203" pitchFamily="2" charset="-79"/>
              </a:rPr>
              <a:t>nomor</a:t>
            </a:r>
            <a:r>
              <a:rPr lang="en-US" sz="2200" dirty="0">
                <a:latin typeface="Agency FB" panose="020B0503020202020204" pitchFamily="34" charset="0"/>
                <a:cs typeface="Aharoni" panose="02010803020104030203" pitchFamily="2" charset="-79"/>
              </a:rPr>
              <a:t>, RT, RW, </a:t>
            </a:r>
            <a:r>
              <a:rPr lang="en-US" sz="2200" dirty="0" err="1">
                <a:latin typeface="Agency FB" panose="020B0503020202020204" pitchFamily="34" charset="0"/>
                <a:cs typeface="Aharoni" panose="02010803020104030203" pitchFamily="2" charset="-79"/>
              </a:rPr>
              <a:t>Kel</a:t>
            </a:r>
            <a:r>
              <a:rPr lang="en-US" sz="2200" dirty="0">
                <a:latin typeface="Agency FB" panose="020B0503020202020204" pitchFamily="34" charset="0"/>
                <a:cs typeface="Aharoni" panose="02010803020104030203" pitchFamily="2" charset="-79"/>
              </a:rPr>
              <a:t>/</a:t>
            </a:r>
            <a:r>
              <a:rPr lang="en-US" sz="2200" dirty="0" err="1">
                <a:latin typeface="Agency FB" panose="020B0503020202020204" pitchFamily="34" charset="0"/>
                <a:cs typeface="Aharoni" panose="02010803020104030203" pitchFamily="2" charset="-79"/>
              </a:rPr>
              <a:t>Desa</a:t>
            </a:r>
            <a:r>
              <a:rPr lang="en-US" sz="2200" dirty="0">
                <a:latin typeface="Agency FB" panose="020B0503020202020204" pitchFamily="34" charset="0"/>
                <a:cs typeface="Aharoni" panose="02010803020104030203" pitchFamily="2" charset="-79"/>
              </a:rPr>
              <a:t>, </a:t>
            </a:r>
            <a:r>
              <a:rPr lang="en-US" sz="2200" dirty="0" err="1">
                <a:latin typeface="Agency FB" panose="020B0503020202020204" pitchFamily="34" charset="0"/>
                <a:cs typeface="Aharoni" panose="02010803020104030203" pitchFamily="2" charset="-79"/>
              </a:rPr>
              <a:t>Kec</a:t>
            </a:r>
            <a:r>
              <a:rPr lang="en-US" sz="2200" dirty="0">
                <a:latin typeface="Agency FB" panose="020B0503020202020204" pitchFamily="34" charset="0"/>
                <a:cs typeface="Aharoni" panose="02010803020104030203" pitchFamily="2" charset="-79"/>
              </a:rPr>
              <a:t>, </a:t>
            </a:r>
            <a:r>
              <a:rPr lang="en-US" sz="2200" dirty="0" err="1">
                <a:latin typeface="Agency FB" panose="020B0503020202020204" pitchFamily="34" charset="0"/>
                <a:cs typeface="Aharoni" panose="02010803020104030203" pitchFamily="2" charset="-79"/>
              </a:rPr>
              <a:t>Kab</a:t>
            </a:r>
            <a:r>
              <a:rPr lang="en-US" sz="2200" dirty="0">
                <a:latin typeface="Agency FB" panose="020B0503020202020204" pitchFamily="34" charset="0"/>
                <a:cs typeface="Aharoni" panose="02010803020104030203" pitchFamily="2" charset="-79"/>
              </a:rPr>
              <a:t>, </a:t>
            </a:r>
            <a:r>
              <a:rPr lang="en-US" sz="2200" dirty="0" err="1">
                <a:latin typeface="Agency FB" panose="020B0503020202020204" pitchFamily="34" charset="0"/>
                <a:cs typeface="Aharoni" panose="02010803020104030203" pitchFamily="2" charset="-79"/>
              </a:rPr>
              <a:t>Provinsi</a:t>
            </a:r>
            <a:r>
              <a:rPr lang="en-US" sz="2200" dirty="0">
                <a:latin typeface="Agency FB" panose="020B0503020202020204" pitchFamily="34" charset="0"/>
                <a:cs typeface="Aharoni" panose="02010803020104030203" pitchFamily="2" charset="-79"/>
              </a:rPr>
              <a:t>, 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Negara (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dibuat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detail per item dan link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langsung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dengan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google maps, system auto denial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jika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tidak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sesuai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dengan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ketentuan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daerah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sebaran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dalam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i="1" u="sng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lampiran</a:t>
            </a:r>
            <a:r>
              <a:rPr lang="en-US" sz="2200" i="1" u="sng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1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Jenis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 Acara: 1.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Pengajian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Umum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 2. Seminar 3. Acara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Keluarga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 4.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Lainnya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……… 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(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diisi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sendiri</a:t>
            </a:r>
            <a:r>
              <a:rPr lang="en-US" sz="2200" dirty="0">
                <a:solidFill>
                  <a:srgbClr val="0070C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Sifat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 acara : 1. internal 2.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terbuka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untuk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umum</a:t>
            </a:r>
            <a:endParaRPr lang="en-US" sz="2200" b="1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7335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2161E-9738-4F98-A046-338DFEE8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13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LEMBAR ISIAN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F1FC96-01DC-44E1-9AC5-00986F128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5287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10)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Perkiraan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jumlah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jamaah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: </a:t>
            </a:r>
            <a:r>
              <a:rPr lang="en-US" sz="2200" dirty="0" err="1">
                <a:latin typeface="Agency FB" panose="020B0503020202020204" pitchFamily="34" charset="0"/>
                <a:cs typeface="Aharoni" panose="02010803020104030203" pitchFamily="2" charset="-79"/>
              </a:rPr>
              <a:t>dewasa</a:t>
            </a:r>
            <a:r>
              <a:rPr lang="en-US" sz="2200" dirty="0">
                <a:latin typeface="Agency FB" panose="020B0503020202020204" pitchFamily="34" charset="0"/>
                <a:cs typeface="Aharoni" panose="02010803020104030203" pitchFamily="2" charset="-79"/>
              </a:rPr>
              <a:t> (</a:t>
            </a:r>
            <a:r>
              <a:rPr lang="en-US" sz="2200" dirty="0" err="1">
                <a:latin typeface="Agency FB" panose="020B0503020202020204" pitchFamily="34" charset="0"/>
                <a:cs typeface="Aharoni" panose="02010803020104030203" pitchFamily="2" charset="-79"/>
              </a:rPr>
              <a:t>pria</a:t>
            </a:r>
            <a:r>
              <a:rPr lang="en-US" sz="2200" dirty="0">
                <a:latin typeface="Agency FB" panose="020B0503020202020204" pitchFamily="34" charset="0"/>
                <a:cs typeface="Aharoni" panose="02010803020104030203" pitchFamily="2" charset="-79"/>
              </a:rPr>
              <a:t>) = orang, </a:t>
            </a:r>
            <a:r>
              <a:rPr lang="en-US" sz="2200" dirty="0" err="1">
                <a:latin typeface="Agency FB" panose="020B0503020202020204" pitchFamily="34" charset="0"/>
                <a:cs typeface="Aharoni" panose="02010803020104030203" pitchFamily="2" charset="-79"/>
              </a:rPr>
              <a:t>dewasa</a:t>
            </a:r>
            <a:r>
              <a:rPr lang="en-US" sz="2200" dirty="0">
                <a:latin typeface="Agency FB" panose="020B0503020202020204" pitchFamily="34" charset="0"/>
                <a:cs typeface="Aharoni" panose="02010803020104030203" pitchFamily="2" charset="-79"/>
              </a:rPr>
              <a:t> (</a:t>
            </a:r>
            <a:r>
              <a:rPr lang="en-US" sz="2200" dirty="0" err="1">
                <a:latin typeface="Agency FB" panose="020B0503020202020204" pitchFamily="34" charset="0"/>
                <a:cs typeface="Aharoni" panose="02010803020104030203" pitchFamily="2" charset="-79"/>
              </a:rPr>
              <a:t>wanita</a:t>
            </a:r>
            <a:r>
              <a:rPr lang="en-US" sz="2200" dirty="0">
                <a:latin typeface="Agency FB" panose="020B0503020202020204" pitchFamily="34" charset="0"/>
                <a:cs typeface="Aharoni" panose="02010803020104030203" pitchFamily="2" charset="-79"/>
              </a:rPr>
              <a:t>) = orang</a:t>
            </a:r>
          </a:p>
          <a:p>
            <a:pPr marL="0" indent="0">
              <a:buNone/>
            </a:pP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11)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Tamu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tokoh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 yang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diundang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: 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tidak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wajib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diisi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12)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Gambaran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karakteristik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jamaah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: 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tidak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wajib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diisi</a:t>
            </a:r>
            <a:r>
              <a:rPr lang="en-US" sz="2200" dirty="0">
                <a:solidFill>
                  <a:srgbClr val="FF0000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13) Saran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tema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/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judul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materi</a:t>
            </a:r>
            <a:r>
              <a:rPr lang="en-US" sz="2200" b="1" dirty="0">
                <a:latin typeface="Agency FB" panose="020B0503020202020204" pitchFamily="34" charset="0"/>
                <a:cs typeface="Aharoni" panose="02010803020104030203" pitchFamily="2" charset="-79"/>
              </a:rPr>
              <a:t>: </a:t>
            </a:r>
          </a:p>
          <a:p>
            <a:pPr marL="0" indent="0">
              <a:buNone/>
            </a:pPr>
            <a:endParaRPr lang="en-US" sz="2200" b="1" dirty="0">
              <a:latin typeface="Agency FB" panose="020B0503020202020204" pitchFamily="34" charset="0"/>
              <a:cs typeface="Aharoni" panose="02010803020104030203" pitchFamily="2" charset="-79"/>
            </a:endParaRPr>
          </a:p>
          <a:p>
            <a:pPr marL="457200" indent="-457200">
              <a:buAutoNum type="alphaLcPeriod"/>
            </a:pPr>
            <a:endParaRPr lang="en-US" sz="2200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5FCFB152-200A-4B5D-95E2-CDFBD03B6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94174"/>
              </p:ext>
            </p:extLst>
          </p:nvPr>
        </p:nvGraphicFramePr>
        <p:xfrm>
          <a:off x="1256146" y="2950248"/>
          <a:ext cx="8128000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7473909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1199242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AutoNum type="alphaLcPeriod"/>
                      </a:pP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Cara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meraih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ketenangan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batin</a:t>
                      </a:r>
                      <a:endParaRPr lang="en-US" sz="1800" b="0" dirty="0"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  <a:p>
                      <a:pPr marL="457200" indent="-457200">
                        <a:buAutoNum type="alphaLcPeriod"/>
                      </a:pP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Kriteria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Bahagia dunia dan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akhirat</a:t>
                      </a:r>
                      <a:endParaRPr lang="en-US" sz="1800" b="0" dirty="0"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  <a:p>
                      <a:pPr marL="457200" indent="-457200">
                        <a:buAutoNum type="alphaLcPeriod"/>
                      </a:pP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Cara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meraih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keberkahan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hidup</a:t>
                      </a:r>
                      <a:endParaRPr lang="en-US" sz="1800" b="0" dirty="0"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  <a:p>
                      <a:pPr marL="457200" indent="-457200">
                        <a:buAutoNum type="alphaLcPeriod"/>
                      </a:pP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Cara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meraih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kesucian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hati</a:t>
                      </a:r>
                      <a:endParaRPr lang="en-US" sz="1800" b="0" dirty="0"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  <a:p>
                      <a:pPr marL="457200" indent="-457200">
                        <a:buAutoNum type="alphaLcPeriod"/>
                      </a:pP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Cara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menggapai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ridho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Allah</a:t>
                      </a:r>
                    </a:p>
                    <a:p>
                      <a:pPr marL="457200" indent="-457200">
                        <a:buAutoNum type="alphaLcPeriod"/>
                      </a:pP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Cara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menggapai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iman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yang prima</a:t>
                      </a:r>
                    </a:p>
                    <a:p>
                      <a:pPr marL="457200" indent="-457200">
                        <a:buAutoNum type="alphaLcPeriod"/>
                      </a:pP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Cara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mendapat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hidayah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Allah</a:t>
                      </a:r>
                    </a:p>
                    <a:p>
                      <a:pPr marL="457200" indent="-457200">
                        <a:buAutoNum type="alphaLcPeriod"/>
                      </a:pP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Meraih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kematian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yang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indah</a:t>
                      </a:r>
                      <a:endParaRPr lang="en-US" sz="1800" b="0" dirty="0"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  <a:p>
                      <a:pPr marL="457200" indent="-457200">
                        <a:buAutoNum type="alphaLcPeriod"/>
                      </a:pP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Amalan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calon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penghuni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surge</a:t>
                      </a:r>
                    </a:p>
                    <a:p>
                      <a:pPr marL="457200" indent="-457200">
                        <a:buAutoNum type="alphaLcPeriod"/>
                      </a:pP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Cara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menaklukan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jiwa</a:t>
                      </a:r>
                      <a:endParaRPr lang="en-US" sz="1800" b="0" dirty="0"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  <a:p>
                      <a:pPr marL="457200" indent="-457200">
                        <a:buAutoNum type="alphaLcPeriod"/>
                      </a:pP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Memahami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strategi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syetan</a:t>
                      </a:r>
                      <a:endParaRPr lang="en-US" sz="1800" b="0" dirty="0"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  <a:p>
                      <a:pPr marL="457200" indent="-457200">
                        <a:buAutoNum type="alphaLcPeriod"/>
                      </a:pP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Ciri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keluarga</a:t>
                      </a:r>
                      <a:r>
                        <a:rPr lang="en-US" sz="1800" b="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800" b="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berkah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gency FB" panose="020B0503020202020204" pitchFamily="34" charset="0"/>
                        </a:rPr>
                        <a:t>m.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Amalan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pelebur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dosa</a:t>
                      </a:r>
                      <a:endParaRPr lang="en-US" b="0" dirty="0">
                        <a:latin typeface="Agency FB" panose="020B0503020202020204" pitchFamily="34" charset="0"/>
                      </a:endParaRPr>
                    </a:p>
                    <a:p>
                      <a:r>
                        <a:rPr lang="en-US" b="0" dirty="0">
                          <a:latin typeface="Agency FB" panose="020B0503020202020204" pitchFamily="34" charset="0"/>
                        </a:rPr>
                        <a:t>n. Cara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mencintai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Al-Quran</a:t>
                      </a:r>
                    </a:p>
                    <a:p>
                      <a:r>
                        <a:rPr lang="en-US" b="0" dirty="0">
                          <a:latin typeface="Agency FB" panose="020B0503020202020204" pitchFamily="34" charset="0"/>
                        </a:rPr>
                        <a:t>o.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Makna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sebuah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tangisan</a:t>
                      </a:r>
                      <a:endParaRPr lang="en-US" b="0" dirty="0">
                        <a:latin typeface="Agency FB" panose="020B0503020202020204" pitchFamily="34" charset="0"/>
                      </a:endParaRPr>
                    </a:p>
                    <a:p>
                      <a:r>
                        <a:rPr lang="en-US" b="0" dirty="0">
                          <a:latin typeface="Agency FB" panose="020B0503020202020204" pitchFamily="34" charset="0"/>
                        </a:rPr>
                        <a:t>p.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Musibah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dalam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perspektif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Al-Quran</a:t>
                      </a:r>
                    </a:p>
                    <a:p>
                      <a:r>
                        <a:rPr lang="en-US" b="0" dirty="0">
                          <a:latin typeface="Agency FB" panose="020B0503020202020204" pitchFamily="34" charset="0"/>
                        </a:rPr>
                        <a:t>q. Cara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supaya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doa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mustajab</a:t>
                      </a:r>
                      <a:endParaRPr lang="en-US" b="0" dirty="0">
                        <a:latin typeface="Agency FB" panose="020B0503020202020204" pitchFamily="34" charset="0"/>
                      </a:endParaRPr>
                    </a:p>
                    <a:p>
                      <a:r>
                        <a:rPr lang="en-US" b="0" dirty="0">
                          <a:latin typeface="Agency FB" panose="020B0503020202020204" pitchFamily="34" charset="0"/>
                        </a:rPr>
                        <a:t>r. Waktu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dalam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perspektif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Al-Quran</a:t>
                      </a:r>
                    </a:p>
                    <a:p>
                      <a:r>
                        <a:rPr lang="en-US" b="0" dirty="0">
                          <a:latin typeface="Agency FB" panose="020B0503020202020204" pitchFamily="34" charset="0"/>
                        </a:rPr>
                        <a:t>s.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Membangun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rumah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tangga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sakinah</a:t>
                      </a:r>
                      <a:endParaRPr lang="en-US" b="0" dirty="0">
                        <a:latin typeface="Agency FB" panose="020B0503020202020204" pitchFamily="34" charset="0"/>
                      </a:endParaRPr>
                    </a:p>
                    <a:p>
                      <a:r>
                        <a:rPr lang="en-US" b="0" dirty="0">
                          <a:latin typeface="Agency FB" panose="020B0503020202020204" pitchFamily="34" charset="0"/>
                        </a:rPr>
                        <a:t>t.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Patutkan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diri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menjadi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ahli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surge</a:t>
                      </a:r>
                    </a:p>
                    <a:p>
                      <a:r>
                        <a:rPr lang="en-US" b="0" dirty="0">
                          <a:latin typeface="Agency FB" panose="020B0503020202020204" pitchFamily="34" charset="0"/>
                        </a:rPr>
                        <a:t>u. Bersatu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dalam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keberagaman</a:t>
                      </a:r>
                      <a:endParaRPr lang="en-US" b="0" dirty="0">
                        <a:latin typeface="Agency FB" panose="020B0503020202020204" pitchFamily="34" charset="0"/>
                      </a:endParaRPr>
                    </a:p>
                    <a:p>
                      <a:r>
                        <a:rPr lang="en-US" b="0" dirty="0">
                          <a:latin typeface="Agency FB" panose="020B0503020202020204" pitchFamily="34" charset="0"/>
                        </a:rPr>
                        <a:t>v.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Rumus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sukses</a:t>
                      </a:r>
                      <a:r>
                        <a:rPr lang="en-US" b="0" dirty="0">
                          <a:latin typeface="Agency FB" panose="020B0503020202020204" pitchFamily="34" charset="0"/>
                        </a:rPr>
                        <a:t> dunia </a:t>
                      </a:r>
                      <a:r>
                        <a:rPr lang="en-US" b="0" dirty="0" err="1">
                          <a:latin typeface="Agency FB" panose="020B0503020202020204" pitchFamily="34" charset="0"/>
                        </a:rPr>
                        <a:t>akhirat</a:t>
                      </a:r>
                      <a:endParaRPr lang="en-US" b="0" dirty="0">
                        <a:latin typeface="Agency FB" panose="020B0503020202020204" pitchFamily="34" charset="0"/>
                      </a:endParaRPr>
                    </a:p>
                    <a:p>
                      <a:r>
                        <a:rPr lang="en-US" b="0" dirty="0">
                          <a:latin typeface="Agency FB" panose="020B0503020202020204" pitchFamily="34" charset="0"/>
                        </a:rPr>
                        <a:t>w………………………… </a:t>
                      </a:r>
                      <a:r>
                        <a:rPr lang="en-US" b="0" dirty="0">
                          <a:solidFill>
                            <a:srgbClr val="0070C0"/>
                          </a:solidFill>
                          <a:latin typeface="Agency FB" panose="020B0503020202020204" pitchFamily="34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70C0"/>
                          </a:solidFill>
                          <a:latin typeface="Agency FB" panose="020B0503020202020204" pitchFamily="34" charset="0"/>
                        </a:rPr>
                        <a:t>diisi</a:t>
                      </a:r>
                      <a:r>
                        <a:rPr lang="en-US" b="0" dirty="0">
                          <a:solidFill>
                            <a:srgbClr val="0070C0"/>
                          </a:solidFill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70C0"/>
                          </a:solidFill>
                          <a:latin typeface="Agency FB" panose="020B0503020202020204" pitchFamily="34" charset="0"/>
                        </a:rPr>
                        <a:t>sendiri</a:t>
                      </a:r>
                      <a:r>
                        <a:rPr lang="en-US" b="0" dirty="0">
                          <a:solidFill>
                            <a:srgbClr val="0070C0"/>
                          </a:solidFill>
                          <a:latin typeface="Agency FB" panose="020B0503020202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7178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9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1065</Words>
  <Application>Microsoft Office PowerPoint</Application>
  <PresentationFormat>Widescreen</PresentationFormat>
  <Paragraphs>174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Agency FB</vt:lpstr>
      <vt:lpstr>Aharoni</vt:lpstr>
      <vt:lpstr>Arial</vt:lpstr>
      <vt:lpstr>Calibri</vt:lpstr>
      <vt:lpstr>Calibri Light</vt:lpstr>
      <vt:lpstr>Times New Roman</vt:lpstr>
      <vt:lpstr>Office Theme</vt:lpstr>
      <vt:lpstr>Konsep Sistem Online</vt:lpstr>
      <vt:lpstr>Portal website Aam Amiruddin Official</vt:lpstr>
      <vt:lpstr>Pop Up : Penjadwalan Ceramah</vt:lpstr>
      <vt:lpstr>FORMULIR RENCANA PENJADWALAN</vt:lpstr>
      <vt:lpstr>PowerPoint Presentation</vt:lpstr>
      <vt:lpstr>Untuk diketahui :</vt:lpstr>
      <vt:lpstr>Formulir Rencana Penjadwalan Ceramah</vt:lpstr>
      <vt:lpstr>Formulir Rencana Penjadwalan Ceramah (contoh lembar PDF terlampir di file word)</vt:lpstr>
      <vt:lpstr>LEMBAR ISIAN</vt:lpstr>
      <vt:lpstr>Lampiran 1 (daerah sebaran ceramah)</vt:lpstr>
      <vt:lpstr>Surat Konfirmasi Kesediaan (confirmation Letter)</vt:lpstr>
      <vt:lpstr>Surat Konfirmasi Kesediaan (confirmation Letter)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Sistem Online</dc:title>
  <dc:creator>HP</dc:creator>
  <cp:lastModifiedBy>ASUS</cp:lastModifiedBy>
  <cp:revision>24</cp:revision>
  <dcterms:created xsi:type="dcterms:W3CDTF">2020-01-13T13:08:48Z</dcterms:created>
  <dcterms:modified xsi:type="dcterms:W3CDTF">2020-01-20T05:07:09Z</dcterms:modified>
</cp:coreProperties>
</file>