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4"/>
  </p:notesMasterIdLst>
  <p:sldIdLst>
    <p:sldId id="256" r:id="rId5"/>
    <p:sldId id="259" r:id="rId6"/>
    <p:sldId id="269" r:id="rId7"/>
    <p:sldId id="270" r:id="rId8"/>
    <p:sldId id="271" r:id="rId9"/>
    <p:sldId id="272" r:id="rId10"/>
    <p:sldId id="273" r:id="rId11"/>
    <p:sldId id="274" r:id="rId12"/>
    <p:sldId id="268"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8B8528-F044-43CF-8E9B-06A37D869280}">
  <a:tblStyle styleId="{3B8B8528-F044-43CF-8E9B-06A37D869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9d741fe1a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9d741fe1a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d741fe1a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d741fe1a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d741fe1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d741fe1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d741fe1a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d741fe1a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d741fe1a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d741fe1a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d741fe1a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d741fe1a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d741fe1a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d741fe1a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d741fe1a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d741fe1a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917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4450" y="2349025"/>
            <a:ext cx="8520600" cy="25011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FFEFBB"/>
              </a:buClr>
              <a:buSzPts val="1800"/>
              <a:buFont typeface="Roboto"/>
              <a:buChar char="●"/>
              <a:defRPr>
                <a:solidFill>
                  <a:srgbClr val="FFEFBB"/>
                </a:solidFill>
                <a:latin typeface="Roboto"/>
                <a:ea typeface="Roboto"/>
                <a:cs typeface="Roboto"/>
                <a:sym typeface="Roboto"/>
              </a:defRPr>
            </a:lvl1pPr>
            <a:lvl2pPr marL="914400" lvl="1"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2pPr>
            <a:lvl3pPr marL="1371600" lvl="2"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3pPr>
            <a:lvl4pPr marL="1828800" lvl="3"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4pPr>
            <a:lvl5pPr marL="2286000" lvl="4"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5pPr>
            <a:lvl6pPr marL="2743200" lvl="5"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6pPr>
            <a:lvl7pPr marL="3200400" lvl="6"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7pPr>
            <a:lvl8pPr marL="3657600" lvl="7"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8pPr>
            <a:lvl9pPr marL="4114800" lvl="8"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rgbClr val="FFE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FEFBB"/>
              </a:buClr>
              <a:buSzPts val="2100"/>
              <a:buFont typeface="Roboto"/>
              <a:buNone/>
              <a:defRPr sz="2100">
                <a:solidFill>
                  <a:srgbClr val="FFEFBB"/>
                </a:solidFill>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rgbClr val="004F7C"/>
              </a:buClr>
              <a:buSzPts val="1800"/>
              <a:buFont typeface="Roboto"/>
              <a:buChar char="●"/>
              <a:defRPr>
                <a:solidFill>
                  <a:srgbClr val="004F7C"/>
                </a:solidFill>
                <a:latin typeface="Roboto"/>
                <a:ea typeface="Roboto"/>
                <a:cs typeface="Roboto"/>
                <a:sym typeface="Roboto"/>
              </a:defRPr>
            </a:lvl1pPr>
            <a:lvl2pPr marL="914400" lvl="1"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2pPr>
            <a:lvl3pPr marL="1371600" lvl="2" indent="-317500">
              <a:spcBef>
                <a:spcPts val="0"/>
              </a:spcBef>
              <a:spcAft>
                <a:spcPts val="0"/>
              </a:spcAft>
              <a:buClr>
                <a:srgbClr val="004F7C"/>
              </a:buClr>
              <a:buSzPts val="1400"/>
              <a:buChar char="■"/>
              <a:defRPr>
                <a:solidFill>
                  <a:srgbClr val="004F7C"/>
                </a:solidFill>
              </a:defRPr>
            </a:lvl3pPr>
            <a:lvl4pPr marL="1828800" lvl="3" indent="-317500">
              <a:spcBef>
                <a:spcPts val="0"/>
              </a:spcBef>
              <a:spcAft>
                <a:spcPts val="0"/>
              </a:spcAft>
              <a:buClr>
                <a:srgbClr val="004F7C"/>
              </a:buClr>
              <a:buSzPts val="1400"/>
              <a:buChar char="●"/>
              <a:defRPr>
                <a:solidFill>
                  <a:srgbClr val="004F7C"/>
                </a:solidFill>
              </a:defRPr>
            </a:lvl4pPr>
            <a:lvl5pPr marL="2286000" lvl="4" indent="-317500">
              <a:spcBef>
                <a:spcPts val="0"/>
              </a:spcBef>
              <a:spcAft>
                <a:spcPts val="0"/>
              </a:spcAft>
              <a:buClr>
                <a:srgbClr val="004F7C"/>
              </a:buClr>
              <a:buSzPts val="1400"/>
              <a:buChar char="○"/>
              <a:defRPr>
                <a:solidFill>
                  <a:srgbClr val="004F7C"/>
                </a:solidFill>
              </a:defRPr>
            </a:lvl5pPr>
            <a:lvl6pPr marL="2743200" lvl="5" indent="-317500">
              <a:spcBef>
                <a:spcPts val="0"/>
              </a:spcBef>
              <a:spcAft>
                <a:spcPts val="0"/>
              </a:spcAft>
              <a:buClr>
                <a:srgbClr val="004F7C"/>
              </a:buClr>
              <a:buSzPts val="1400"/>
              <a:buChar char="■"/>
              <a:defRPr>
                <a:solidFill>
                  <a:srgbClr val="004F7C"/>
                </a:solidFill>
              </a:defRPr>
            </a:lvl6pPr>
            <a:lvl7pPr marL="3200400" lvl="6"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7pPr>
            <a:lvl8pPr marL="3657600" lvl="7"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8pPr>
            <a:lvl9pPr marL="4114800" lvl="8" indent="-317500">
              <a:spcBef>
                <a:spcPts val="0"/>
              </a:spcBef>
              <a:spcAft>
                <a:spcPts val="0"/>
              </a:spcAft>
              <a:buSzPts val="1400"/>
              <a:buFont typeface="Roboto"/>
              <a:buChar char="■"/>
              <a:defRPr>
                <a:latin typeface="Roboto"/>
                <a:ea typeface="Roboto"/>
                <a:cs typeface="Roboto"/>
                <a:sym typeface="Roboto"/>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0C9A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4F7C"/>
              </a:buClr>
              <a:buSzPts val="2800"/>
              <a:buFont typeface="Roboto"/>
              <a:buNone/>
              <a:defRPr sz="2800" b="1">
                <a:solidFill>
                  <a:srgbClr val="004F7C"/>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FFEFBB"/>
              </a:buClr>
              <a:buSzPts val="1800"/>
              <a:buChar char="●"/>
              <a:defRPr sz="1800">
                <a:solidFill>
                  <a:srgbClr val="FFEFBB"/>
                </a:solidFill>
              </a:defRPr>
            </a:lvl1pPr>
            <a:lvl2pPr marL="914400" lvl="1" indent="-317500" rtl="0">
              <a:lnSpc>
                <a:spcPct val="115000"/>
              </a:lnSpc>
              <a:spcBef>
                <a:spcPts val="0"/>
              </a:spcBef>
              <a:spcAft>
                <a:spcPts val="0"/>
              </a:spcAft>
              <a:buClr>
                <a:srgbClr val="FFEFBB"/>
              </a:buClr>
              <a:buSzPts val="1400"/>
              <a:buChar char="○"/>
              <a:defRPr>
                <a:solidFill>
                  <a:srgbClr val="FFEFBB"/>
                </a:solidFill>
              </a:defRPr>
            </a:lvl2pPr>
            <a:lvl3pPr marL="1371600" lvl="2" indent="-317500" rtl="0">
              <a:lnSpc>
                <a:spcPct val="115000"/>
              </a:lnSpc>
              <a:spcBef>
                <a:spcPts val="0"/>
              </a:spcBef>
              <a:spcAft>
                <a:spcPts val="0"/>
              </a:spcAft>
              <a:buClr>
                <a:srgbClr val="FFEFBB"/>
              </a:buClr>
              <a:buSzPts val="1400"/>
              <a:buChar char="■"/>
              <a:defRPr>
                <a:solidFill>
                  <a:srgbClr val="FFEFBB"/>
                </a:solidFill>
              </a:defRPr>
            </a:lvl3pPr>
            <a:lvl4pPr marL="1828800" lvl="3" indent="-317500" rtl="0">
              <a:lnSpc>
                <a:spcPct val="115000"/>
              </a:lnSpc>
              <a:spcBef>
                <a:spcPts val="0"/>
              </a:spcBef>
              <a:spcAft>
                <a:spcPts val="0"/>
              </a:spcAft>
              <a:buClr>
                <a:srgbClr val="FFEFBB"/>
              </a:buClr>
              <a:buSzPts val="1400"/>
              <a:buChar char="●"/>
              <a:defRPr>
                <a:solidFill>
                  <a:srgbClr val="FFEFBB"/>
                </a:solidFill>
              </a:defRPr>
            </a:lvl4pPr>
            <a:lvl5pPr marL="2286000" lvl="4" indent="-317500" rtl="0">
              <a:lnSpc>
                <a:spcPct val="115000"/>
              </a:lnSpc>
              <a:spcBef>
                <a:spcPts val="0"/>
              </a:spcBef>
              <a:spcAft>
                <a:spcPts val="0"/>
              </a:spcAft>
              <a:buClr>
                <a:srgbClr val="FFEFBB"/>
              </a:buClr>
              <a:buSzPts val="1400"/>
              <a:buChar char="○"/>
              <a:defRPr>
                <a:solidFill>
                  <a:srgbClr val="FFEFBB"/>
                </a:solidFill>
              </a:defRPr>
            </a:lvl5pPr>
            <a:lvl6pPr marL="2743200" lvl="5" indent="-317500" rtl="0">
              <a:lnSpc>
                <a:spcPct val="115000"/>
              </a:lnSpc>
              <a:spcBef>
                <a:spcPts val="0"/>
              </a:spcBef>
              <a:spcAft>
                <a:spcPts val="0"/>
              </a:spcAft>
              <a:buClr>
                <a:srgbClr val="FFEFBB"/>
              </a:buClr>
              <a:buSzPts val="1400"/>
              <a:buChar char="■"/>
              <a:defRPr>
                <a:solidFill>
                  <a:srgbClr val="FFEFBB"/>
                </a:solidFill>
              </a:defRPr>
            </a:lvl6pPr>
            <a:lvl7pPr marL="3200400" lvl="6" indent="-317500" rtl="0">
              <a:lnSpc>
                <a:spcPct val="115000"/>
              </a:lnSpc>
              <a:spcBef>
                <a:spcPts val="0"/>
              </a:spcBef>
              <a:spcAft>
                <a:spcPts val="0"/>
              </a:spcAft>
              <a:buClr>
                <a:srgbClr val="FFEFBB"/>
              </a:buClr>
              <a:buSzPts val="1400"/>
              <a:buChar char="●"/>
              <a:defRPr>
                <a:solidFill>
                  <a:srgbClr val="FFEFBB"/>
                </a:solidFill>
              </a:defRPr>
            </a:lvl7pPr>
            <a:lvl8pPr marL="3657600" lvl="7" indent="-317500" rtl="0">
              <a:lnSpc>
                <a:spcPct val="115000"/>
              </a:lnSpc>
              <a:spcBef>
                <a:spcPts val="0"/>
              </a:spcBef>
              <a:spcAft>
                <a:spcPts val="0"/>
              </a:spcAft>
              <a:buClr>
                <a:srgbClr val="FFEFBB"/>
              </a:buClr>
              <a:buSzPts val="1400"/>
              <a:buChar char="○"/>
              <a:defRPr>
                <a:solidFill>
                  <a:srgbClr val="FFEFBB"/>
                </a:solidFill>
              </a:defRPr>
            </a:lvl8pPr>
            <a:lvl9pPr marL="4114800" lvl="8" indent="-317500" rtl="0">
              <a:lnSpc>
                <a:spcPct val="115000"/>
              </a:lnSpc>
              <a:spcBef>
                <a:spcPts val="0"/>
              </a:spcBef>
              <a:spcAft>
                <a:spcPts val="0"/>
              </a:spcAft>
              <a:buClr>
                <a:srgbClr val="FFEFBB"/>
              </a:buClr>
              <a:buSzPts val="1400"/>
              <a:buChar char="■"/>
              <a:defRPr>
                <a:solidFill>
                  <a:srgbClr val="FFEFBB"/>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B79E"/>
        </a:solidFill>
        <a:effectLst/>
      </p:bgPr>
    </p:bg>
    <p:spTree>
      <p:nvGrpSpPr>
        <p:cNvPr id="1" name="Shape 53"/>
        <p:cNvGrpSpPr/>
        <p:nvPr/>
      </p:nvGrpSpPr>
      <p:grpSpPr>
        <a:xfrm>
          <a:off x="0" y="0"/>
          <a:ext cx="0" cy="0"/>
          <a:chOff x="0" y="0"/>
          <a:chExt cx="0" cy="0"/>
        </a:xfrm>
      </p:grpSpPr>
      <p:sp>
        <p:nvSpPr>
          <p:cNvPr id="5" name="TextBox 4">
            <a:extLst>
              <a:ext uri="{FF2B5EF4-FFF2-40B4-BE49-F238E27FC236}">
                <a16:creationId xmlns:a16="http://schemas.microsoft.com/office/drawing/2014/main" id="{6D0FCDDF-4AEC-1C55-A9D2-9A36E2F2853B}"/>
              </a:ext>
            </a:extLst>
          </p:cNvPr>
          <p:cNvSpPr txBox="1"/>
          <p:nvPr/>
        </p:nvSpPr>
        <p:spPr>
          <a:xfrm>
            <a:off x="470452" y="1510748"/>
            <a:ext cx="8348870" cy="1384995"/>
          </a:xfrm>
          <a:prstGeom prst="rect">
            <a:avLst/>
          </a:prstGeom>
          <a:solidFill>
            <a:srgbClr val="FFFF00"/>
          </a:solidFill>
        </p:spPr>
        <p:txBody>
          <a:bodyPr wrap="square">
            <a:spAutoFit/>
          </a:bodyPr>
          <a:lstStyle/>
          <a:p>
            <a:pPr algn="ctr" latinLnBrk="1"/>
            <a:r>
              <a:rPr lang="en-US" sz="2800" b="0" i="0" dirty="0">
                <a:effectLst/>
                <a:latin typeface="+mn-lt"/>
              </a:rPr>
              <a:t>Hack-a-thon</a:t>
            </a:r>
          </a:p>
          <a:p>
            <a:pPr algn="ctr" latinLnBrk="1"/>
            <a:r>
              <a:rPr lang="en-US" sz="2800" b="1" i="0" dirty="0">
                <a:effectLst/>
                <a:latin typeface="+mn-lt"/>
              </a:rPr>
              <a:t>Solving for India - Amrita Vishwa Vidyapeetham</a:t>
            </a:r>
          </a:p>
          <a:p>
            <a:pPr algn="ctr"/>
            <a:r>
              <a:rPr lang="en-US" sz="2800" b="0" i="0" dirty="0">
                <a:effectLst/>
                <a:latin typeface="+mn-lt"/>
              </a:rPr>
              <a:t>Powered By Google Cloud &amp; AMD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F7C"/>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59250"/>
            <a:ext cx="85206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80C9AC"/>
                </a:solidFill>
                <a:latin typeface="+mn-lt"/>
              </a:rPr>
              <a:t>TEAM DETAILS</a:t>
            </a:r>
            <a:endParaRPr dirty="0">
              <a:solidFill>
                <a:srgbClr val="80C9AC"/>
              </a:solidFill>
              <a:latin typeface="+mn-lt"/>
            </a:endParaRPr>
          </a:p>
        </p:txBody>
      </p:sp>
      <p:sp>
        <p:nvSpPr>
          <p:cNvPr id="72" name="Google Shape;72;p16"/>
          <p:cNvSpPr txBox="1"/>
          <p:nvPr/>
        </p:nvSpPr>
        <p:spPr>
          <a:xfrm>
            <a:off x="311700" y="1266496"/>
            <a:ext cx="8520600"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EFBB"/>
                </a:solidFill>
                <a:latin typeface="+mn-lt"/>
              </a:rPr>
              <a:t>Team Name: Jobbers</a:t>
            </a:r>
            <a:endParaRPr dirty="0">
              <a:solidFill>
                <a:srgbClr val="FFEFBB"/>
              </a:solidFill>
              <a:latin typeface="+mn-lt"/>
            </a:endParaRPr>
          </a:p>
        </p:txBody>
      </p:sp>
      <p:sp>
        <p:nvSpPr>
          <p:cNvPr id="74" name="Google Shape;74;p16"/>
          <p:cNvSpPr txBox="1"/>
          <p:nvPr/>
        </p:nvSpPr>
        <p:spPr>
          <a:xfrm>
            <a:off x="1087582" y="1986375"/>
            <a:ext cx="2821809"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EFBB"/>
                </a:solidFill>
                <a:latin typeface="+mn-lt"/>
                <a:ea typeface="Roboto"/>
                <a:cs typeface="Roboto"/>
                <a:sym typeface="Roboto"/>
              </a:rPr>
              <a:t>Soorya S - </a:t>
            </a:r>
            <a:r>
              <a:rPr lang="en-IN" b="1" dirty="0" err="1">
                <a:solidFill>
                  <a:srgbClr val="FFEFBB"/>
                </a:solidFill>
                <a:latin typeface="+mn-lt"/>
                <a:ea typeface="Roboto"/>
                <a:cs typeface="Roboto"/>
                <a:sym typeface="Roboto"/>
              </a:rPr>
              <a:t>sooryasatishkumar</a:t>
            </a:r>
            <a:r>
              <a:rPr lang="en-IN" b="1" dirty="0">
                <a:solidFill>
                  <a:srgbClr val="FFEFBB"/>
                </a:solidFill>
                <a:latin typeface="+mn-lt"/>
                <a:ea typeface="Roboto"/>
                <a:cs typeface="Roboto"/>
                <a:sym typeface="Roboto"/>
              </a:rPr>
              <a:t> </a:t>
            </a:r>
          </a:p>
        </p:txBody>
      </p:sp>
      <p:sp>
        <p:nvSpPr>
          <p:cNvPr id="76" name="Google Shape;76;p16"/>
          <p:cNvSpPr txBox="1"/>
          <p:nvPr/>
        </p:nvSpPr>
        <p:spPr>
          <a:xfrm>
            <a:off x="4087513" y="2723169"/>
            <a:ext cx="4884209" cy="830966"/>
          </a:xfrm>
          <a:prstGeom prst="rect">
            <a:avLst/>
          </a:prstGeom>
          <a:noFill/>
          <a:ln>
            <a:noFill/>
          </a:ln>
        </p:spPr>
        <p:txBody>
          <a:bodyPr spcFirstLastPara="1" wrap="square" lIns="91425" tIns="91425" rIns="91425" bIns="91425" anchor="t" anchorCtr="0">
            <a:spAutoFit/>
          </a:bodyPr>
          <a:lstStyle/>
          <a:p>
            <a:r>
              <a:rPr lang="en-IN" dirty="0">
                <a:solidFill>
                  <a:srgbClr val="FFEFBB"/>
                </a:solidFill>
                <a:latin typeface="+mn-lt"/>
              </a:rPr>
              <a:t>College Name : Amrita Vishwa Vidyapeetham, Coimbatore</a:t>
            </a:r>
          </a:p>
          <a:p>
            <a:pPr marL="0" lvl="0" indent="0" algn="l" rtl="0">
              <a:spcBef>
                <a:spcPts val="0"/>
              </a:spcBef>
              <a:spcAft>
                <a:spcPts val="0"/>
              </a:spcAft>
              <a:buNone/>
            </a:pPr>
            <a:r>
              <a:rPr lang="en" dirty="0">
                <a:solidFill>
                  <a:srgbClr val="FFEFBB"/>
                </a:solidFill>
                <a:latin typeface="+mn-lt"/>
              </a:rPr>
              <a:t>Stream :  Computer and Communication</a:t>
            </a:r>
            <a:endParaRPr dirty="0">
              <a:solidFill>
                <a:srgbClr val="FFEFBB"/>
              </a:solidFill>
              <a:latin typeface="+mn-lt"/>
            </a:endParaRPr>
          </a:p>
          <a:p>
            <a:pPr marL="0" lvl="0" indent="0" algn="l" rtl="0">
              <a:spcBef>
                <a:spcPts val="0"/>
              </a:spcBef>
              <a:spcAft>
                <a:spcPts val="0"/>
              </a:spcAft>
              <a:buNone/>
            </a:pPr>
            <a:r>
              <a:rPr lang="en" dirty="0">
                <a:solidFill>
                  <a:srgbClr val="FFEFBB"/>
                </a:solidFill>
                <a:latin typeface="+mn-lt"/>
              </a:rPr>
              <a:t>Year Of Graduation : 2024</a:t>
            </a:r>
            <a:endParaRPr dirty="0">
              <a:solidFill>
                <a:srgbClr val="FFEFBB"/>
              </a:solidFill>
              <a:latin typeface="+mn-lt"/>
            </a:endParaRPr>
          </a:p>
        </p:txBody>
      </p:sp>
      <p:sp>
        <p:nvSpPr>
          <p:cNvPr id="78" name="Google Shape;78;p16"/>
          <p:cNvSpPr txBox="1"/>
          <p:nvPr/>
        </p:nvSpPr>
        <p:spPr>
          <a:xfrm>
            <a:off x="1087582" y="3724985"/>
            <a:ext cx="2821808"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EFBB"/>
                </a:solidFill>
                <a:latin typeface="+mn-lt"/>
                <a:ea typeface="Roboto"/>
                <a:cs typeface="Roboto"/>
                <a:sym typeface="Roboto"/>
              </a:rPr>
              <a:t>Sivashankar – siva7cc</a:t>
            </a:r>
            <a:endParaRPr b="1" dirty="0">
              <a:solidFill>
                <a:srgbClr val="FFEFBB"/>
              </a:solidFill>
              <a:latin typeface="+mn-lt"/>
              <a:ea typeface="Roboto"/>
              <a:cs typeface="Roboto"/>
              <a:sym typeface="Roboto"/>
            </a:endParaRPr>
          </a:p>
        </p:txBody>
      </p:sp>
      <p:sp>
        <p:nvSpPr>
          <p:cNvPr id="82" name="Google Shape;82;p16"/>
          <p:cNvSpPr txBox="1"/>
          <p:nvPr/>
        </p:nvSpPr>
        <p:spPr>
          <a:xfrm>
            <a:off x="1087582" y="3145529"/>
            <a:ext cx="2821808" cy="400079"/>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EFBB"/>
                </a:solidFill>
                <a:latin typeface="+mn-lt"/>
                <a:ea typeface="Roboto"/>
                <a:cs typeface="Roboto"/>
                <a:sym typeface="Roboto"/>
              </a:rPr>
              <a:t>Taushiq B - taushiqdu466s</a:t>
            </a:r>
          </a:p>
        </p:txBody>
      </p:sp>
      <p:sp>
        <p:nvSpPr>
          <p:cNvPr id="86" name="Google Shape;86;p16"/>
          <p:cNvSpPr txBox="1"/>
          <p:nvPr/>
        </p:nvSpPr>
        <p:spPr>
          <a:xfrm>
            <a:off x="1087582" y="2565952"/>
            <a:ext cx="2821808"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EFBB"/>
                </a:solidFill>
                <a:latin typeface="+mn-lt"/>
                <a:ea typeface="Roboto"/>
                <a:cs typeface="Roboto"/>
                <a:sym typeface="Roboto"/>
              </a:rPr>
              <a:t>Mohan V – mohan_v</a:t>
            </a:r>
            <a:endParaRPr b="1" dirty="0">
              <a:solidFill>
                <a:srgbClr val="FFEFBB"/>
              </a:solidFill>
              <a:latin typeface="+mn-lt"/>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DOMAIN SELECTED</a:t>
            </a:r>
            <a:endParaRPr sz="1688" i="1" dirty="0">
              <a:solidFill>
                <a:srgbClr val="FFEFBB"/>
              </a:solidFill>
              <a:latin typeface="+mn-lt"/>
            </a:endParaRPr>
          </a:p>
          <a:p>
            <a:pPr marL="0" lvl="0" indent="0" algn="l" rtl="0">
              <a:spcBef>
                <a:spcPts val="0"/>
              </a:spcBef>
              <a:spcAft>
                <a:spcPts val="0"/>
              </a:spcAft>
              <a:buNone/>
            </a:pPr>
            <a:endParaRPr dirty="0">
              <a:latin typeface="+mn-lt"/>
            </a:endParaRPr>
          </a:p>
        </p:txBody>
      </p:sp>
      <p:graphicFrame>
        <p:nvGraphicFramePr>
          <p:cNvPr id="94" name="Google Shape;94;p17"/>
          <p:cNvGraphicFramePr/>
          <p:nvPr>
            <p:extLst>
              <p:ext uri="{D42A27DB-BD31-4B8C-83A1-F6EECF244321}">
                <p14:modId xmlns:p14="http://schemas.microsoft.com/office/powerpoint/2010/main" val="1801310956"/>
              </p:ext>
            </p:extLst>
          </p:nvPr>
        </p:nvGraphicFramePr>
        <p:xfrm>
          <a:off x="1199596" y="884168"/>
          <a:ext cx="2945200" cy="3930540"/>
        </p:xfrm>
        <a:graphic>
          <a:graphicData uri="http://schemas.openxmlformats.org/drawingml/2006/table">
            <a:tbl>
              <a:tblPr>
                <a:noFill/>
                <a:tableStyleId>{3B8B8528-F044-43CF-8E9B-06A37D869280}</a:tableStyleId>
              </a:tblPr>
              <a:tblGrid>
                <a:gridCol w="29452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sz="1600" b="1" dirty="0">
                          <a:solidFill>
                            <a:srgbClr val="004F7C"/>
                          </a:solidFill>
                          <a:latin typeface="Roboto"/>
                          <a:ea typeface="Roboto"/>
                          <a:cs typeface="Roboto"/>
                          <a:sym typeface="Roboto"/>
                        </a:rPr>
                        <a:t>DOMAINS</a:t>
                      </a:r>
                      <a:endParaRPr sz="1600" b="1" dirty="0">
                        <a:solidFill>
                          <a:srgbClr val="004F7C"/>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822925">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1. </a:t>
                      </a:r>
                      <a:r>
                        <a:rPr lang="en-US" dirty="0">
                          <a:solidFill>
                            <a:srgbClr val="FFEFBB"/>
                          </a:solidFill>
                          <a:latin typeface="Roboto"/>
                          <a:ea typeface="Roboto"/>
                          <a:cs typeface="Roboto"/>
                          <a:sym typeface="Roboto"/>
                        </a:rPr>
                        <a:t>Healthcare</a:t>
                      </a:r>
                    </a:p>
                  </a:txBody>
                  <a:tcPr marL="91425" marR="91425" marT="91425" marB="91425"/>
                </a:tc>
                <a:extLst>
                  <a:ext uri="{0D108BD9-81ED-4DB2-BD59-A6C34878D82A}">
                    <a16:rowId xmlns:a16="http://schemas.microsoft.com/office/drawing/2014/main" val="10001"/>
                  </a:ext>
                </a:extLst>
              </a:tr>
              <a:tr h="638850">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2. </a:t>
                      </a:r>
                      <a:r>
                        <a:rPr lang="en-US" dirty="0">
                          <a:solidFill>
                            <a:srgbClr val="FFEFBB"/>
                          </a:solidFill>
                          <a:latin typeface="Roboto"/>
                          <a:ea typeface="Roboto"/>
                          <a:cs typeface="Roboto"/>
                          <a:sym typeface="Roboto"/>
                        </a:rPr>
                        <a:t>FinTech</a:t>
                      </a: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3. </a:t>
                      </a:r>
                      <a:r>
                        <a:rPr lang="en-US" dirty="0" err="1">
                          <a:solidFill>
                            <a:srgbClr val="FFEFBB"/>
                          </a:solidFill>
                          <a:latin typeface="Roboto"/>
                          <a:ea typeface="Roboto"/>
                          <a:cs typeface="Roboto"/>
                          <a:sym typeface="Roboto"/>
                        </a:rPr>
                        <a:t>AgroTech</a:t>
                      </a:r>
                      <a:endParaRPr lang="en-US" dirty="0">
                        <a:solidFill>
                          <a:srgbClr val="FFEFBB"/>
                        </a:solidFill>
                        <a:latin typeface="Roboto"/>
                        <a:ea typeface="Roboto"/>
                        <a:cs typeface="Roboto"/>
                        <a:sym typeface="Roboto"/>
                      </a:endParaRP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4. </a:t>
                      </a:r>
                      <a:r>
                        <a:rPr lang="en-US" dirty="0">
                          <a:solidFill>
                            <a:srgbClr val="FFEFBB"/>
                          </a:solidFill>
                          <a:latin typeface="Roboto"/>
                          <a:ea typeface="Roboto"/>
                          <a:cs typeface="Roboto"/>
                          <a:sym typeface="Roboto"/>
                        </a:rPr>
                        <a:t>Fitness and Sports</a:t>
                      </a: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solidFill>
                      <a:srgbClr val="FF0000"/>
                    </a:solidFill>
                  </a:tcPr>
                </a:tc>
                <a:extLst>
                  <a:ext uri="{0D108BD9-81ED-4DB2-BD59-A6C34878D82A}">
                    <a16:rowId xmlns:a16="http://schemas.microsoft.com/office/drawing/2014/main" val="10004"/>
                  </a:ext>
                </a:extLst>
              </a:tr>
              <a:tr h="8229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solidFill>
                            <a:srgbClr val="FFEFBB"/>
                          </a:solidFill>
                          <a:latin typeface="Roboto"/>
                          <a:ea typeface="Roboto"/>
                          <a:cs typeface="Roboto"/>
                          <a:sym typeface="Roboto"/>
                        </a:rPr>
                        <a:t>5. </a:t>
                      </a:r>
                      <a:r>
                        <a:rPr lang="en-US" dirty="0">
                          <a:solidFill>
                            <a:srgbClr val="FFEFBB"/>
                          </a:solidFill>
                          <a:latin typeface="Roboto"/>
                          <a:ea typeface="Roboto"/>
                          <a:cs typeface="Roboto"/>
                          <a:sym typeface="Roboto"/>
                        </a:rPr>
                        <a:t>Blockchain</a:t>
                      </a: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EB625BE-E696-E63B-8690-58E17F93E81D}"/>
              </a:ext>
            </a:extLst>
          </p:cNvPr>
          <p:cNvSpPr txBox="1"/>
          <p:nvPr/>
        </p:nvSpPr>
        <p:spPr>
          <a:xfrm>
            <a:off x="4422736" y="3124989"/>
            <a:ext cx="2945200" cy="954107"/>
          </a:xfrm>
          <a:prstGeom prst="rect">
            <a:avLst/>
          </a:prstGeom>
          <a:noFill/>
        </p:spPr>
        <p:txBody>
          <a:bodyPr wrap="square">
            <a:spAutoFit/>
          </a:bodyPr>
          <a:lstStyle/>
          <a:p>
            <a:r>
              <a:rPr lang="en-IN" sz="1400" b="1" dirty="0">
                <a:solidFill>
                  <a:srgbClr val="004F7C"/>
                </a:solidFill>
                <a:latin typeface="+mn-lt"/>
              </a:rPr>
              <a:t>DESCRIPTION</a:t>
            </a:r>
            <a:endParaRPr lang="en-US" dirty="0">
              <a:solidFill>
                <a:srgbClr val="FFEFBB"/>
              </a:solidFill>
              <a:latin typeface="+mn-lt"/>
              <a:ea typeface="Roboto"/>
              <a:cs typeface="Roboto"/>
              <a:sym typeface="Roboto"/>
            </a:endParaRPr>
          </a:p>
          <a:p>
            <a:pPr marL="0" lvl="0" indent="0" algn="l" rtl="0">
              <a:spcBef>
                <a:spcPts val="0"/>
              </a:spcBef>
              <a:spcAft>
                <a:spcPts val="0"/>
              </a:spcAft>
              <a:buNone/>
            </a:pPr>
            <a:r>
              <a:rPr lang="en-US" dirty="0">
                <a:solidFill>
                  <a:srgbClr val="FFEFBB"/>
                </a:solidFill>
                <a:latin typeface="+mn-lt"/>
                <a:ea typeface="Roboto"/>
                <a:cs typeface="Roboto"/>
                <a:sym typeface="Roboto"/>
              </a:rPr>
              <a:t>Develop innovative solutions for improving fitness of an individual and to help them for sports.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PROBLEM STATEMENT:</a:t>
            </a:r>
            <a:endParaRPr dirty="0">
              <a:latin typeface="+mn-lt"/>
            </a:endParaRPr>
          </a:p>
        </p:txBody>
      </p:sp>
      <p:sp>
        <p:nvSpPr>
          <p:cNvPr id="100" name="Google Shape;10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1200"/>
              </a:spcBef>
              <a:spcAft>
                <a:spcPts val="0"/>
              </a:spcAft>
              <a:buSzPts val="1700"/>
              <a:buChar char="❏"/>
            </a:pPr>
            <a:r>
              <a:rPr lang="en" sz="1700" dirty="0">
                <a:latin typeface="+mn-lt"/>
              </a:rPr>
              <a:t>People find it difficult to maintain the daily workout schedule</a:t>
            </a:r>
            <a:endParaRPr sz="1700" dirty="0">
              <a:latin typeface="+mn-lt"/>
            </a:endParaRPr>
          </a:p>
          <a:p>
            <a:pPr marL="457200" lvl="0" indent="-336550" algn="l" rtl="0">
              <a:spcBef>
                <a:spcPts val="0"/>
              </a:spcBef>
              <a:spcAft>
                <a:spcPts val="0"/>
              </a:spcAft>
              <a:buSzPts val="1700"/>
              <a:buChar char="❏"/>
            </a:pPr>
            <a:r>
              <a:rPr lang="en" sz="1700" dirty="0">
                <a:latin typeface="+mn-lt"/>
              </a:rPr>
              <a:t>An external factor is needed to help people to maintain their fitness a</a:t>
            </a:r>
            <a:r>
              <a:rPr lang="en-IN" sz="1700" dirty="0" err="1">
                <a:latin typeface="+mn-lt"/>
              </a:rPr>
              <a:t>nd</a:t>
            </a:r>
            <a:r>
              <a:rPr lang="en-IN" sz="1700" dirty="0">
                <a:latin typeface="+mn-lt"/>
              </a:rPr>
              <a:t> health</a:t>
            </a:r>
            <a:endParaRPr sz="1700" dirty="0">
              <a:latin typeface="+mn-lt"/>
            </a:endParaRPr>
          </a:p>
          <a:p>
            <a:pPr marL="457200" lvl="0" indent="-336550" algn="l" rtl="0">
              <a:spcBef>
                <a:spcPts val="0"/>
              </a:spcBef>
              <a:spcAft>
                <a:spcPts val="0"/>
              </a:spcAft>
              <a:buSzPts val="1700"/>
              <a:buChar char="❏"/>
            </a:pPr>
            <a:r>
              <a:rPr lang="en-US" sz="1700" dirty="0">
                <a:latin typeface="+mn-lt"/>
              </a:rPr>
              <a:t>Daily health and fitness goals</a:t>
            </a:r>
            <a:endParaRPr sz="1700" dirty="0">
              <a:latin typeface="+mn-lt"/>
            </a:endParaRPr>
          </a:p>
          <a:p>
            <a:pPr marL="457200" lvl="0" indent="-336550" algn="l" rtl="0">
              <a:spcBef>
                <a:spcPts val="0"/>
              </a:spcBef>
              <a:spcAft>
                <a:spcPts val="0"/>
              </a:spcAft>
              <a:buSzPts val="1700"/>
              <a:buChar char="❏"/>
            </a:pPr>
            <a:r>
              <a:rPr lang="en" sz="1700" dirty="0">
                <a:latin typeface="+mn-lt"/>
              </a:rPr>
              <a:t>The external reminder could be an personalized app which help them with th</a:t>
            </a:r>
            <a:r>
              <a:rPr lang="en-IN" sz="1700" dirty="0" err="1">
                <a:latin typeface="+mn-lt"/>
              </a:rPr>
              <a:t>ei</a:t>
            </a:r>
            <a:r>
              <a:rPr lang="en" sz="1700" dirty="0">
                <a:latin typeface="+mn-lt"/>
              </a:rPr>
              <a:t>r daily schedule</a:t>
            </a:r>
            <a:endParaRPr sz="17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PROJECT DESCRIPTION:</a:t>
            </a:r>
            <a:endParaRPr dirty="0">
              <a:latin typeface="+mn-lt"/>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mn-lt"/>
              </a:rPr>
              <a:t>Write a description about your project. It must include the following points:</a:t>
            </a:r>
            <a:endParaRPr sz="1700" b="1" dirty="0">
              <a:latin typeface="+mn-lt"/>
            </a:endParaRPr>
          </a:p>
          <a:p>
            <a:pPr indent="-336550">
              <a:spcBef>
                <a:spcPts val="1200"/>
              </a:spcBef>
              <a:buSzPts val="1700"/>
            </a:pPr>
            <a:r>
              <a:rPr lang="en-IN" sz="1700" dirty="0">
                <a:latin typeface="+mn-lt"/>
              </a:rPr>
              <a:t>Aim of the project - </a:t>
            </a:r>
            <a:r>
              <a:rPr lang="en" sz="1700" dirty="0">
                <a:latin typeface="+mn-lt"/>
              </a:rPr>
              <a:t>Help people follow daily fitness goals</a:t>
            </a:r>
            <a:endParaRPr sz="1700" dirty="0">
              <a:latin typeface="+mn-lt"/>
            </a:endParaRPr>
          </a:p>
          <a:p>
            <a:pPr marL="457200" lvl="0" indent="-336550" algn="l" rtl="0">
              <a:spcBef>
                <a:spcPts val="0"/>
              </a:spcBef>
              <a:spcAft>
                <a:spcPts val="0"/>
              </a:spcAft>
              <a:buSzPts val="1700"/>
              <a:buChar char="●"/>
            </a:pPr>
            <a:r>
              <a:rPr lang="en" sz="1700" dirty="0">
                <a:latin typeface="+mn-lt"/>
              </a:rPr>
              <a:t>Approach that you used to overcome the problem - An app to remind the user</a:t>
            </a:r>
            <a:endParaRPr sz="1700" dirty="0">
              <a:latin typeface="+mn-lt"/>
            </a:endParaRPr>
          </a:p>
          <a:p>
            <a:pPr marL="457200" lvl="0" indent="-336550" algn="l" rtl="0">
              <a:spcBef>
                <a:spcPts val="0"/>
              </a:spcBef>
              <a:spcAft>
                <a:spcPts val="0"/>
              </a:spcAft>
              <a:buSzPts val="1700"/>
              <a:buChar char="●"/>
            </a:pPr>
            <a:r>
              <a:rPr lang="en" sz="1700" dirty="0">
                <a:latin typeface="+mn-lt"/>
              </a:rPr>
              <a:t>Team members and their responsibilities – App creation using flutter, firebase and hosted in amd instances</a:t>
            </a:r>
            <a:endParaRPr lang="en-US" sz="1700" dirty="0">
              <a:latin typeface="+mn-lt"/>
            </a:endParaRPr>
          </a:p>
          <a:p>
            <a:pPr marL="457200" lvl="0" indent="-336550" algn="l" rtl="0">
              <a:spcBef>
                <a:spcPts val="0"/>
              </a:spcBef>
              <a:spcAft>
                <a:spcPts val="0"/>
              </a:spcAft>
              <a:buSzPts val="1700"/>
              <a:buChar char="●"/>
            </a:pPr>
            <a:r>
              <a:rPr lang="en-US" sz="1700" dirty="0">
                <a:latin typeface="+mn-lt"/>
              </a:rPr>
              <a:t>Expected outcome of the project – An Web app with all features</a:t>
            </a:r>
          </a:p>
          <a:p>
            <a:pPr marL="0" lvl="0" indent="0" algn="l" rtl="0">
              <a:spcBef>
                <a:spcPts val="1200"/>
              </a:spcBef>
              <a:spcAft>
                <a:spcPts val="0"/>
              </a:spcAft>
              <a:buNone/>
            </a:pPr>
            <a:endParaRPr sz="1700" dirty="0">
              <a:solidFill>
                <a:schemeClr val="lt1"/>
              </a:solidFill>
              <a:latin typeface="+mn-lt"/>
            </a:endParaRPr>
          </a:p>
          <a:p>
            <a:pPr marL="0" lvl="0" indent="0" algn="l" rtl="0">
              <a:spcBef>
                <a:spcPts val="1200"/>
              </a:spcBef>
              <a:spcAft>
                <a:spcPts val="1200"/>
              </a:spcAft>
              <a:buNone/>
            </a:pPr>
            <a:r>
              <a:rPr lang="en" sz="1700" dirty="0">
                <a:solidFill>
                  <a:schemeClr val="lt1"/>
                </a:solidFill>
                <a:latin typeface="+mn-lt"/>
              </a:rPr>
              <a:t> </a:t>
            </a:r>
            <a:endParaRPr sz="1700" dirty="0">
              <a:solidFill>
                <a:schemeClr val="lt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C9AC"/>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SOLUTION PROPOSED:</a:t>
            </a:r>
            <a:endParaRPr dirty="0">
              <a:latin typeface="+mn-lt"/>
            </a:endParaRPr>
          </a:p>
        </p:txBody>
      </p:sp>
      <p:sp>
        <p:nvSpPr>
          <p:cNvPr id="112" name="Google Shape;112;p20"/>
          <p:cNvSpPr txBox="1">
            <a:spLocks noGrp="1"/>
          </p:cNvSpPr>
          <p:nvPr>
            <p:ph type="body" idx="1"/>
          </p:nvPr>
        </p:nvSpPr>
        <p:spPr>
          <a:xfrm>
            <a:off x="311700" y="1152474"/>
            <a:ext cx="8520600" cy="3870099"/>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sz="1700" dirty="0">
                <a:solidFill>
                  <a:schemeClr val="lt1"/>
                </a:solidFill>
                <a:latin typeface="+mn-lt"/>
              </a:rPr>
              <a:t>	</a:t>
            </a:r>
            <a:r>
              <a:rPr lang="en-US" sz="1600" b="1" dirty="0">
                <a:latin typeface="+mn-lt"/>
              </a:rPr>
              <a:t>This </a:t>
            </a:r>
            <a:r>
              <a:rPr lang="en" sz="1600" b="1" dirty="0">
                <a:latin typeface="+mn-lt"/>
              </a:rPr>
              <a:t>description </a:t>
            </a:r>
            <a:r>
              <a:rPr lang="en-US" sz="1600" b="1" dirty="0">
                <a:latin typeface="+mn-lt"/>
              </a:rPr>
              <a:t>app is an easy and effective way to stay on track with your daily health and fitness goals. The app uses Flutter and Rive to create a real-time tracking system to help you keep track of your progress and stay motivated. The app also provides personalized health tips and reminders to help you stay on track with your goals. Plus, it has an intuitive, interactive user interface to make tracking your habits, nutrition, and exercise easy and fun.</a:t>
            </a:r>
          </a:p>
          <a:p>
            <a:pPr marL="0" lvl="0" indent="0" algn="l" rtl="0">
              <a:spcBef>
                <a:spcPts val="0"/>
              </a:spcBef>
              <a:spcAft>
                <a:spcPts val="1200"/>
              </a:spcAft>
              <a:buNone/>
            </a:pPr>
            <a:r>
              <a:rPr lang="en-US" sz="1600" b="1" dirty="0">
                <a:latin typeface="+mn-lt"/>
              </a:rPr>
              <a:t>Features of the app:</a:t>
            </a:r>
          </a:p>
          <a:p>
            <a:pPr marL="342900" lvl="0" algn="l" rtl="0">
              <a:spcBef>
                <a:spcPts val="0"/>
              </a:spcBef>
              <a:spcAft>
                <a:spcPts val="1200"/>
              </a:spcAft>
              <a:buFont typeface="+mj-lt"/>
              <a:buAutoNum type="arabicPeriod"/>
            </a:pPr>
            <a:r>
              <a:rPr lang="en-US" sz="1600" b="1" dirty="0">
                <a:latin typeface="+mn-lt"/>
              </a:rPr>
              <a:t>To-do</a:t>
            </a:r>
          </a:p>
          <a:p>
            <a:pPr marL="342900" lvl="0" algn="l" rtl="0">
              <a:spcBef>
                <a:spcPts val="0"/>
              </a:spcBef>
              <a:spcAft>
                <a:spcPts val="1200"/>
              </a:spcAft>
              <a:buFont typeface="+mj-lt"/>
              <a:buAutoNum type="arabicPeriod"/>
            </a:pPr>
            <a:r>
              <a:rPr lang="en-US" sz="1600" b="1" dirty="0">
                <a:latin typeface="+mn-lt"/>
              </a:rPr>
              <a:t>Exercise section</a:t>
            </a:r>
          </a:p>
          <a:p>
            <a:pPr marL="342900" lvl="0" algn="l" rtl="0">
              <a:spcBef>
                <a:spcPts val="0"/>
              </a:spcBef>
              <a:spcAft>
                <a:spcPts val="1200"/>
              </a:spcAft>
              <a:buFont typeface="+mj-lt"/>
              <a:buAutoNum type="arabicPeriod"/>
            </a:pPr>
            <a:r>
              <a:rPr lang="en-US" sz="1600" b="1" dirty="0">
                <a:latin typeface="+mn-lt"/>
              </a:rPr>
              <a:t>Progress report</a:t>
            </a:r>
          </a:p>
          <a:p>
            <a:pPr marL="342900" lvl="0" algn="l" rtl="0">
              <a:spcBef>
                <a:spcPts val="0"/>
              </a:spcBef>
              <a:spcAft>
                <a:spcPts val="1200"/>
              </a:spcAft>
              <a:buFont typeface="+mj-lt"/>
              <a:buAutoNum type="arabicPeriod"/>
            </a:pPr>
            <a:r>
              <a:rPr lang="en-US" sz="1600" b="1" dirty="0">
                <a:latin typeface="+mn-lt"/>
              </a:rPr>
              <a:t>Profile section</a:t>
            </a:r>
          </a:p>
        </p:txBody>
      </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66261" y="25509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TECHNOLOGY USED:</a:t>
            </a:r>
            <a:endParaRPr dirty="0">
              <a:latin typeface="+mn-lt"/>
            </a:endParaRPr>
          </a:p>
        </p:txBody>
      </p:sp>
      <p:sp>
        <p:nvSpPr>
          <p:cNvPr id="118" name="Google Shape;118;p21"/>
          <p:cNvSpPr txBox="1">
            <a:spLocks noGrp="1"/>
          </p:cNvSpPr>
          <p:nvPr>
            <p:ph type="body" idx="1"/>
          </p:nvPr>
        </p:nvSpPr>
        <p:spPr>
          <a:xfrm>
            <a:off x="364434" y="728404"/>
            <a:ext cx="8467865" cy="4315704"/>
          </a:xfrm>
          <a:prstGeom prst="rect">
            <a:avLst/>
          </a:prstGeom>
        </p:spPr>
        <p:txBody>
          <a:bodyPr spcFirstLastPara="1" wrap="square" lIns="91425" tIns="91425" rIns="91425" bIns="91425" anchor="t" anchorCtr="0">
            <a:normAutofit/>
          </a:bodyPr>
          <a:lstStyle/>
          <a:p>
            <a:pPr marL="0" lvl="0" indent="0">
              <a:spcBef>
                <a:spcPts val="1200"/>
              </a:spcBef>
              <a:spcAft>
                <a:spcPts val="1200"/>
              </a:spcAft>
              <a:buClr>
                <a:schemeClr val="dk1"/>
              </a:buClr>
              <a:buSzPts val="1100"/>
              <a:buFont typeface="Arial"/>
              <a:buNone/>
            </a:pPr>
            <a:r>
              <a:rPr lang="en-US" sz="1400" b="1" dirty="0">
                <a:latin typeface="+mn-lt"/>
              </a:rPr>
              <a:t>The app is built using </a:t>
            </a:r>
          </a:p>
          <a:p>
            <a:pPr marL="285750" indent="-285750">
              <a:spcBef>
                <a:spcPts val="1200"/>
              </a:spcBef>
              <a:spcAft>
                <a:spcPts val="1200"/>
              </a:spcAft>
              <a:buClr>
                <a:schemeClr val="dk1"/>
              </a:buClr>
              <a:buSzPts val="1100"/>
            </a:pPr>
            <a:r>
              <a:rPr lang="en-US" sz="1400" b="1" dirty="0">
                <a:latin typeface="+mn-lt"/>
              </a:rPr>
              <a:t>Flutter, a cross-platform mobile app development framework that allows us to create a single app that can work across multiple platforms.</a:t>
            </a:r>
          </a:p>
          <a:p>
            <a:pPr marL="285750" indent="-285750">
              <a:spcBef>
                <a:spcPts val="1200"/>
              </a:spcBef>
              <a:spcAft>
                <a:spcPts val="1200"/>
              </a:spcAft>
              <a:buClr>
                <a:schemeClr val="dk1"/>
              </a:buClr>
              <a:buSzPts val="1100"/>
            </a:pPr>
            <a:r>
              <a:rPr lang="en-US" sz="1400" b="1" dirty="0">
                <a:latin typeface="+mn-lt"/>
              </a:rPr>
              <a:t>Google cloud – firebase,</a:t>
            </a:r>
            <a:r>
              <a:rPr lang="en-US" sz="1400" b="0" i="0" dirty="0">
                <a:solidFill>
                  <a:srgbClr val="EDEBE9"/>
                </a:solidFill>
                <a:effectLst/>
                <a:latin typeface="+mn-lt"/>
              </a:rPr>
              <a:t> </a:t>
            </a:r>
            <a:r>
              <a:rPr lang="en-US" sz="1400" b="1" dirty="0">
                <a:latin typeface="+mn-lt"/>
              </a:rPr>
              <a:t> it is a product of Google and is part of the Google Cloud family of products. It provides a range of services to help developers build, manage, and grow their apps easily .</a:t>
            </a:r>
          </a:p>
          <a:p>
            <a:pPr marL="285750" indent="-285750">
              <a:spcBef>
                <a:spcPts val="1200"/>
              </a:spcBef>
              <a:spcAft>
                <a:spcPts val="1200"/>
              </a:spcAft>
              <a:buClr>
                <a:schemeClr val="dk1"/>
              </a:buClr>
              <a:buSzPts val="1100"/>
            </a:pPr>
            <a:r>
              <a:rPr lang="en-US" sz="1400" b="1" dirty="0">
                <a:latin typeface="+mn-lt"/>
              </a:rPr>
              <a:t>To ensure that the app works seamlessly across all platforms, the app will be tested extensively on various devices and operating systems. Various security measures will also be implemented to ensure user data is secure and private. So, the habit tracker app is a simple, secure, and effective way to stay on track with health and fitness goals.</a:t>
            </a:r>
            <a:endParaRPr sz="1400" b="1"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ADVANTAGE OVER EXISTING SYSTEM:</a:t>
            </a:r>
            <a:endParaRPr dirty="0">
              <a:latin typeface="+mn-lt"/>
            </a:endParaRPr>
          </a:p>
        </p:txBody>
      </p:sp>
      <p:sp>
        <p:nvSpPr>
          <p:cNvPr id="124" name="Google Shape;1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1200"/>
              </a:spcBef>
              <a:spcAft>
                <a:spcPts val="0"/>
              </a:spcAft>
              <a:buSzPts val="2000"/>
              <a:buChar char="★"/>
            </a:pPr>
            <a:r>
              <a:rPr lang="en" sz="2000" b="1" dirty="0">
                <a:latin typeface="+mn-lt"/>
              </a:rPr>
              <a:t>Secure</a:t>
            </a:r>
            <a:endParaRPr sz="2000" b="1" dirty="0">
              <a:latin typeface="+mn-lt"/>
            </a:endParaRPr>
          </a:p>
          <a:p>
            <a:pPr marL="457200" lvl="0" indent="-355600" algn="l" rtl="0">
              <a:spcBef>
                <a:spcPts val="0"/>
              </a:spcBef>
              <a:spcAft>
                <a:spcPts val="0"/>
              </a:spcAft>
              <a:buSzPts val="2000"/>
              <a:buChar char="★"/>
            </a:pPr>
            <a:r>
              <a:rPr lang="en" sz="2000" b="1" dirty="0">
                <a:latin typeface="+mn-lt"/>
              </a:rPr>
              <a:t>Economical feasibility </a:t>
            </a:r>
            <a:endParaRPr sz="2000" b="1" dirty="0">
              <a:latin typeface="+mn-lt"/>
            </a:endParaRPr>
          </a:p>
          <a:p>
            <a:pPr marL="457200" lvl="0" indent="-355600" algn="l" rtl="0">
              <a:spcBef>
                <a:spcPts val="0"/>
              </a:spcBef>
              <a:spcAft>
                <a:spcPts val="0"/>
              </a:spcAft>
              <a:buSzPts val="2000"/>
              <a:buChar char="★"/>
            </a:pPr>
            <a:r>
              <a:rPr lang="en" sz="2000" b="1" dirty="0">
                <a:latin typeface="+mn-lt"/>
              </a:rPr>
              <a:t>Cross-platform</a:t>
            </a:r>
            <a:endParaRPr sz="2000" b="1" dirty="0">
              <a:latin typeface="+mn-lt"/>
            </a:endParaRPr>
          </a:p>
          <a:p>
            <a:pPr marL="457200" lvl="0" indent="-355600" algn="l" rtl="0">
              <a:spcBef>
                <a:spcPts val="0"/>
              </a:spcBef>
              <a:spcAft>
                <a:spcPts val="0"/>
              </a:spcAft>
              <a:buSzPts val="2000"/>
              <a:buChar char="★"/>
            </a:pPr>
            <a:r>
              <a:rPr lang="en" sz="2000" b="1" dirty="0">
                <a:latin typeface="+mn-lt"/>
              </a:rPr>
              <a:t>User friendly even for older people</a:t>
            </a:r>
          </a:p>
          <a:p>
            <a:pPr marL="457200" lvl="0" indent="-355600" algn="l" rtl="0">
              <a:spcBef>
                <a:spcPts val="0"/>
              </a:spcBef>
              <a:spcAft>
                <a:spcPts val="0"/>
              </a:spcAft>
              <a:buSzPts val="2000"/>
              <a:buChar char="★"/>
            </a:pPr>
            <a:r>
              <a:rPr lang="en" sz="2000" b="1" dirty="0">
                <a:latin typeface="+mn-lt"/>
              </a:rPr>
              <a:t>Can be made as a mobile app as well</a:t>
            </a:r>
            <a:endParaRPr sz="2000" b="1"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F7C"/>
        </a:solidFill>
        <a:effectLst/>
      </p:bgPr>
    </p:bg>
    <p:spTree>
      <p:nvGrpSpPr>
        <p:cNvPr id="1" name="Shape 141"/>
        <p:cNvGrpSpPr/>
        <p:nvPr/>
      </p:nvGrpSpPr>
      <p:grpSpPr>
        <a:xfrm>
          <a:off x="0" y="0"/>
          <a:ext cx="0" cy="0"/>
          <a:chOff x="0" y="0"/>
          <a:chExt cx="0" cy="0"/>
        </a:xfrm>
      </p:grpSpPr>
      <p:sp>
        <p:nvSpPr>
          <p:cNvPr id="142" name="Google Shape;142;p25"/>
          <p:cNvSpPr txBox="1"/>
          <p:nvPr/>
        </p:nvSpPr>
        <p:spPr>
          <a:xfrm>
            <a:off x="2912575" y="2371650"/>
            <a:ext cx="345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pic>
        <p:nvPicPr>
          <p:cNvPr id="143" name="Google Shape;143;p25"/>
          <p:cNvPicPr preferRelativeResize="0"/>
          <p:nvPr/>
        </p:nvPicPr>
        <p:blipFill>
          <a:blip r:embed="rId3">
            <a:alphaModFix/>
          </a:blip>
          <a:stretch>
            <a:fillRect/>
          </a:stretch>
        </p:blipFill>
        <p:spPr>
          <a:xfrm>
            <a:off x="905637" y="933875"/>
            <a:ext cx="7471675" cy="327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63412CE6C9DB4FAE65F9FEF90AF30F" ma:contentTypeVersion="14" ma:contentTypeDescription="Create a new document." ma:contentTypeScope="" ma:versionID="0f2f678f5d95322b1ce42ee23c62a676">
  <xsd:schema xmlns:xsd="http://www.w3.org/2001/XMLSchema" xmlns:xs="http://www.w3.org/2001/XMLSchema" xmlns:p="http://schemas.microsoft.com/office/2006/metadata/properties" xmlns:ns3="6b25c4fa-f291-4632-8a36-1c74be72259a" xmlns:ns4="a63d3556-14c1-4f86-a0e8-4ad99b74c6aa" targetNamespace="http://schemas.microsoft.com/office/2006/metadata/properties" ma:root="true" ma:fieldsID="05ec619dff014e04b41e98e0e2d93399" ns3:_="" ns4:_="">
    <xsd:import namespace="6b25c4fa-f291-4632-8a36-1c74be72259a"/>
    <xsd:import namespace="a63d3556-14c1-4f86-a0e8-4ad99b74c6a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25c4fa-f291-4632-8a36-1c74be7225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3d3556-14c1-4f86-a0e8-4ad99b74c6a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63d3556-14c1-4f86-a0e8-4ad99b74c6aa" xsi:nil="true"/>
  </documentManagement>
</p:properties>
</file>

<file path=customXml/itemProps1.xml><?xml version="1.0" encoding="utf-8"?>
<ds:datastoreItem xmlns:ds="http://schemas.openxmlformats.org/officeDocument/2006/customXml" ds:itemID="{EB51000E-7649-473F-8A26-A3A898926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25c4fa-f291-4632-8a36-1c74be72259a"/>
    <ds:schemaRef ds:uri="a63d3556-14c1-4f86-a0e8-4ad99b74c6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C3FAB6-3D9D-497D-A32A-34B3676893EC}">
  <ds:schemaRefs>
    <ds:schemaRef ds:uri="http://schemas.microsoft.com/sharepoint/v3/contenttype/forms"/>
  </ds:schemaRefs>
</ds:datastoreItem>
</file>

<file path=customXml/itemProps3.xml><?xml version="1.0" encoding="utf-8"?>
<ds:datastoreItem xmlns:ds="http://schemas.openxmlformats.org/officeDocument/2006/customXml" ds:itemID="{77E1066D-2DDA-4EE1-BD9A-A3B3D7BC0460}">
  <ds:schemaRefs>
    <ds:schemaRef ds:uri="http://schemas.microsoft.com/office/2006/metadata/properties"/>
    <ds:schemaRef ds:uri="http://schemas.microsoft.com/office/infopath/2007/PartnerControls"/>
    <ds:schemaRef ds:uri="a63d3556-14c1-4f86-a0e8-4ad99b74c6aa"/>
  </ds:schemaRefs>
</ds:datastoreItem>
</file>

<file path=docProps/app.xml><?xml version="1.0" encoding="utf-8"?>
<Properties xmlns="http://schemas.openxmlformats.org/officeDocument/2006/extended-properties" xmlns:vt="http://schemas.openxmlformats.org/officeDocument/2006/docPropsVTypes">
  <Template/>
  <TotalTime>94</TotalTime>
  <Words>480</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Simple Light</vt:lpstr>
      <vt:lpstr>PowerPoint Presentation</vt:lpstr>
      <vt:lpstr>TEAM DETAILS</vt:lpstr>
      <vt:lpstr>DOMAIN SELECTED </vt:lpstr>
      <vt:lpstr>PROBLEM STATEMENT:</vt:lpstr>
      <vt:lpstr>PROJECT DESCRIPTION:</vt:lpstr>
      <vt:lpstr>SOLUTION PROPOSED:</vt:lpstr>
      <vt:lpstr>TECHNOLOGY USED:</vt:lpstr>
      <vt:lpstr>ADVANTAGE OVER EXISTING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C</dc:creator>
  <cp:lastModifiedBy>MOHAN V - [CB.EN.U4CCE20033]</cp:lastModifiedBy>
  <cp:revision>8</cp:revision>
  <dcterms:modified xsi:type="dcterms:W3CDTF">2023-04-16T11:04:07Z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0x0101007963412CE6C9DB4FAE65F9FEF90AF30F</vt:lpwstr>
  </property>
</Properties>
</file>