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F893-05D6-E917-13EC-537FE57F74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93470-4AE0-56CC-1AEC-C1BBC4866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A22DC-6D95-E176-FD63-8D3827E0C443}"/>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E5B1DAA9-6BDE-4CD7-554B-0E10AC9B6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9F34-E734-3A7E-0F38-D91F4A71FF1C}"/>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29489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29A5-551D-D957-ADF2-36E14FA0B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EB0231-31BF-C194-A2A8-DEC679928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974F5-2FE3-23C3-9FB4-C07AABEDEC17}"/>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C608BA15-1C23-0965-3C36-48CD2D527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D59B1-4CED-F4AD-C60B-F71A7F91D51B}"/>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234316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63EC9-DA80-1B3F-6710-40551B124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5CC35-4E97-6AC6-5404-36C941D81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E488D-3599-575D-2A48-BB049E7D9FA8}"/>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37232FDE-A2B6-95CA-A58E-1377EEB39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BE0FA-105B-2F9E-9803-3642EE92F9F1}"/>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78737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A477-80D8-6A38-A195-35EB91EBC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2C6EC-22F0-C0A1-CF6D-CF7C34432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BEA40-2E89-25CF-392B-56139B328B2A}"/>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23F225B3-EE99-16F2-A30E-8869BF2D7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542BD-9422-BAD5-B33A-16042990E827}"/>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53571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B5C3-6120-DB3D-8A3D-CB32CB45D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9D1F5-A331-D642-2459-4C87A1895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C19CC-0BD9-B1EC-3145-CA8D5D16C16F}"/>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29C9794C-552B-AD71-D5D2-79A034B0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F7BD2-5777-9292-80B7-9479A66B6EA4}"/>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71916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B54F-BBE2-71C2-CC4D-9069E1421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2D192-1B5F-4F1D-FC45-BF0E3FD9B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2C275-93DA-45CA-F8CA-B9ADA23ED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72744-14D5-19D0-948B-B57E30952E21}"/>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6" name="Footer Placeholder 5">
            <a:extLst>
              <a:ext uri="{FF2B5EF4-FFF2-40B4-BE49-F238E27FC236}">
                <a16:creationId xmlns:a16="http://schemas.microsoft.com/office/drawing/2014/main" id="{D62D3E3A-AB3B-4D8C-7BB5-8A7777C12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4BD1C-FC06-BCDE-CF25-E69872976A9E}"/>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130945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73DF-F320-10C1-38EF-CBCDB2A754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B3AD1-9364-9D2D-7960-BA265326C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B2B13-D93C-F0C5-FB69-C66146398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32CF4-1E56-790E-CD8C-87CAB3797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43CCC-D81D-F011-F43B-05FAE112C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156BB-E4BA-7A04-81F9-2957F0B1C5E0}"/>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8" name="Footer Placeholder 7">
            <a:extLst>
              <a:ext uri="{FF2B5EF4-FFF2-40B4-BE49-F238E27FC236}">
                <a16:creationId xmlns:a16="http://schemas.microsoft.com/office/drawing/2014/main" id="{2A61043B-08D2-2925-4F38-DB20EEA343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38BA2-86B3-194C-A1AB-D21E7662B0A3}"/>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22505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BF8A-A19A-D58F-A5DE-57B31A0A8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564FC-972B-1B14-AC88-F3242E85E452}"/>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4" name="Footer Placeholder 3">
            <a:extLst>
              <a:ext uri="{FF2B5EF4-FFF2-40B4-BE49-F238E27FC236}">
                <a16:creationId xmlns:a16="http://schemas.microsoft.com/office/drawing/2014/main" id="{8C1F64A9-7298-B1FE-F28A-2353EAC72F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47347-86BD-5FEF-D68D-491DD9E846DC}"/>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311204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2B695-5811-0054-D763-4063CF64EA00}"/>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3" name="Footer Placeholder 2">
            <a:extLst>
              <a:ext uri="{FF2B5EF4-FFF2-40B4-BE49-F238E27FC236}">
                <a16:creationId xmlns:a16="http://schemas.microsoft.com/office/drawing/2014/main" id="{672893F5-B277-2C51-DAEE-736FA1120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C6838-83FC-608D-9824-A854FC735035}"/>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372172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ADF-6CE7-3C30-1011-A01721DFA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340F33-1391-34EC-33A8-DE3D71597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B32AD-BB68-903D-E532-BA730B491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97253-696D-AEDF-4C08-A049C8A2E9AA}"/>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6" name="Footer Placeholder 5">
            <a:extLst>
              <a:ext uri="{FF2B5EF4-FFF2-40B4-BE49-F238E27FC236}">
                <a16:creationId xmlns:a16="http://schemas.microsoft.com/office/drawing/2014/main" id="{B7DE7C6E-8597-46F0-484B-9BF96BD5A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781AA-33C2-16A0-3869-377B981C33F8}"/>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415130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3B00-7B55-7B13-08AE-324B8DE57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C650C-2688-E218-9BEE-ECC134241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C5594A-A25D-294C-4B77-D336B88A3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35519-7287-473E-899E-32FD28F49A23}"/>
              </a:ext>
            </a:extLst>
          </p:cNvPr>
          <p:cNvSpPr>
            <a:spLocks noGrp="1"/>
          </p:cNvSpPr>
          <p:nvPr>
            <p:ph type="dt" sz="half" idx="10"/>
          </p:nvPr>
        </p:nvSpPr>
        <p:spPr/>
        <p:txBody>
          <a:bodyPr/>
          <a:lstStyle/>
          <a:p>
            <a:fld id="{676B89FA-E527-7040-8900-11E7E743739D}" type="datetimeFigureOut">
              <a:rPr lang="en-US" smtClean="0"/>
              <a:t>3/10/2023</a:t>
            </a:fld>
            <a:endParaRPr lang="en-US"/>
          </a:p>
        </p:txBody>
      </p:sp>
      <p:sp>
        <p:nvSpPr>
          <p:cNvPr id="6" name="Footer Placeholder 5">
            <a:extLst>
              <a:ext uri="{FF2B5EF4-FFF2-40B4-BE49-F238E27FC236}">
                <a16:creationId xmlns:a16="http://schemas.microsoft.com/office/drawing/2014/main" id="{FAAFBD5E-70CA-4522-B5E4-088C56354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BFA56-479B-A79C-D7B7-24C866E66158}"/>
              </a:ext>
            </a:extLst>
          </p:cNvPr>
          <p:cNvSpPr>
            <a:spLocks noGrp="1"/>
          </p:cNvSpPr>
          <p:nvPr>
            <p:ph type="sldNum" sz="quarter" idx="12"/>
          </p:nvPr>
        </p:nvSpPr>
        <p:spPr/>
        <p:txBody>
          <a:bodyPr/>
          <a:lstStyle/>
          <a:p>
            <a:fld id="{67A636AD-C076-3648-AA73-096D34C82BD3}" type="slidenum">
              <a:rPr lang="en-US" smtClean="0"/>
              <a:t>‹#›</a:t>
            </a:fld>
            <a:endParaRPr lang="en-US"/>
          </a:p>
        </p:txBody>
      </p:sp>
    </p:spTree>
    <p:extLst>
      <p:ext uri="{BB962C8B-B14F-4D97-AF65-F5344CB8AC3E}">
        <p14:creationId xmlns:p14="http://schemas.microsoft.com/office/powerpoint/2010/main" val="234624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8350F-DDC6-3B4B-5D3A-0E4ACF0BE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5D7970-B561-60C7-3FCC-D49379DBC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01F35-7362-4C12-3475-6965301CA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B89FA-E527-7040-8900-11E7E743739D}" type="datetimeFigureOut">
              <a:rPr lang="en-US" smtClean="0"/>
              <a:t>3/10/2023</a:t>
            </a:fld>
            <a:endParaRPr lang="en-US"/>
          </a:p>
        </p:txBody>
      </p:sp>
      <p:sp>
        <p:nvSpPr>
          <p:cNvPr id="5" name="Footer Placeholder 4">
            <a:extLst>
              <a:ext uri="{FF2B5EF4-FFF2-40B4-BE49-F238E27FC236}">
                <a16:creationId xmlns:a16="http://schemas.microsoft.com/office/drawing/2014/main" id="{B4E4A089-5DCD-BC91-AE7C-731DD83A9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8E8EE-2443-DADE-C9D8-33B264BD2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636AD-C076-3648-AA73-096D34C82BD3}" type="slidenum">
              <a:rPr lang="en-US" smtClean="0"/>
              <a:t>‹#›</a:t>
            </a:fld>
            <a:endParaRPr lang="en-US"/>
          </a:p>
        </p:txBody>
      </p:sp>
    </p:spTree>
    <p:extLst>
      <p:ext uri="{BB962C8B-B14F-4D97-AF65-F5344CB8AC3E}">
        <p14:creationId xmlns:p14="http://schemas.microsoft.com/office/powerpoint/2010/main" val="32424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85E59-4AF3-F9A2-8E30-7D992A43830D}"/>
              </a:ext>
            </a:extLst>
          </p:cNvPr>
          <p:cNvSpPr txBox="1"/>
          <p:nvPr/>
        </p:nvSpPr>
        <p:spPr>
          <a:xfrm>
            <a:off x="530241" y="410012"/>
            <a:ext cx="11131517" cy="6238887"/>
          </a:xfrm>
          <a:prstGeom prst="rect">
            <a:avLst/>
          </a:prstGeom>
          <a:noFill/>
        </p:spPr>
        <p:txBody>
          <a:bodyPr wrap="square">
            <a:spAutoFit/>
          </a:bodyPr>
          <a:lstStyle/>
          <a:p>
            <a:pPr>
              <a:lnSpc>
                <a:spcPct val="107000"/>
              </a:lnSpc>
              <a:spcAft>
                <a:spcPts val="800"/>
              </a:spcAft>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Introduction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a:effectLst/>
                <a:latin typeface="Calibri" panose="020F0502020204030204" pitchFamily="34" charset="0"/>
                <a:ea typeface="Times New Roman" panose="02020603050405020304" pitchFamily="18" charset="0"/>
                <a:cs typeface="Times New Roman" panose="02020603050405020304" pitchFamily="18" charset="0"/>
              </a:rPr>
              <a:t>Stenography is not a new or modern technique. Painters and artists across the globe have made use of this technique to conceal signatures and other hidden messages within their art or paintings.</a:t>
            </a:r>
          </a:p>
          <a:p>
            <a:pPr>
              <a:lnSpc>
                <a:spcPct val="107000"/>
              </a:lnSpc>
              <a:spcAft>
                <a:spcPts val="800"/>
              </a:spcAft>
            </a:pPr>
            <a:r>
              <a:rPr lang="en-IN" sz="3200">
                <a:effectLst/>
                <a:latin typeface="Calibri" panose="020F0502020204030204" pitchFamily="34" charset="0"/>
                <a:ea typeface="Times New Roman" panose="02020603050405020304" pitchFamily="18" charset="0"/>
                <a:cs typeface="Times New Roman" panose="02020603050405020304" pitchFamily="18" charset="0"/>
              </a:rPr>
              <a:t>       Today, digital steganography is the most common way of concealing information from third parties.</a:t>
            </a:r>
          </a:p>
          <a:p>
            <a:pPr>
              <a:lnSpc>
                <a:spcPct val="107000"/>
              </a:lnSpc>
              <a:spcAft>
                <a:spcPts val="800"/>
              </a:spcAft>
            </a:pPr>
            <a:r>
              <a:rPr lang="en-IN" sz="3200">
                <a:effectLst/>
                <a:latin typeface="Calibri" panose="020F0502020204030204" pitchFamily="34" charset="0"/>
                <a:ea typeface="Times New Roman" panose="02020603050405020304" pitchFamily="18" charset="0"/>
                <a:cs typeface="Times New Roman" panose="02020603050405020304" pitchFamily="18" charset="0"/>
              </a:rPr>
              <a:t>       Image Steganography refers to the process of hiding data within an image file. The image selected for this purpose is called the cover image and the image obtained after steganography is called the stego image. </a:t>
            </a:r>
          </a:p>
        </p:txBody>
      </p:sp>
    </p:spTree>
    <p:extLst>
      <p:ext uri="{BB962C8B-B14F-4D97-AF65-F5344CB8AC3E}">
        <p14:creationId xmlns:p14="http://schemas.microsoft.com/office/powerpoint/2010/main" val="191937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5189F-9C04-4C1E-EB4B-391C9D41C4FF}"/>
              </a:ext>
            </a:extLst>
          </p:cNvPr>
          <p:cNvSpPr txBox="1"/>
          <p:nvPr/>
        </p:nvSpPr>
        <p:spPr>
          <a:xfrm>
            <a:off x="1697691" y="1166009"/>
            <a:ext cx="8796617" cy="4763227"/>
          </a:xfrm>
          <a:prstGeom prst="rect">
            <a:avLst/>
          </a:prstGeom>
          <a:noFill/>
        </p:spPr>
        <p:txBody>
          <a:bodyPr wrap="square">
            <a:spAutoFit/>
          </a:bodyPr>
          <a:lstStyle/>
          <a:p>
            <a:pPr>
              <a:lnSpc>
                <a:spcPct val="107000"/>
              </a:lnSpc>
              <a:spcAft>
                <a:spcPts val="800"/>
              </a:spcAft>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Conclusion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a:effectLst/>
                <a:latin typeface="Calibri" panose="020F0502020204030204" pitchFamily="34" charset="0"/>
                <a:ea typeface="Times New Roman" panose="02020603050405020304" pitchFamily="18" charset="0"/>
                <a:cs typeface="Times New Roman" panose="02020603050405020304" pitchFamily="18" charset="0"/>
              </a:rPr>
              <a:t>    </a:t>
            </a:r>
            <a:r>
              <a:rPr lang="en-IN" sz="2800">
                <a:effectLst/>
                <a:latin typeface="Calibri" panose="020F0502020204030204" pitchFamily="34" charset="0"/>
                <a:ea typeface="Times New Roman" panose="02020603050405020304" pitchFamily="18" charset="0"/>
                <a:cs typeface="Times New Roman" panose="02020603050405020304" pitchFamily="18" charset="0"/>
              </a:rPr>
              <a:t>Thus, this encrypting technique helps to send a image with a secret image inside it to somebody.</a:t>
            </a:r>
          </a:p>
          <a:p>
            <a:pPr>
              <a:lnSpc>
                <a:spcPct val="107000"/>
              </a:lnSpc>
              <a:spcAft>
                <a:spcPts val="800"/>
              </a:spcAft>
            </a:pPr>
            <a:r>
              <a:rPr lang="en-IN" sz="2800">
                <a:effectLst/>
                <a:latin typeface="Calibri" panose="020F0502020204030204" pitchFamily="34" charset="0"/>
                <a:ea typeface="Times New Roman" panose="02020603050405020304" pitchFamily="18" charset="0"/>
                <a:cs typeface="Times New Roman" panose="02020603050405020304" pitchFamily="18" charset="0"/>
              </a:rPr>
              <a:t>    If done correctly this is undetectable to the naked eye and can be difficult to detect even using the right tools. </a:t>
            </a:r>
          </a:p>
          <a:p>
            <a:pPr>
              <a:lnSpc>
                <a:spcPct val="107000"/>
              </a:lnSpc>
              <a:spcAft>
                <a:spcPts val="800"/>
              </a:spcAft>
            </a:pPr>
            <a:r>
              <a:rPr lang="en-IN" sz="2800">
                <a:effectLst/>
                <a:latin typeface="Calibri" panose="020F0502020204030204" pitchFamily="34" charset="0"/>
                <a:ea typeface="Times New Roman" panose="02020603050405020304" pitchFamily="18" charset="0"/>
                <a:cs typeface="Times New Roman" panose="02020603050405020304" pitchFamily="18" charset="0"/>
              </a:rPr>
              <a:t>  For even more security, the secret data can (and should) be encrypted first. </a:t>
            </a:r>
          </a:p>
          <a:p>
            <a:pPr>
              <a:lnSpc>
                <a:spcPct val="107000"/>
              </a:lnSpc>
              <a:spcAft>
                <a:spcPts val="800"/>
              </a:spcAft>
            </a:pPr>
            <a:r>
              <a:rPr lang="en-IN" sz="2800">
                <a:effectLst/>
                <a:latin typeface="Calibri" panose="020F0502020204030204" pitchFamily="34" charset="0"/>
                <a:ea typeface="Times New Roman" panose="02020603050405020304" pitchFamily="18" charset="0"/>
                <a:cs typeface="Times New Roman" panose="02020603050405020304" pitchFamily="18" charset="0"/>
              </a:rPr>
              <a:t>  This technique has allegedly been used by Al Qaeda to pass secret messages.</a:t>
            </a:r>
          </a:p>
        </p:txBody>
      </p:sp>
    </p:spTree>
    <p:extLst>
      <p:ext uri="{BB962C8B-B14F-4D97-AF65-F5344CB8AC3E}">
        <p14:creationId xmlns:p14="http://schemas.microsoft.com/office/powerpoint/2010/main" val="239006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4CB8DF-31A9-21A6-6B3B-88DA3A78FEFB}"/>
              </a:ext>
            </a:extLst>
          </p:cNvPr>
          <p:cNvSpPr txBox="1"/>
          <p:nvPr/>
        </p:nvSpPr>
        <p:spPr>
          <a:xfrm>
            <a:off x="1258964" y="297056"/>
            <a:ext cx="8723270" cy="4258025"/>
          </a:xfrm>
          <a:prstGeom prst="rect">
            <a:avLst/>
          </a:prstGeom>
          <a:noFill/>
        </p:spPr>
        <p:txBody>
          <a:bodyPr wrap="square">
            <a:spAutoFit/>
          </a:bodyPr>
          <a:lstStyle/>
          <a:p>
            <a:pPr>
              <a:lnSpc>
                <a:spcPct val="107000"/>
              </a:lnSpc>
              <a:spcAft>
                <a:spcPts val="800"/>
              </a:spcAf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Input images:</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Hiding image :</a:t>
            </a:r>
            <a:endParaRPr lang="en-IN" sz="3600" b="1">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n-IN" sz="280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a:effectLst/>
                <a:latin typeface="Calibri" panose="020F0502020204030204" pitchFamily="34" charset="0"/>
                <a:ea typeface="Times New Roman" panose="02020603050405020304" pitchFamily="18" charset="0"/>
                <a:cs typeface="Times New Roman" panose="02020603050405020304" pitchFamily="18" charset="0"/>
              </a:rPr>
              <a:t>The decoding takes an image with another image encoded inside as the input.</a:t>
            </a:r>
          </a:p>
          <a:p>
            <a:pPr marL="457200">
              <a:lnSpc>
                <a:spcPct val="107000"/>
              </a:lnSpc>
            </a:pPr>
            <a:br>
              <a:rPr lang="en-IN" sz="2800">
                <a:effectLst/>
                <a:latin typeface="Calibri" panose="020F0502020204030204" pitchFamily="34" charset="0"/>
                <a:ea typeface="Times New Roman" panose="02020603050405020304" pitchFamily="18" charset="0"/>
                <a:cs typeface="Times New Roman" panose="02020603050405020304" pitchFamily="18" charset="0"/>
              </a:rPr>
            </a:b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n-IN" sz="2800">
                <a:effectLst/>
                <a:latin typeface="Calibri" panose="020F0502020204030204" pitchFamily="34" charset="0"/>
                <a:ea typeface="Times New Roman" panose="02020603050405020304" pitchFamily="18" charset="0"/>
                <a:cs typeface="Times New Roman" panose="02020603050405020304" pitchFamily="18" charset="0"/>
              </a:rPr>
              <a:t> </a:t>
            </a:r>
          </a:p>
          <a:p>
            <a:pPr marL="457200">
              <a:lnSpc>
                <a:spcPct val="107000"/>
              </a:lnSpc>
              <a:spcAft>
                <a:spcPts val="800"/>
              </a:spcAft>
            </a:pPr>
            <a:endParaRPr lang="en-US" sz="2800"/>
          </a:p>
        </p:txBody>
      </p:sp>
      <p:pic>
        <p:nvPicPr>
          <p:cNvPr id="4" name="Picture 4">
            <a:extLst>
              <a:ext uri="{FF2B5EF4-FFF2-40B4-BE49-F238E27FC236}">
                <a16:creationId xmlns:a16="http://schemas.microsoft.com/office/drawing/2014/main" id="{B9F8BB54-A854-D037-E133-64FD37BD5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66" y="2910101"/>
            <a:ext cx="6643714" cy="3289960"/>
          </a:xfrm>
          <a:prstGeom prst="rect">
            <a:avLst/>
          </a:prstGeom>
        </p:spPr>
      </p:pic>
    </p:spTree>
    <p:extLst>
      <p:ext uri="{BB962C8B-B14F-4D97-AF65-F5344CB8AC3E}">
        <p14:creationId xmlns:p14="http://schemas.microsoft.com/office/powerpoint/2010/main" val="358077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42D7F8-8571-977F-95D2-AD011A7363BA}"/>
              </a:ext>
            </a:extLst>
          </p:cNvPr>
          <p:cNvSpPr txBox="1"/>
          <p:nvPr/>
        </p:nvSpPr>
        <p:spPr>
          <a:xfrm>
            <a:off x="1429259" y="1049502"/>
            <a:ext cx="4666741" cy="3350276"/>
          </a:xfrm>
          <a:prstGeom prst="rect">
            <a:avLst/>
          </a:prstGeom>
          <a:noFill/>
        </p:spPr>
        <p:txBody>
          <a:bodyPr wrap="square">
            <a:spAutoFit/>
          </a:bodyPr>
          <a:lstStyle/>
          <a:p>
            <a:pPr marL="457200">
              <a:lnSpc>
                <a:spcPct val="107000"/>
              </a:lnSpc>
              <a:spcAft>
                <a:spcPts val="800"/>
              </a:spcAft>
            </a:pPr>
            <a:r>
              <a:rPr lang="en-IN" sz="3600" b="1" i="1" u="sng">
                <a:latin typeface="Calibri" panose="020F0502020204030204" pitchFamily="34" charset="0"/>
                <a:ea typeface="Times New Roman" panose="02020603050405020304" pitchFamily="18" charset="0"/>
                <a:cs typeface="Times New Roman" panose="02020603050405020304" pitchFamily="18" charset="0"/>
              </a:rPr>
              <a:t>I</a:t>
            </a: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mage that is to hidden:</a:t>
            </a:r>
            <a:endParaRPr lang="en-IN" sz="3600" b="1">
              <a:effectLst/>
              <a:latin typeface="Calibri" panose="020F0502020204030204" pitchFamily="34" charset="0"/>
              <a:ea typeface="Times New Roman" panose="02020603050405020304" pitchFamily="18" charset="0"/>
              <a:cs typeface="Times New Roman" panose="02020603050405020304" pitchFamily="18" charset="0"/>
            </a:endParaRPr>
          </a:p>
          <a:p>
            <a:r>
              <a:rPr lang="en-IN" sz="280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a:effectLst/>
                <a:latin typeface="Calibri" panose="020F0502020204030204" pitchFamily="34" charset="0"/>
                <a:ea typeface="Times New Roman" panose="02020603050405020304" pitchFamily="18" charset="0"/>
                <a:cs typeface="Times New Roman" panose="02020603050405020304" pitchFamily="18" charset="0"/>
              </a:rPr>
              <a:t>The decoded output image is identical to the image that was hidden and encoded in another image.</a:t>
            </a:r>
            <a:endParaRPr lang="en-US" sz="3200"/>
          </a:p>
        </p:txBody>
      </p:sp>
      <p:pic>
        <p:nvPicPr>
          <p:cNvPr id="4" name="Picture 4">
            <a:extLst>
              <a:ext uri="{FF2B5EF4-FFF2-40B4-BE49-F238E27FC236}">
                <a16:creationId xmlns:a16="http://schemas.microsoft.com/office/drawing/2014/main" id="{2FBC3E7B-D409-2747-ABD5-2800E9840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952" y="990600"/>
            <a:ext cx="4876800" cy="4876800"/>
          </a:xfrm>
          <a:prstGeom prst="rect">
            <a:avLst/>
          </a:prstGeom>
        </p:spPr>
      </p:pic>
    </p:spTree>
    <p:extLst>
      <p:ext uri="{BB962C8B-B14F-4D97-AF65-F5344CB8AC3E}">
        <p14:creationId xmlns:p14="http://schemas.microsoft.com/office/powerpoint/2010/main" val="188519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149BA-13C1-3592-B594-5E04D9DE9143}"/>
              </a:ext>
            </a:extLst>
          </p:cNvPr>
          <p:cNvSpPr txBox="1"/>
          <p:nvPr/>
        </p:nvSpPr>
        <p:spPr>
          <a:xfrm>
            <a:off x="1214819" y="903071"/>
            <a:ext cx="9762361" cy="2954655"/>
          </a:xfrm>
          <a:prstGeom prst="rect">
            <a:avLst/>
          </a:prstGeom>
          <a:noFill/>
        </p:spPr>
        <p:txBody>
          <a:bodyPr wrap="square">
            <a:spAutoFit/>
          </a:bodyPr>
          <a:lstStyle/>
          <a:p>
            <a:r>
              <a:rPr lang="en-IN" sz="4000" b="1" i="1">
                <a:effectLst/>
                <a:latin typeface="Calibri" panose="020F0502020204030204" pitchFamily="34" charset="0"/>
                <a:ea typeface="Times New Roman" panose="02020603050405020304" pitchFamily="18" charset="0"/>
                <a:cs typeface="Times New Roman" panose="02020603050405020304" pitchFamily="18" charset="0"/>
              </a:rPr>
              <a:t>Description:</a:t>
            </a:r>
          </a:p>
          <a:p>
            <a:endParaRPr lang="en-IN">
              <a:latin typeface="Calibri" panose="020F0502020204030204" pitchFamily="34" charset="0"/>
              <a:ea typeface="Times New Roman" panose="02020603050405020304" pitchFamily="18" charset="0"/>
              <a:cs typeface="Times New Roman" panose="02020603050405020304" pitchFamily="18" charset="0"/>
            </a:endParaRPr>
          </a:p>
          <a:p>
            <a:r>
              <a:rPr lang="en-IN" sz="3200">
                <a:effectLst/>
                <a:latin typeface="Calibri" panose="020F0502020204030204" pitchFamily="34" charset="0"/>
                <a:ea typeface="Times New Roman" panose="02020603050405020304" pitchFamily="18" charset="0"/>
                <a:cs typeface="Times New Roman" panose="02020603050405020304" pitchFamily="18" charset="0"/>
              </a:rPr>
              <a:t>You hide an image inside another image by encoding it into the least significant bit positions of a subset of pixels in another image. The encoded image can be afterwards decoded and recovered without any information loss.</a:t>
            </a:r>
            <a:endParaRPr lang="en-US" sz="3200"/>
          </a:p>
        </p:txBody>
      </p:sp>
    </p:spTree>
    <p:extLst>
      <p:ext uri="{BB962C8B-B14F-4D97-AF65-F5344CB8AC3E}">
        <p14:creationId xmlns:p14="http://schemas.microsoft.com/office/powerpoint/2010/main" val="40337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4160B-1C0C-5D84-74BD-46415993C0B8}"/>
              </a:ext>
            </a:extLst>
          </p:cNvPr>
          <p:cNvSpPr txBox="1"/>
          <p:nvPr/>
        </p:nvSpPr>
        <p:spPr>
          <a:xfrm>
            <a:off x="763019" y="887241"/>
            <a:ext cx="9248928" cy="4660635"/>
          </a:xfrm>
          <a:prstGeom prst="rect">
            <a:avLst/>
          </a:prstGeom>
          <a:noFill/>
        </p:spPr>
        <p:txBody>
          <a:bodyPr wrap="square">
            <a:spAutoFit/>
          </a:bodyPr>
          <a:lstStyle/>
          <a:p>
            <a:pPr>
              <a:lnSpc>
                <a:spcPct val="107000"/>
              </a:lnSpc>
              <a:spcAft>
                <a:spcPts val="800"/>
              </a:spcAft>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Encoding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itchFamily="2" charset="2"/>
              <a:buChar char=""/>
            </a:pPr>
            <a:r>
              <a:rPr lang="en-IN" sz="2800">
                <a:effectLst/>
                <a:latin typeface="Calibri" panose="020F0502020204030204" pitchFamily="34" charset="0"/>
                <a:ea typeface="Times New Roman" panose="02020603050405020304" pitchFamily="18" charset="0"/>
                <a:cs typeface="Times New Roman" panose="02020603050405020304" pitchFamily="18" charset="0"/>
              </a:rPr>
              <a:t>Opens two specified images, an image we want to conceal and an image we want to use for concealing,</a:t>
            </a:r>
          </a:p>
          <a:p>
            <a:pPr marL="342900" lvl="0" indent="-342900">
              <a:lnSpc>
                <a:spcPct val="107000"/>
              </a:lnSpc>
              <a:spcAft>
                <a:spcPts val="800"/>
              </a:spcAft>
              <a:buFont typeface="Symbol" pitchFamily="2" charset="2"/>
              <a:buChar char=""/>
            </a:pPr>
            <a:r>
              <a:rPr lang="en-IN" sz="2800">
                <a:effectLst/>
                <a:latin typeface="Calibri" panose="020F0502020204030204" pitchFamily="34" charset="0"/>
                <a:ea typeface="Times New Roman" panose="02020603050405020304" pitchFamily="18" charset="0"/>
                <a:cs typeface="Times New Roman" panose="02020603050405020304" pitchFamily="18" charset="0"/>
              </a:rPr>
              <a:t>Hides the image information in the binary pixel values of the other image and saves the resulting image in a specified location or the default location if no location is specified.</a:t>
            </a:r>
          </a:p>
          <a:p>
            <a:pPr marL="342900" lvl="0" indent="-342900">
              <a:lnSpc>
                <a:spcPct val="107000"/>
              </a:lnSpc>
              <a:spcAft>
                <a:spcPts val="800"/>
              </a:spcAft>
              <a:buFont typeface="Symbol" pitchFamily="2" charset="2"/>
              <a:buChar char=""/>
            </a:pPr>
            <a:r>
              <a:rPr lang="en-IN" sz="2800">
                <a:effectLst/>
                <a:latin typeface="Calibri" panose="020F0502020204030204" pitchFamily="34" charset="0"/>
                <a:ea typeface="Times New Roman" panose="02020603050405020304" pitchFamily="18" charset="0"/>
                <a:cs typeface="Times New Roman" panose="02020603050405020304" pitchFamily="18" charset="0"/>
              </a:rPr>
              <a:t>The number of pixels in the image used for hiding an image must be at least (2 * number of pixels in the image to be hidden + 1)</a:t>
            </a:r>
          </a:p>
        </p:txBody>
      </p:sp>
    </p:spTree>
    <p:extLst>
      <p:ext uri="{BB962C8B-B14F-4D97-AF65-F5344CB8AC3E}">
        <p14:creationId xmlns:p14="http://schemas.microsoft.com/office/powerpoint/2010/main" val="14166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BEC396-92E3-6210-D0CF-8BC8BE1A4120}"/>
              </a:ext>
            </a:extLst>
          </p:cNvPr>
          <p:cNvSpPr txBox="1"/>
          <p:nvPr/>
        </p:nvSpPr>
        <p:spPr>
          <a:xfrm>
            <a:off x="1435372" y="745341"/>
            <a:ext cx="9493420" cy="4979825"/>
          </a:xfrm>
          <a:prstGeom prst="rect">
            <a:avLst/>
          </a:prstGeom>
          <a:noFill/>
        </p:spPr>
        <p:txBody>
          <a:bodyPr wrap="square">
            <a:spAutoFit/>
          </a:bodyPr>
          <a:lstStyle/>
          <a:p>
            <a:pPr>
              <a:lnSpc>
                <a:spcPct val="107000"/>
              </a:lnSpc>
              <a:spcAft>
                <a:spcPts val="800"/>
              </a:spcAft>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Decoding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Opens an image which contains information of a hidden image, recovers the hidden image and saves it in a specified or default location. </a:t>
            </a:r>
          </a:p>
          <a:p>
            <a:pPr marL="342900" lvl="0" indent="-342900">
              <a:lnSpc>
                <a:spcPct val="107000"/>
              </a:lnSpc>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Extracts a sequence of bits representing a sequence of binary values of all pixels of the hidden image.</a:t>
            </a:r>
          </a:p>
          <a:p>
            <a:pPr marL="342900" lvl="0" indent="-342900">
              <a:lnSpc>
                <a:spcPct val="107000"/>
              </a:lnSpc>
              <a:spcAft>
                <a:spcPts val="800"/>
              </a:spcAft>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The information representing a hidden image is stored in the 4 least significant bits of a subset of pixels of the visible image.</a:t>
            </a:r>
          </a:p>
        </p:txBody>
      </p:sp>
    </p:spTree>
    <p:extLst>
      <p:ext uri="{BB962C8B-B14F-4D97-AF65-F5344CB8AC3E}">
        <p14:creationId xmlns:p14="http://schemas.microsoft.com/office/powerpoint/2010/main" val="296727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056728-C50A-98AA-E213-D6D06E28A39F}"/>
              </a:ext>
            </a:extLst>
          </p:cNvPr>
          <p:cNvSpPr txBox="1"/>
          <p:nvPr/>
        </p:nvSpPr>
        <p:spPr>
          <a:xfrm>
            <a:off x="1189593" y="893337"/>
            <a:ext cx="9468684" cy="5071325"/>
          </a:xfrm>
          <a:prstGeom prst="rect">
            <a:avLst/>
          </a:prstGeom>
          <a:noFill/>
        </p:spPr>
        <p:txBody>
          <a:bodyPr wrap="square">
            <a:spAutoFit/>
          </a:bodyPr>
          <a:lstStyle/>
          <a:p>
            <a:pPr>
              <a:lnSpc>
                <a:spcPct val="107000"/>
              </a:lnSpc>
              <a:spcAft>
                <a:spcPts val="800"/>
              </a:spcAft>
            </a:pPr>
            <a:r>
              <a:rPr lang="en-IN" sz="3600" b="1" i="1" u="sng">
                <a:effectLst/>
                <a:latin typeface="Calibri" panose="020F0502020204030204" pitchFamily="34" charset="0"/>
                <a:ea typeface="Times New Roman" panose="02020603050405020304" pitchFamily="18" charset="0"/>
                <a:cs typeface="Times New Roman" panose="02020603050405020304" pitchFamily="18" charset="0"/>
              </a:rPr>
              <a:t>Application of image stenography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Defense organisation: security from enemies</a:t>
            </a:r>
          </a:p>
          <a:p>
            <a:pPr marL="342900" lvl="0" indent="-342900">
              <a:lnSpc>
                <a:spcPct val="107000"/>
              </a:lnSpc>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Intelligence Agencies: security of person’s private information</a:t>
            </a:r>
          </a:p>
          <a:p>
            <a:pPr marL="342900" lvl="0" indent="-342900">
              <a:lnSpc>
                <a:spcPct val="107000"/>
              </a:lnSpc>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Government Agencies: store critical data like criminal record</a:t>
            </a:r>
          </a:p>
          <a:p>
            <a:pPr marL="342900" lvl="0" indent="-342900">
              <a:lnSpc>
                <a:spcPct val="107000"/>
              </a:lnSpc>
              <a:spcAft>
                <a:spcPts val="800"/>
              </a:spcAft>
              <a:buFont typeface="Symbol" pitchFamily="2" charset="2"/>
              <a:buChar char=""/>
            </a:pPr>
            <a:r>
              <a:rPr lang="en-IN" sz="3200">
                <a:effectLst/>
                <a:latin typeface="Calibri" panose="020F0502020204030204" pitchFamily="34" charset="0"/>
                <a:ea typeface="Times New Roman" panose="02020603050405020304" pitchFamily="18" charset="0"/>
                <a:cs typeface="Times New Roman" panose="02020603050405020304" pitchFamily="18" charset="0"/>
              </a:rPr>
              <a:t>Smart identity cards: personal information is embedded into photo</a:t>
            </a:r>
          </a:p>
          <a:p>
            <a:r>
              <a:rPr lang="en-IN" sz="3200">
                <a:effectLst/>
                <a:latin typeface="Calibri" panose="020F0502020204030204" pitchFamily="34" charset="0"/>
                <a:ea typeface="Times New Roman" panose="02020603050405020304" pitchFamily="18" charset="0"/>
                <a:cs typeface="Times New Roman" panose="02020603050405020304" pitchFamily="18" charset="0"/>
              </a:rPr>
              <a:t>Medical: patient’s details are embedded within image</a:t>
            </a:r>
            <a:endParaRPr lang="en-US" sz="3200"/>
          </a:p>
        </p:txBody>
      </p:sp>
    </p:spTree>
    <p:extLst>
      <p:ext uri="{BB962C8B-B14F-4D97-AF65-F5344CB8AC3E}">
        <p14:creationId xmlns:p14="http://schemas.microsoft.com/office/powerpoint/2010/main" val="36120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BFBB25-1CF2-2A61-2C45-28347437AE8E}"/>
              </a:ext>
            </a:extLst>
          </p:cNvPr>
          <p:cNvSpPr txBox="1"/>
          <p:nvPr/>
        </p:nvSpPr>
        <p:spPr>
          <a:xfrm>
            <a:off x="1318729" y="958483"/>
            <a:ext cx="9554542" cy="4941033"/>
          </a:xfrm>
          <a:prstGeom prst="rect">
            <a:avLst/>
          </a:prstGeom>
          <a:noFill/>
        </p:spPr>
        <p:txBody>
          <a:bodyPr wrap="square">
            <a:spAutoFit/>
          </a:bodyPr>
          <a:lstStyle/>
          <a:p>
            <a:pPr>
              <a:lnSpc>
                <a:spcPct val="107000"/>
              </a:lnSpc>
              <a:spcAft>
                <a:spcPts val="800"/>
              </a:spcAft>
            </a:pPr>
            <a:r>
              <a:rPr lang="en-IN" sz="3600" b="1"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Advantages of image stenography :</a:t>
            </a:r>
          </a:p>
          <a:p>
            <a:pPr marL="171450" indent="-171450">
              <a:lnSpc>
                <a:spcPct val="107000"/>
              </a:lnSpc>
              <a:spcAft>
                <a:spcPts val="800"/>
              </a:spcAft>
              <a:buFont typeface="Arial" panose="020B0604020202020204" pitchFamily="34" charset="0"/>
              <a:buChar char="•"/>
            </a:pPr>
            <a:r>
              <a:rPr lang="en-IN" sz="2800">
                <a:effectLst/>
                <a:latin typeface="Calibri" panose="020F0502020204030204" pitchFamily="34" charset="0"/>
                <a:ea typeface="Times New Roman" panose="02020603050405020304" pitchFamily="18" charset="0"/>
                <a:cs typeface="Times New Roman" panose="02020603050405020304" pitchFamily="18" charset="0"/>
              </a:rPr>
              <a:t>Least Signifcant Bit (LSB) Encoding - Hard to detect.  Original image is very similar to altered image.  Embedded data resembles Gaussian noise.</a:t>
            </a:r>
          </a:p>
          <a:p>
            <a:pPr marL="171450" indent="-171450">
              <a:lnSpc>
                <a:spcPct val="107000"/>
              </a:lnSpc>
              <a:spcAft>
                <a:spcPts val="800"/>
              </a:spcAft>
              <a:buFont typeface="Arial" panose="020B0604020202020204" pitchFamily="34" charset="0"/>
              <a:buChar char="•"/>
            </a:pPr>
            <a:r>
              <a:rPr lang="en-IN" sz="2800">
                <a:effectLst/>
                <a:latin typeface="Calibri" panose="020F0502020204030204" pitchFamily="34" charset="0"/>
                <a:ea typeface="Times New Roman" panose="02020603050405020304" pitchFamily="18" charset="0"/>
                <a:cs typeface="Times New Roman" panose="02020603050405020304" pitchFamily="18" charset="0"/>
              </a:rPr>
              <a:t>Low Frequency Encoding - Hard to detect as message and fundamental image data share same range.</a:t>
            </a:r>
          </a:p>
          <a:p>
            <a:pPr marL="171450" indent="-171450">
              <a:lnSpc>
                <a:spcPct val="107000"/>
              </a:lnSpc>
              <a:spcAft>
                <a:spcPts val="800"/>
              </a:spcAft>
              <a:buFont typeface="Arial" panose="020B0604020202020204" pitchFamily="34" charset="0"/>
              <a:buChar char="•"/>
            </a:pPr>
            <a:r>
              <a:rPr lang="en-IN" sz="2800">
                <a:latin typeface="Calibri" panose="020F0502020204030204" pitchFamily="34" charset="0"/>
                <a:ea typeface="Times New Roman" panose="02020603050405020304" pitchFamily="18" charset="0"/>
                <a:cs typeface="Times New Roman" panose="02020603050405020304" pitchFamily="18" charset="0"/>
              </a:rPr>
              <a:t>Mid Frequency Encoding - Altered picture closely resembles original.  Not susceptible to attacks such as rotation and translation.</a:t>
            </a:r>
          </a:p>
          <a:p>
            <a:pPr marL="171450" indent="-171450">
              <a:lnSpc>
                <a:spcPct val="107000"/>
              </a:lnSpc>
              <a:spcAft>
                <a:spcPts val="800"/>
              </a:spcAft>
              <a:buFont typeface="Arial" panose="020B0604020202020204" pitchFamily="34" charset="0"/>
              <a:buChar char="•"/>
            </a:pP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74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E23CD-91FE-C87A-32FA-CEA02DEE9308}"/>
              </a:ext>
            </a:extLst>
          </p:cNvPr>
          <p:cNvSpPr txBox="1"/>
          <p:nvPr/>
        </p:nvSpPr>
        <p:spPr>
          <a:xfrm>
            <a:off x="1667638" y="1486035"/>
            <a:ext cx="9142981" cy="4302203"/>
          </a:xfrm>
          <a:prstGeom prst="rect">
            <a:avLst/>
          </a:prstGeom>
          <a:noFill/>
        </p:spPr>
        <p:txBody>
          <a:bodyPr wrap="square">
            <a:spAutoFit/>
          </a:bodyPr>
          <a:lstStyle/>
          <a:p>
            <a:pPr>
              <a:lnSpc>
                <a:spcPct val="107000"/>
              </a:lnSpc>
              <a:spcAft>
                <a:spcPts val="800"/>
              </a:spcAft>
            </a:pPr>
            <a:r>
              <a:rPr lang="en-IN" sz="3600" b="1" i="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
            </a:r>
            <a:r>
              <a:rPr lang="en-IN" sz="3600" b="1"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isadvantages of image stenography :</a:t>
            </a:r>
            <a:endParaRPr lang="en-IN" sz="3600" b="1" i="1">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a:solidFill>
                  <a:srgbClr val="000000"/>
                </a:solidFill>
                <a:effectLst/>
                <a:ea typeface="Times New Roman" panose="02020603050405020304" pitchFamily="18" charset="0"/>
                <a:cs typeface="Times New Roman" panose="02020603050405020304" pitchFamily="18" charset="0"/>
              </a:rPr>
              <a:t>Message is hard to recover if image is subject to attack such as translation and rotation.</a:t>
            </a:r>
            <a:endParaRPr lang="en-IN" sz="2800">
              <a:solidFill>
                <a:srgbClr val="000000"/>
              </a:solidFill>
              <a:ea typeface="Times New Roman" panose="02020603050405020304" pitchFamily="18"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2800">
                <a:solidFill>
                  <a:srgbClr val="000000"/>
                </a:solidFill>
                <a:effectLst/>
                <a:ea typeface="Times New Roman" panose="02020603050405020304" pitchFamily="18" charset="0"/>
                <a:cs typeface="Times New Roman" panose="02020603050405020304" pitchFamily="18" charset="0"/>
              </a:rPr>
              <a:t>Significant damage to picture appearance.  Message difficult to recover.</a:t>
            </a:r>
            <a:endParaRPr lang="en-IN" sz="2800">
              <a:solidFill>
                <a:srgbClr val="000000"/>
              </a:solidFill>
              <a:ea typeface="Times New Roman" panose="02020603050405020304" pitchFamily="18"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2800">
                <a:solidFill>
                  <a:srgbClr val="000000"/>
                </a:solidFill>
                <a:effectLst/>
                <a:ea typeface="Times New Roman" panose="02020603050405020304" pitchFamily="18" charset="0"/>
                <a:cs typeface="Times New Roman" panose="02020603050405020304" pitchFamily="18" charset="0"/>
              </a:rPr>
              <a:t>Relatively easy to detect, as our project has shown.</a:t>
            </a:r>
          </a:p>
          <a:p>
            <a:pPr marL="171450" indent="-171450">
              <a:lnSpc>
                <a:spcPct val="107000"/>
              </a:lnSpc>
              <a:spcAft>
                <a:spcPts val="800"/>
              </a:spcAft>
              <a:buFont typeface="Arial" panose="020B0604020202020204" pitchFamily="34" charset="0"/>
              <a:buChar char="•"/>
            </a:pPr>
            <a:r>
              <a:rPr lang="en-IN" sz="2800">
                <a:solidFill>
                  <a:srgbClr val="000000"/>
                </a:solidFill>
                <a:effectLst/>
                <a:ea typeface="Times New Roman" panose="02020603050405020304" pitchFamily="18" charset="0"/>
                <a:cs typeface="Times New Roman" panose="02020603050405020304" pitchFamily="18" charset="0"/>
              </a:rPr>
              <a:t>Image is distorted.  Message easily lost if picture subject to compression such as JPEG.</a:t>
            </a:r>
          </a:p>
        </p:txBody>
      </p:sp>
    </p:spTree>
    <p:extLst>
      <p:ext uri="{BB962C8B-B14F-4D97-AF65-F5344CB8AC3E}">
        <p14:creationId xmlns:p14="http://schemas.microsoft.com/office/powerpoint/2010/main" val="3172539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V [CB.EN.U4CCE20033]</dc:creator>
  <cp:lastModifiedBy>MOHAN V - [CB.EN.U4CCE20033]</cp:lastModifiedBy>
  <cp:revision>2</cp:revision>
  <dcterms:created xsi:type="dcterms:W3CDTF">2022-06-23T18:57:20Z</dcterms:created>
  <dcterms:modified xsi:type="dcterms:W3CDTF">2023-03-10T08:35:34Z</dcterms:modified>
</cp:coreProperties>
</file>