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75" r:id="rId4"/>
    <p:sldId id="262" r:id="rId5"/>
    <p:sldId id="277" r:id="rId6"/>
    <p:sldId id="276" r:id="rId7"/>
    <p:sldId id="265" r:id="rId8"/>
    <p:sldId id="267" r:id="rId9"/>
    <p:sldId id="257" r:id="rId10"/>
    <p:sldId id="273" r:id="rId11"/>
  </p:sldIdLst>
  <p:sldSz cx="18288000" cy="10287000"/>
  <p:notesSz cx="6858000" cy="9144000"/>
  <p:embeddedFontLst>
    <p:embeddedFont>
      <p:font typeface="Cambria Math" panose="02040503050406030204" pitchFamily="18" charset="0"/>
      <p:regular r:id="rId12"/>
    </p:embeddedFont>
    <p:embeddedFont>
      <p:font typeface="DengXian" panose="02010600030101010101" pitchFamily="2" charset="-122"/>
      <p:regular r:id="rId13"/>
      <p:bold r:id="rId14"/>
    </p:embeddedFont>
    <p:embeddedFont>
      <p:font typeface="DM Sans" pitchFamily="2" charset="0"/>
      <p:regular r:id="rId15"/>
      <p:bold r:id="rId16"/>
      <p:italic r:id="rId17"/>
      <p:boldItalic r:id="rId18"/>
    </p:embeddedFont>
    <p:embeddedFont>
      <p:font typeface="Kollektif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1" autoAdjust="0"/>
    <p:restoredTop sz="94622" autoAdjust="0"/>
  </p:normalViewPr>
  <p:slideViewPr>
    <p:cSldViewPr>
      <p:cViewPr>
        <p:scale>
          <a:sx n="50" d="100"/>
          <a:sy n="50" d="100"/>
        </p:scale>
        <p:origin x="1056" y="20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svg"/><Relationship Id="rId7" Type="http://schemas.openxmlformats.org/officeDocument/2006/relationships/image" Target="../media/image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8.svg"/><Relationship Id="rId10" Type="http://schemas.openxmlformats.org/officeDocument/2006/relationships/image" Target="../media/image2.svg"/><Relationship Id="rId4" Type="http://schemas.openxmlformats.org/officeDocument/2006/relationships/image" Target="../media/image7.png"/><Relationship Id="rId9"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4.png"/><Relationship Id="rId5" Type="http://schemas.openxmlformats.org/officeDocument/2006/relationships/image" Target="../media/image4.svg"/><Relationship Id="rId10" Type="http://schemas.openxmlformats.org/officeDocument/2006/relationships/image" Target="../media/image13.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1386843" y="7201845"/>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6" name="AutoShape 6"/>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TextBox 8"/>
          <p:cNvSpPr txBox="1"/>
          <p:nvPr/>
        </p:nvSpPr>
        <p:spPr>
          <a:xfrm>
            <a:off x="2332693" y="1643120"/>
            <a:ext cx="13515842" cy="2564805"/>
          </a:xfrm>
          <a:prstGeom prst="rect">
            <a:avLst/>
          </a:prstGeom>
        </p:spPr>
        <p:txBody>
          <a:bodyPr wrap="square" lIns="0" tIns="0" rIns="0" bIns="0" rtlCol="0" anchor="t">
            <a:spAutoFit/>
          </a:bodyPr>
          <a:lstStyle/>
          <a:p>
            <a:pPr algn="ctr">
              <a:lnSpc>
                <a:spcPts val="9999"/>
              </a:lnSpc>
            </a:pPr>
            <a:r>
              <a:rPr lang="en-US" sz="8800" dirty="0">
                <a:solidFill>
                  <a:srgbClr val="227C9D"/>
                </a:solidFill>
                <a:latin typeface="Kollektif Bold"/>
              </a:rPr>
              <a:t>The Staircase Mechanism in Differential Privacy</a:t>
            </a:r>
          </a:p>
        </p:txBody>
      </p:sp>
      <p:sp>
        <p:nvSpPr>
          <p:cNvPr id="9" name="TextBox 9"/>
          <p:cNvSpPr txBox="1"/>
          <p:nvPr/>
        </p:nvSpPr>
        <p:spPr>
          <a:xfrm>
            <a:off x="3228555" y="6815326"/>
            <a:ext cx="4999270" cy="1292662"/>
          </a:xfrm>
          <a:prstGeom prst="rect">
            <a:avLst/>
          </a:prstGeom>
        </p:spPr>
        <p:txBody>
          <a:bodyPr wrap="square" lIns="0" tIns="0" rIns="0" bIns="0" rtlCol="0" anchor="t">
            <a:spAutoFit/>
          </a:bodyPr>
          <a:lstStyle/>
          <a:p>
            <a:r>
              <a:rPr lang="en-US" sz="2800" dirty="0">
                <a:latin typeface="DM Sans"/>
              </a:rPr>
              <a:t>Shambhoolal Narwaria</a:t>
            </a:r>
            <a:br>
              <a:rPr lang="en-US" sz="2800" dirty="0">
                <a:latin typeface="DM Sans"/>
              </a:rPr>
            </a:br>
            <a:r>
              <a:rPr lang="en-US" sz="2800" dirty="0">
                <a:latin typeface="DM Sans"/>
              </a:rPr>
              <a:t>21114095</a:t>
            </a:r>
            <a:br>
              <a:rPr lang="en-US" sz="2800" dirty="0">
                <a:latin typeface="DM Sans"/>
              </a:rPr>
            </a:br>
            <a:r>
              <a:rPr lang="en-US" sz="2800" dirty="0">
                <a:latin typeface="DM Sans"/>
              </a:rPr>
              <a:t>Artificial Intelligence</a:t>
            </a:r>
          </a:p>
        </p:txBody>
      </p:sp>
      <p:sp>
        <p:nvSpPr>
          <p:cNvPr id="10" name="Freeform 10"/>
          <p:cNvSpPr/>
          <p:nvPr/>
        </p:nvSpPr>
        <p:spPr>
          <a:xfrm rot="-10800000">
            <a:off x="9525" y="63583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1" name="Freeform 11"/>
          <p:cNvSpPr/>
          <p:nvPr/>
        </p:nvSpPr>
        <p:spPr>
          <a:xfrm>
            <a:off x="1083809" y="63869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 name="Freeform 12"/>
          <p:cNvSpPr/>
          <p:nvPr/>
        </p:nvSpPr>
        <p:spPr>
          <a:xfrm>
            <a:off x="0" y="74707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rot="-10800000">
            <a:off x="0"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rot="-5400000">
            <a:off x="1083809" y="85545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5" name="Freeform 15"/>
          <p:cNvSpPr/>
          <p:nvPr/>
        </p:nvSpPr>
        <p:spPr>
          <a:xfrm rot="-10800000">
            <a:off x="1083809" y="962372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8" name="Freeform 18"/>
          <p:cNvSpPr/>
          <p:nvPr/>
        </p:nvSpPr>
        <p:spPr>
          <a:xfrm rot="5400000">
            <a:off x="440555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2237941"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0" name="Freeform 20"/>
          <p:cNvSpPr/>
          <p:nvPr/>
        </p:nvSpPr>
        <p:spPr>
          <a:xfrm>
            <a:off x="3321750" y="966693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1" name="Freeform 21"/>
          <p:cNvSpPr/>
          <p:nvPr/>
        </p:nvSpPr>
        <p:spPr>
          <a:xfrm rot="5400000">
            <a:off x="0" y="96383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2" name="Freeform 22"/>
          <p:cNvSpPr/>
          <p:nvPr/>
        </p:nvSpPr>
        <p:spPr>
          <a:xfrm rot="-5400000">
            <a:off x="15470622"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3" name="Freeform 23"/>
          <p:cNvSpPr/>
          <p:nvPr/>
        </p:nvSpPr>
        <p:spPr>
          <a:xfrm rot="-5400000">
            <a:off x="16554431" y="0"/>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4" name="Freeform 24"/>
          <p:cNvSpPr/>
          <p:nvPr/>
        </p:nvSpPr>
        <p:spPr>
          <a:xfrm flipH="1" flipV="1">
            <a:off x="17638239" y="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Freeform 26"/>
          <p:cNvSpPr/>
          <p:nvPr/>
        </p:nvSpPr>
        <p:spPr>
          <a:xfrm rot="-5400000">
            <a:off x="15470622"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7" name="Freeform 27"/>
          <p:cNvSpPr/>
          <p:nvPr/>
        </p:nvSpPr>
        <p:spPr>
          <a:xfrm>
            <a:off x="16554431" y="2167618"/>
            <a:ext cx="1083809" cy="1083809"/>
          </a:xfrm>
          <a:custGeom>
            <a:avLst/>
            <a:gdLst/>
            <a:ahLst/>
            <a:cxnLst/>
            <a:rect l="l" t="t" r="r" b="b"/>
            <a:pathLst>
              <a:path w="1083809" h="1083809">
                <a:moveTo>
                  <a:pt x="0" y="0"/>
                </a:moveTo>
                <a:lnTo>
                  <a:pt x="1083808" y="0"/>
                </a:lnTo>
                <a:lnTo>
                  <a:pt x="1083808"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8" name="Freeform 28"/>
          <p:cNvSpPr/>
          <p:nvPr/>
        </p:nvSpPr>
        <p:spPr>
          <a:xfrm rot="5400000">
            <a:off x="17638239" y="10838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9" name="Freeform 29"/>
          <p:cNvSpPr/>
          <p:nvPr/>
        </p:nvSpPr>
        <p:spPr>
          <a:xfrm rot="5400000" flipH="1" flipV="1">
            <a:off x="17638239" y="2167618"/>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1" name="Freeform 31"/>
          <p:cNvSpPr/>
          <p:nvPr/>
        </p:nvSpPr>
        <p:spPr>
          <a:xfrm rot="5400000" flipH="1" flipV="1">
            <a:off x="16554431" y="4433486"/>
            <a:ext cx="1083809" cy="1083809"/>
          </a:xfrm>
          <a:custGeom>
            <a:avLst/>
            <a:gdLst/>
            <a:ahLst/>
            <a:cxnLst/>
            <a:rect l="l" t="t" r="r" b="b"/>
            <a:pathLst>
              <a:path w="1083809" h="1083809">
                <a:moveTo>
                  <a:pt x="1083808" y="1083809"/>
                </a:moveTo>
                <a:lnTo>
                  <a:pt x="0" y="1083809"/>
                </a:lnTo>
                <a:lnTo>
                  <a:pt x="0" y="0"/>
                </a:lnTo>
                <a:lnTo>
                  <a:pt x="1083808" y="0"/>
                </a:lnTo>
                <a:lnTo>
                  <a:pt x="1083808"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46" name="Group 45">
            <a:extLst>
              <a:ext uri="{FF2B5EF4-FFF2-40B4-BE49-F238E27FC236}">
                <a16:creationId xmlns:a16="http://schemas.microsoft.com/office/drawing/2014/main" id="{775B9F9B-6A89-709F-B79D-3ED991CF7663}"/>
              </a:ext>
            </a:extLst>
          </p:cNvPr>
          <p:cNvGrpSpPr/>
          <p:nvPr/>
        </p:nvGrpSpPr>
        <p:grpSpPr>
          <a:xfrm rot="15122130">
            <a:off x="-2874164" y="-4578939"/>
            <a:ext cx="6737736" cy="8671109"/>
            <a:chOff x="-2623881" y="-5018472"/>
            <a:chExt cx="6737736" cy="8671109"/>
          </a:xfrm>
        </p:grpSpPr>
        <p:grpSp>
          <p:nvGrpSpPr>
            <p:cNvPr id="32" name="Group 32"/>
            <p:cNvGrpSpPr/>
            <p:nvPr/>
          </p:nvGrpSpPr>
          <p:grpSpPr>
            <a:xfrm rot="2700000">
              <a:off x="-1376391" y="-3093321"/>
              <a:ext cx="7415398" cy="3565095"/>
              <a:chOff x="0" y="0"/>
              <a:chExt cx="660400" cy="317500"/>
            </a:xfrm>
          </p:grpSpPr>
          <p:sp>
            <p:nvSpPr>
              <p:cNvPr id="33" name="Freeform 3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4" name="TextBox 3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5" name="AutoShape 3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9" name="AutoShape 3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40" name="AutoShape 4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41" name="AutoShape 4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42" name="AutoShape 4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sp>
        <p:nvSpPr>
          <p:cNvPr id="50" name="TextBox 49">
            <a:extLst>
              <a:ext uri="{FF2B5EF4-FFF2-40B4-BE49-F238E27FC236}">
                <a16:creationId xmlns:a16="http://schemas.microsoft.com/office/drawing/2014/main" id="{FB614536-1A7C-F093-FAA3-468EBF097571}"/>
              </a:ext>
            </a:extLst>
          </p:cNvPr>
          <p:cNvSpPr txBox="1"/>
          <p:nvPr/>
        </p:nvSpPr>
        <p:spPr>
          <a:xfrm>
            <a:off x="3228555" y="4996116"/>
            <a:ext cx="11830889" cy="954107"/>
          </a:xfrm>
          <a:prstGeom prst="rect">
            <a:avLst/>
          </a:prstGeom>
          <a:noFill/>
          <a:ln>
            <a:solidFill>
              <a:schemeClr val="tx1"/>
            </a:solidFill>
          </a:ln>
        </p:spPr>
        <p:txBody>
          <a:bodyPr wrap="square">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DM Sans"/>
                <a:ea typeface="+mn-ea"/>
                <a:cs typeface="+mn-cs"/>
              </a:rPr>
              <a:t>This research </a:t>
            </a:r>
            <a:r>
              <a:rPr kumimoji="0" lang="en-US" sz="2800" b="1" i="0" u="none" strike="noStrike" kern="1200" cap="none" spc="0" normalizeH="0" baseline="0" noProof="0" dirty="0">
                <a:effectLst/>
                <a:uLnTx/>
                <a:uFillTx/>
                <a:latin typeface="DM Sans"/>
                <a:ea typeface="+mn-ea"/>
                <a:cs typeface="+mn-cs"/>
              </a:rPr>
              <a:t>paper</a:t>
            </a:r>
            <a:r>
              <a:rPr kumimoji="0" lang="en-US" sz="2800" b="1" i="0" u="none" strike="noStrike" kern="1200" cap="none" spc="0" normalizeH="0" baseline="0" noProof="0" dirty="0">
                <a:ln>
                  <a:noFill/>
                </a:ln>
                <a:effectLst/>
                <a:uLnTx/>
                <a:uFillTx/>
                <a:latin typeface="DM Sans"/>
                <a:ea typeface="+mn-ea"/>
                <a:cs typeface="+mn-cs"/>
              </a:rPr>
              <a:t> discusses an alternative noise-adding mechanism called the staircase mechanism in differential privacy.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4189410"/>
            <a:ext cx="10620170" cy="1657984"/>
          </a:xfrm>
          <a:prstGeom prst="rect">
            <a:avLst/>
          </a:prstGeom>
        </p:spPr>
        <p:txBody>
          <a:bodyPr lIns="0" tIns="0" rIns="0" bIns="0" rtlCol="0" anchor="t">
            <a:spAutoFit/>
          </a:bodyPr>
          <a:lstStyle/>
          <a:p>
            <a:pPr algn="ctr">
              <a:lnSpc>
                <a:spcPts val="12399"/>
              </a:lnSpc>
            </a:pPr>
            <a:r>
              <a:rPr lang="en-US" sz="12399" dirty="0">
                <a:solidFill>
                  <a:srgbClr val="227C9D"/>
                </a:solidFill>
                <a:latin typeface="Kollektif Bold"/>
              </a:rPr>
              <a:t>THANK YOU</a:t>
            </a:r>
          </a:p>
        </p:txBody>
      </p:sp>
      <p:grpSp>
        <p:nvGrpSpPr>
          <p:cNvPr id="48" name="Group 47">
            <a:extLst>
              <a:ext uri="{FF2B5EF4-FFF2-40B4-BE49-F238E27FC236}">
                <a16:creationId xmlns:a16="http://schemas.microsoft.com/office/drawing/2014/main" id="{7490A1B2-E630-7104-8606-BA68D9FED40F}"/>
              </a:ext>
            </a:extLst>
          </p:cNvPr>
          <p:cNvGrpSpPr/>
          <p:nvPr/>
        </p:nvGrpSpPr>
        <p:grpSpPr>
          <a:xfrm>
            <a:off x="12770705" y="-55109"/>
            <a:ext cx="5517295" cy="3251427"/>
            <a:chOff x="12770705" y="-55109"/>
            <a:chExt cx="5517295" cy="3251427"/>
          </a:xfrm>
        </p:grpSpPr>
        <p:sp>
          <p:nvSpPr>
            <p:cNvPr id="4" name="Freeform 4"/>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7" name="Freeform 7"/>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1" name="Freeform 11"/>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grpSp>
        <p:nvGrpSpPr>
          <p:cNvPr id="47" name="Group 46">
            <a:extLst>
              <a:ext uri="{FF2B5EF4-FFF2-40B4-BE49-F238E27FC236}">
                <a16:creationId xmlns:a16="http://schemas.microsoft.com/office/drawing/2014/main" id="{E6F63B74-9948-C073-52F9-EC175186421C}"/>
              </a:ext>
            </a:extLst>
          </p:cNvPr>
          <p:cNvGrpSpPr/>
          <p:nvPr/>
        </p:nvGrpSpPr>
        <p:grpSpPr>
          <a:xfrm>
            <a:off x="0" y="7044155"/>
            <a:ext cx="5489368" cy="3308577"/>
            <a:chOff x="0" y="7044155"/>
            <a:chExt cx="5489368" cy="3308577"/>
          </a:xfrm>
        </p:grpSpPr>
        <p:sp>
          <p:nvSpPr>
            <p:cNvPr id="13" name="Freeform 13"/>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Freeform 14"/>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5" name="Freeform 15"/>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Freeform 16"/>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7" name="Freeform 17"/>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9" name="Freeform 19"/>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0" name="Freeform 20"/>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grpSp>
        <p:nvGrpSpPr>
          <p:cNvPr id="21" name="Group 21"/>
          <p:cNvGrpSpPr/>
          <p:nvPr/>
        </p:nvGrpSpPr>
        <p:grpSpPr>
          <a:xfrm>
            <a:off x="13123603" y="5475036"/>
            <a:ext cx="8847511" cy="8855676"/>
            <a:chOff x="0" y="0"/>
            <a:chExt cx="11796681" cy="11807568"/>
          </a:xfrm>
        </p:grpSpPr>
        <p:grpSp>
          <p:nvGrpSpPr>
            <p:cNvPr id="22" name="Group 22"/>
            <p:cNvGrpSpPr/>
            <p:nvPr/>
          </p:nvGrpSpPr>
          <p:grpSpPr>
            <a:xfrm rot="2700000">
              <a:off x="1676828" y="2799524"/>
              <a:ext cx="9887197" cy="4753460"/>
              <a:chOff x="0" y="0"/>
              <a:chExt cx="660400" cy="317500"/>
            </a:xfrm>
          </p:grpSpPr>
          <p:sp>
            <p:nvSpPr>
              <p:cNvPr id="23" name="Freeform 2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4" name="TextBox 2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5" name="AutoShape 25"/>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IN"/>
            </a:p>
          </p:txBody>
        </p:sp>
        <p:sp>
          <p:nvSpPr>
            <p:cNvPr id="28" name="AutoShape 28"/>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IN"/>
            </a:p>
          </p:txBody>
        </p:sp>
        <p:sp>
          <p:nvSpPr>
            <p:cNvPr id="29" name="AutoShape 29"/>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IN"/>
            </a:p>
          </p:txBody>
        </p:sp>
        <p:sp>
          <p:nvSpPr>
            <p:cNvPr id="30" name="AutoShape 30"/>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IN"/>
            </a:p>
          </p:txBody>
        </p:sp>
        <p:sp>
          <p:nvSpPr>
            <p:cNvPr id="31" name="AutoShape 31"/>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IN"/>
            </a:p>
          </p:txBody>
        </p:sp>
      </p:grpSp>
      <p:grpSp>
        <p:nvGrpSpPr>
          <p:cNvPr id="34" name="Group 34"/>
          <p:cNvGrpSpPr/>
          <p:nvPr/>
        </p:nvGrpSpPr>
        <p:grpSpPr>
          <a:xfrm>
            <a:off x="-2634012" y="-5192964"/>
            <a:ext cx="8847511" cy="8855676"/>
            <a:chOff x="0" y="0"/>
            <a:chExt cx="11796681" cy="11807568"/>
          </a:xfrm>
        </p:grpSpPr>
        <p:grpSp>
          <p:nvGrpSpPr>
            <p:cNvPr id="35" name="Group 35"/>
            <p:cNvGrpSpPr/>
            <p:nvPr/>
          </p:nvGrpSpPr>
          <p:grpSpPr>
            <a:xfrm rot="2700000">
              <a:off x="1676828" y="2799524"/>
              <a:ext cx="9887197" cy="4753460"/>
              <a:chOff x="0" y="0"/>
              <a:chExt cx="660400" cy="317500"/>
            </a:xfrm>
          </p:grpSpPr>
          <p:sp>
            <p:nvSpPr>
              <p:cNvPr id="36" name="Freeform 36"/>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7" name="TextBox 37"/>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38" name="AutoShape 38"/>
            <p:cNvSpPr/>
            <p:nvPr/>
          </p:nvSpPr>
          <p:spPr>
            <a:xfrm>
              <a:off x="1060010" y="3892256"/>
              <a:ext cx="6913622" cy="6843603"/>
            </a:xfrm>
            <a:prstGeom prst="line">
              <a:avLst/>
            </a:prstGeom>
            <a:ln w="38100" cap="flat">
              <a:solidFill>
                <a:srgbClr val="8CA9AD"/>
              </a:solidFill>
              <a:prstDash val="solid"/>
              <a:headEnd type="none" w="sm" len="sm"/>
              <a:tailEnd type="none" w="sm" len="sm"/>
            </a:ln>
          </p:spPr>
          <p:txBody>
            <a:bodyPr/>
            <a:lstStyle/>
            <a:p>
              <a:endParaRPr lang="en-IN"/>
            </a:p>
          </p:txBody>
        </p:sp>
        <p:sp>
          <p:nvSpPr>
            <p:cNvPr id="39" name="AutoShape 39"/>
            <p:cNvSpPr/>
            <p:nvPr/>
          </p:nvSpPr>
          <p:spPr>
            <a:xfrm>
              <a:off x="774748" y="4309159"/>
              <a:ext cx="6718471" cy="6718471"/>
            </a:xfrm>
            <a:prstGeom prst="line">
              <a:avLst/>
            </a:prstGeom>
            <a:ln w="38100" cap="flat">
              <a:solidFill>
                <a:srgbClr val="8CA9AD"/>
              </a:solidFill>
              <a:prstDash val="solid"/>
              <a:headEnd type="none" w="sm" len="sm"/>
              <a:tailEnd type="none" w="sm" len="sm"/>
            </a:ln>
          </p:spPr>
          <p:txBody>
            <a:bodyPr/>
            <a:lstStyle/>
            <a:p>
              <a:endParaRPr lang="en-IN"/>
            </a:p>
          </p:txBody>
        </p:sp>
        <p:sp>
          <p:nvSpPr>
            <p:cNvPr id="40" name="AutoShape 40"/>
            <p:cNvSpPr/>
            <p:nvPr/>
          </p:nvSpPr>
          <p:spPr>
            <a:xfrm>
              <a:off x="535279" y="4787119"/>
              <a:ext cx="6489522" cy="6489522"/>
            </a:xfrm>
            <a:prstGeom prst="line">
              <a:avLst/>
            </a:prstGeom>
            <a:ln w="38100" cap="flat">
              <a:solidFill>
                <a:srgbClr val="8CA9AD"/>
              </a:solidFill>
              <a:prstDash val="solid"/>
              <a:headEnd type="none" w="sm" len="sm"/>
              <a:tailEnd type="none" w="sm" len="sm"/>
            </a:ln>
          </p:spPr>
          <p:txBody>
            <a:bodyPr/>
            <a:lstStyle/>
            <a:p>
              <a:endParaRPr lang="en-IN"/>
            </a:p>
          </p:txBody>
        </p:sp>
        <p:sp>
          <p:nvSpPr>
            <p:cNvPr id="41" name="AutoShape 41"/>
            <p:cNvSpPr/>
            <p:nvPr/>
          </p:nvSpPr>
          <p:spPr>
            <a:xfrm>
              <a:off x="366406" y="5302142"/>
              <a:ext cx="6254021" cy="6254021"/>
            </a:xfrm>
            <a:prstGeom prst="line">
              <a:avLst/>
            </a:prstGeom>
            <a:ln w="38100" cap="flat">
              <a:solidFill>
                <a:srgbClr val="8CA9AD"/>
              </a:solidFill>
              <a:prstDash val="solid"/>
              <a:headEnd type="none" w="sm" len="sm"/>
              <a:tailEnd type="none" w="sm" len="sm"/>
            </a:ln>
          </p:spPr>
          <p:txBody>
            <a:bodyPr/>
            <a:lstStyle/>
            <a:p>
              <a:endParaRPr lang="en-IN"/>
            </a:p>
          </p:txBody>
        </p:sp>
        <p:sp>
          <p:nvSpPr>
            <p:cNvPr id="42" name="AutoShape 42"/>
            <p:cNvSpPr/>
            <p:nvPr/>
          </p:nvSpPr>
          <p:spPr>
            <a:xfrm>
              <a:off x="174601" y="5888378"/>
              <a:ext cx="5796899" cy="5796899"/>
            </a:xfrm>
            <a:prstGeom prst="line">
              <a:avLst/>
            </a:prstGeom>
            <a:ln w="38100" cap="flat">
              <a:solidFill>
                <a:srgbClr val="8CA9AD"/>
              </a:solidFill>
              <a:prstDash val="solid"/>
              <a:headEnd type="none" w="sm" len="sm"/>
              <a:tailEnd type="none" w="sm" len="sm"/>
            </a:ln>
          </p:spPr>
          <p:txBody>
            <a:bodyPr/>
            <a:lstStyle/>
            <a:p>
              <a:endParaRPr lang="en-IN"/>
            </a:p>
          </p:txBody>
        </p:sp>
        <p:sp>
          <p:nvSpPr>
            <p:cNvPr id="43" name="AutoShape 43"/>
            <p:cNvSpPr/>
            <p:nvPr/>
          </p:nvSpPr>
          <p:spPr>
            <a:xfrm>
              <a:off x="13508" y="6480010"/>
              <a:ext cx="5284799" cy="5314125"/>
            </a:xfrm>
            <a:prstGeom prst="line">
              <a:avLst/>
            </a:prstGeom>
            <a:ln w="38100" cap="flat">
              <a:solidFill>
                <a:srgbClr val="8CA9AD"/>
              </a:solidFill>
              <a:prstDash val="solid"/>
              <a:headEnd type="none" w="sm" len="sm"/>
              <a:tailEnd type="none" w="sm" len="sm"/>
            </a:ln>
          </p:spPr>
          <p:txBody>
            <a:bodyPr/>
            <a:lstStyle/>
            <a:p>
              <a:endParaRPr lang="en-IN"/>
            </a:p>
          </p:txBody>
        </p:sp>
        <p:sp>
          <p:nvSpPr>
            <p:cNvPr id="44" name="AutoShape 44"/>
            <p:cNvSpPr/>
            <p:nvPr/>
          </p:nvSpPr>
          <p:spPr>
            <a:xfrm>
              <a:off x="47865" y="7228854"/>
              <a:ext cx="4503313" cy="4480077"/>
            </a:xfrm>
            <a:prstGeom prst="line">
              <a:avLst/>
            </a:prstGeom>
            <a:ln w="38100" cap="flat">
              <a:solidFill>
                <a:srgbClr val="8CA9AD"/>
              </a:solidFill>
              <a:prstDash val="solid"/>
              <a:headEnd type="none" w="sm" len="sm"/>
              <a:tailEnd type="none" w="sm" len="sm"/>
            </a:ln>
          </p:spPr>
          <p:txBody>
            <a:bodyPr/>
            <a:lstStyle/>
            <a:p>
              <a:endParaRPr lang="en-IN"/>
            </a:p>
          </p:txBody>
        </p:sp>
        <p:sp>
          <p:nvSpPr>
            <p:cNvPr id="45" name="AutoShape 45"/>
            <p:cNvSpPr/>
            <p:nvPr/>
          </p:nvSpPr>
          <p:spPr>
            <a:xfrm>
              <a:off x="165620" y="8131631"/>
              <a:ext cx="3504797" cy="3562626"/>
            </a:xfrm>
            <a:prstGeom prst="line">
              <a:avLst/>
            </a:prstGeom>
            <a:ln w="38100" cap="flat">
              <a:solidFill>
                <a:srgbClr val="8CA9AD"/>
              </a:solidFill>
              <a:prstDash val="solid"/>
              <a:headEnd type="none" w="sm" len="sm"/>
              <a:tailEnd type="none" w="sm" len="sm"/>
            </a:ln>
          </p:spPr>
          <p:txBody>
            <a:bodyPr/>
            <a:lstStyle/>
            <a:p>
              <a:endParaRPr lang="en-IN"/>
            </a:p>
          </p:txBody>
        </p:sp>
        <p:sp>
          <p:nvSpPr>
            <p:cNvPr id="46" name="AutoShape 46"/>
            <p:cNvSpPr/>
            <p:nvPr/>
          </p:nvSpPr>
          <p:spPr>
            <a:xfrm>
              <a:off x="676661" y="9346264"/>
              <a:ext cx="1790115" cy="1790115"/>
            </a:xfrm>
            <a:prstGeom prst="line">
              <a:avLst/>
            </a:prstGeom>
            <a:ln w="38100" cap="flat">
              <a:solidFill>
                <a:srgbClr val="8CA9AD"/>
              </a:solidFill>
              <a:prstDash val="solid"/>
              <a:headEnd type="none" w="sm" len="sm"/>
              <a:tailEnd type="none" w="sm" len="sm"/>
            </a:ln>
          </p:spPr>
          <p:txBody>
            <a:bodyPr/>
            <a:lstStyle/>
            <a:p>
              <a:endParaRPr lang="en-IN"/>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grpSp>
        <p:nvGrpSpPr>
          <p:cNvPr id="2" name="Group 2"/>
          <p:cNvGrpSpPr/>
          <p:nvPr/>
        </p:nvGrpSpPr>
        <p:grpSpPr>
          <a:xfrm rot="2700000">
            <a:off x="14381224" y="7574679"/>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6" name="AutoShape 6"/>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AutoShape 8"/>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9" name="AutoShape 9"/>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0" name="TextBox 10"/>
          <p:cNvSpPr txBox="1"/>
          <p:nvPr/>
        </p:nvSpPr>
        <p:spPr>
          <a:xfrm>
            <a:off x="2670313" y="1416472"/>
            <a:ext cx="12866041" cy="1157753"/>
          </a:xfrm>
          <a:prstGeom prst="rect">
            <a:avLst/>
          </a:prstGeom>
        </p:spPr>
        <p:txBody>
          <a:bodyPr lIns="0" tIns="0" rIns="0" bIns="0" rtlCol="0" anchor="t">
            <a:spAutoFit/>
          </a:bodyPr>
          <a:lstStyle/>
          <a:p>
            <a:pPr algn="ctr">
              <a:lnSpc>
                <a:spcPts val="9999"/>
              </a:lnSpc>
            </a:pPr>
            <a:r>
              <a:rPr lang="en-US" sz="8000" dirty="0">
                <a:solidFill>
                  <a:srgbClr val="227C9D"/>
                </a:solidFill>
                <a:latin typeface="Kollektif Bold"/>
              </a:rPr>
              <a:t>INTRODUCTION</a:t>
            </a:r>
          </a:p>
        </p:txBody>
      </p:sp>
      <p:sp>
        <p:nvSpPr>
          <p:cNvPr id="11" name="TextBox 11"/>
          <p:cNvSpPr txBox="1"/>
          <p:nvPr/>
        </p:nvSpPr>
        <p:spPr>
          <a:xfrm>
            <a:off x="1651054" y="4036269"/>
            <a:ext cx="7711857" cy="4308872"/>
          </a:xfrm>
          <a:prstGeom prst="rect">
            <a:avLst/>
          </a:prstGeom>
        </p:spPr>
        <p:txBody>
          <a:bodyPr wrap="square" lIns="0" tIns="0" rIns="0" bIns="0" rtlCol="0" anchor="t">
            <a:spAutoFit/>
          </a:bodyPr>
          <a:lstStyle/>
          <a:p>
            <a:r>
              <a:rPr lang="en-US" sz="2800" dirty="0">
                <a:latin typeface="DM Sans"/>
              </a:rPr>
              <a:t>	Differential privacy is a </a:t>
            </a:r>
            <a:r>
              <a:rPr lang="en-US" sz="2800" b="1" dirty="0">
                <a:latin typeface="DM Sans"/>
              </a:rPr>
              <a:t>mathematical framework for ensuring the privacy of individuals in datasets</a:t>
            </a:r>
            <a:r>
              <a:rPr lang="en-US" sz="2800" dirty="0">
                <a:latin typeface="DM Sans"/>
              </a:rPr>
              <a:t>. It can guarantee privacy by allowing data to be analyzed without revealing sensitive information about any individual in the dataset.</a:t>
            </a:r>
          </a:p>
          <a:p>
            <a:r>
              <a:rPr lang="en-US" sz="2800" dirty="0">
                <a:latin typeface="DM Sans"/>
              </a:rPr>
              <a:t>	</a:t>
            </a:r>
            <a:r>
              <a:rPr lang="en-US" sz="2800" b="1" dirty="0">
                <a:latin typeface="DM Sans"/>
              </a:rPr>
              <a:t>The key idea of differential privacy</a:t>
            </a:r>
            <a:r>
              <a:rPr lang="en-US" sz="2800" dirty="0">
                <a:latin typeface="DM Sans"/>
              </a:rPr>
              <a:t>: the presence or absence of any individual data in the database should not significantly affect the final released statistical information</a:t>
            </a:r>
          </a:p>
        </p:txBody>
      </p:sp>
      <p:grpSp>
        <p:nvGrpSpPr>
          <p:cNvPr id="31" name="Group 30">
            <a:extLst>
              <a:ext uri="{FF2B5EF4-FFF2-40B4-BE49-F238E27FC236}">
                <a16:creationId xmlns:a16="http://schemas.microsoft.com/office/drawing/2014/main" id="{4F45A94F-1C06-9825-90BF-F0D1D0A4D366}"/>
              </a:ext>
            </a:extLst>
          </p:cNvPr>
          <p:cNvGrpSpPr/>
          <p:nvPr/>
        </p:nvGrpSpPr>
        <p:grpSpPr>
          <a:xfrm>
            <a:off x="-2817439" y="-5369169"/>
            <a:ext cx="6737736" cy="8671109"/>
            <a:chOff x="-2623881" y="-5018472"/>
            <a:chExt cx="6737736" cy="8671109"/>
          </a:xfrm>
        </p:grpSpPr>
        <p:grpSp>
          <p:nvGrpSpPr>
            <p:cNvPr id="12" name="Group 12"/>
            <p:cNvGrpSpPr/>
            <p:nvPr/>
          </p:nvGrpSpPr>
          <p:grpSpPr>
            <a:xfrm rot="2700000">
              <a:off x="-1376391" y="-3093321"/>
              <a:ext cx="7415398" cy="3565095"/>
              <a:chOff x="0" y="0"/>
              <a:chExt cx="660400" cy="317500"/>
            </a:xfrm>
          </p:grpSpPr>
          <p:sp>
            <p:nvSpPr>
              <p:cNvPr id="13" name="Freeform 1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4" name="TextBox 1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5" name="AutoShape 1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16" name="AutoShape 1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17" name="AutoShape 1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18" name="AutoShape 1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19" name="AutoShape 1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20" name="AutoShape 2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21" name="AutoShape 2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22" name="AutoShape 2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sp>
        <p:nvSpPr>
          <p:cNvPr id="23" name="Freeform 2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2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Freeform 2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6" name="Freeform 2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7" name="Freeform 2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8" name="Freeform 2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29" name="Freeform 2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0" name="Freeform 3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2" name="Freeform 3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4" name="Freeform 3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Freeform 3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6" name="Freeform 3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7" name="Freeform 3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Freeform 3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pic>
        <p:nvPicPr>
          <p:cNvPr id="1026" name="Picture 2" descr="differential privacy schema">
            <a:extLst>
              <a:ext uri="{FF2B5EF4-FFF2-40B4-BE49-F238E27FC236}">
                <a16:creationId xmlns:a16="http://schemas.microsoft.com/office/drawing/2014/main" id="{9110B44C-3F7E-3C00-843B-7EF88777CB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889857" y="3894947"/>
            <a:ext cx="7764383" cy="446039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864673" y="1183864"/>
            <a:ext cx="12613642" cy="1157753"/>
          </a:xfrm>
          <a:prstGeom prst="rect">
            <a:avLst/>
          </a:prstGeom>
        </p:spPr>
        <p:txBody>
          <a:bodyPr wrap="square" lIns="0" tIns="0" rIns="0" bIns="0" rtlCol="0" anchor="t">
            <a:spAutoFit/>
          </a:bodyPr>
          <a:lstStyle/>
          <a:p>
            <a:pPr algn="ctr">
              <a:lnSpc>
                <a:spcPts val="9999"/>
              </a:lnSpc>
            </a:pPr>
            <a:r>
              <a:rPr lang="en-US" sz="8000" dirty="0">
                <a:solidFill>
                  <a:srgbClr val="227C9D"/>
                </a:solidFill>
                <a:latin typeface="Kollektif Bold"/>
              </a:rPr>
              <a:t>STAIRCASE MECHANISM</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49" name="Group 48">
            <a:extLst>
              <a:ext uri="{FF2B5EF4-FFF2-40B4-BE49-F238E27FC236}">
                <a16:creationId xmlns:a16="http://schemas.microsoft.com/office/drawing/2014/main" id="{C4CCE2FC-1771-C852-0801-3251141227D0}"/>
              </a:ext>
            </a:extLst>
          </p:cNvPr>
          <p:cNvGrpSpPr/>
          <p:nvPr/>
        </p:nvGrpSpPr>
        <p:grpSpPr>
          <a:xfrm>
            <a:off x="2517453" y="9226051"/>
            <a:ext cx="2167618" cy="1083809"/>
            <a:chOff x="3321750" y="9268923"/>
            <a:chExt cx="2167618" cy="1083809"/>
          </a:xfrm>
        </p:grpSpPr>
        <p:sp>
          <p:nvSpPr>
            <p:cNvPr id="17" name="Freeform 17"/>
            <p:cNvSpPr/>
            <p:nvPr/>
          </p:nvSpPr>
          <p:spPr>
            <a:xfrm rot="162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nvGrpSpPr>
          <p:cNvPr id="41" name="Group 40">
            <a:extLst>
              <a:ext uri="{FF2B5EF4-FFF2-40B4-BE49-F238E27FC236}">
                <a16:creationId xmlns:a16="http://schemas.microsoft.com/office/drawing/2014/main" id="{060FB354-472E-D1D7-46BB-5691B8C77407}"/>
              </a:ext>
            </a:extLst>
          </p:cNvPr>
          <p:cNvGrpSpPr/>
          <p:nvPr/>
        </p:nvGrpSpPr>
        <p:grpSpPr>
          <a:xfrm>
            <a:off x="-4189228" y="-5392029"/>
            <a:ext cx="6737736" cy="8671109"/>
            <a:chOff x="-2623881" y="-5018472"/>
            <a:chExt cx="6737736" cy="8671109"/>
          </a:xfrm>
        </p:grpSpPr>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40" name="Group 39">
              <a:extLst>
                <a:ext uri="{FF2B5EF4-FFF2-40B4-BE49-F238E27FC236}">
                  <a16:creationId xmlns:a16="http://schemas.microsoft.com/office/drawing/2014/main" id="{C1CC9922-3FFE-4A78-6F87-D9ECB268C604}"/>
                </a:ext>
              </a:extLst>
            </p:cNvPr>
            <p:cNvGrpSpPr/>
            <p:nvPr/>
          </p:nvGrpSpPr>
          <p:grpSpPr>
            <a:xfrm>
              <a:off x="-2623881" y="-2273771"/>
              <a:ext cx="5970092" cy="5926408"/>
              <a:chOff x="-2623881" y="-2273771"/>
              <a:chExt cx="5970092" cy="5926408"/>
            </a:xfrm>
          </p:grpSpPr>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grpSp>
      <p:sp>
        <p:nvSpPr>
          <p:cNvPr id="47" name="Rectangle 10">
            <a:extLst>
              <a:ext uri="{FF2B5EF4-FFF2-40B4-BE49-F238E27FC236}">
                <a16:creationId xmlns:a16="http://schemas.microsoft.com/office/drawing/2014/main" id="{C1054BE3-6436-8267-ADA2-A4B845CD3798}"/>
              </a:ext>
            </a:extLst>
          </p:cNvPr>
          <p:cNvSpPr>
            <a:spLocks noChangeArrowheads="1"/>
          </p:cNvSpPr>
          <p:nvPr/>
        </p:nvSpPr>
        <p:spPr bwMode="auto">
          <a:xfrm rot="10800000" flipV="1">
            <a:off x="2748931" y="3567835"/>
            <a:ext cx="1284512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DM Sans" pitchFamily="2" charset="0"/>
              </a:rPr>
              <a:t>Differential privacy mechanisms, such as the </a:t>
            </a:r>
            <a:r>
              <a:rPr kumimoji="0" lang="en-US" altLang="en-US" sz="3200" b="1" i="0" u="none" strike="noStrike" cap="none" normalizeH="0" baseline="0" dirty="0">
                <a:ln>
                  <a:noFill/>
                </a:ln>
                <a:effectLst/>
                <a:latin typeface="DM Sans" pitchFamily="2" charset="0"/>
              </a:rPr>
              <a:t>Laplace mechanism</a:t>
            </a:r>
            <a:r>
              <a:rPr kumimoji="0" lang="en-US" altLang="en-US" sz="3200" b="0" i="0" u="none" strike="noStrike" cap="none" normalizeH="0" baseline="0" dirty="0">
                <a:ln>
                  <a:noFill/>
                </a:ln>
                <a:effectLst/>
                <a:latin typeface="DM Sans" pitchFamily="2" charset="0"/>
              </a:rPr>
              <a:t>, are commonly used to ensure individual privacy in datasets.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effectLst/>
              <a:latin typeface="DM Sans"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effectLst/>
                <a:latin typeface="DM Sans" pitchFamily="2" charset="0"/>
              </a:rPr>
              <a:t>However, the author discusses the </a:t>
            </a:r>
            <a:r>
              <a:rPr kumimoji="0" lang="en-US" altLang="en-US" sz="3200" b="1" i="0" u="none" strike="noStrike" cap="none" normalizeH="0" baseline="0" dirty="0">
                <a:ln>
                  <a:noFill/>
                </a:ln>
                <a:effectLst/>
                <a:latin typeface="DM Sans" pitchFamily="2" charset="0"/>
              </a:rPr>
              <a:t>staircase mechanism</a:t>
            </a:r>
            <a:r>
              <a:rPr kumimoji="0" lang="en-US" altLang="en-US" sz="3200" b="0" i="0" u="none" strike="noStrike" cap="none" normalizeH="0" baseline="0" dirty="0">
                <a:ln>
                  <a:noFill/>
                </a:ln>
                <a:effectLst/>
                <a:latin typeface="DM Sans" pitchFamily="2" charset="0"/>
              </a:rPr>
              <a:t>, a geometric mixture of uniform random variables, which can replace the standard Laplace mechanism in differential privacy. The staircase mechanism improves performance, particularly in </a:t>
            </a:r>
            <a:r>
              <a:rPr kumimoji="0" lang="en-US" altLang="en-US" sz="3200" b="1" i="0" u="none" strike="noStrike" cap="none" normalizeH="0" baseline="0" dirty="0">
                <a:ln>
                  <a:noFill/>
                </a:ln>
                <a:effectLst/>
                <a:latin typeface="DM Sans" pitchFamily="2" charset="0"/>
              </a:rPr>
              <a:t>medium-low privacy regimes</a:t>
            </a:r>
            <a:r>
              <a:rPr kumimoji="0" lang="en-US" altLang="en-US" sz="3200" b="0" i="0" u="none" strike="noStrike" cap="none" normalizeH="0" baseline="0" dirty="0">
                <a:ln>
                  <a:noFill/>
                </a:ln>
                <a:effectLst/>
                <a:latin typeface="DM Sans" pitchFamily="2" charset="0"/>
              </a:rPr>
              <a:t>, and is considered an </a:t>
            </a:r>
            <a:r>
              <a:rPr kumimoji="0" lang="en-US" altLang="en-US" sz="3200" b="1" i="0" u="none" strike="noStrike" cap="none" normalizeH="0" baseline="0" dirty="0">
                <a:ln>
                  <a:noFill/>
                </a:ln>
                <a:effectLst/>
                <a:latin typeface="DM Sans" pitchFamily="2" charset="0"/>
              </a:rPr>
              <a:t>optimal noise-adding mechanism</a:t>
            </a:r>
            <a:r>
              <a:rPr kumimoji="0" lang="en-US" altLang="en-US" sz="3200" b="0" i="0" u="none" strike="noStrike" cap="none" normalizeH="0" baseline="0" dirty="0">
                <a:ln>
                  <a:noFill/>
                </a:ln>
                <a:effectLst/>
                <a:latin typeface="DM Sans" pitchFamily="2" charset="0"/>
              </a:rPr>
              <a:t>.</a:t>
            </a:r>
          </a:p>
        </p:txBody>
      </p:sp>
      <p:sp>
        <p:nvSpPr>
          <p:cNvPr id="48" name="Freeform 10">
            <a:extLst>
              <a:ext uri="{FF2B5EF4-FFF2-40B4-BE49-F238E27FC236}">
                <a16:creationId xmlns:a16="http://schemas.microsoft.com/office/drawing/2014/main" id="{38D0496C-A51E-4767-6DA5-35FCD471A510}"/>
              </a:ext>
            </a:extLst>
          </p:cNvPr>
          <p:cNvSpPr/>
          <p:nvPr/>
        </p:nvSpPr>
        <p:spPr>
          <a:xfrm rot="10800000" flipH="1" flipV="1">
            <a:off x="9525" y="5974633"/>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dirty="0"/>
          </a:p>
        </p:txBody>
      </p:sp>
    </p:spTree>
    <p:extLst>
      <p:ext uri="{BB962C8B-B14F-4D97-AF65-F5344CB8AC3E}">
        <p14:creationId xmlns:p14="http://schemas.microsoft.com/office/powerpoint/2010/main" val="1553885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rot="-10800000">
            <a:off x="9525" y="704415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83809" y="707273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0" y="81565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0"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83809" y="92403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nvGrpSpPr>
          <p:cNvPr id="56" name="Group 55">
            <a:extLst>
              <a:ext uri="{FF2B5EF4-FFF2-40B4-BE49-F238E27FC236}">
                <a16:creationId xmlns:a16="http://schemas.microsoft.com/office/drawing/2014/main" id="{41869042-E450-54AE-1290-38C24657D60C}"/>
              </a:ext>
            </a:extLst>
          </p:cNvPr>
          <p:cNvGrpSpPr/>
          <p:nvPr/>
        </p:nvGrpSpPr>
        <p:grpSpPr>
          <a:xfrm rot="10524779">
            <a:off x="14734666" y="6139438"/>
            <a:ext cx="6616917" cy="8589466"/>
            <a:chOff x="13254553" y="5649528"/>
            <a:chExt cx="6616917" cy="8589466"/>
          </a:xfrm>
        </p:grpSpPr>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dirty="0"/>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grpSp>
        <p:nvGrpSpPr>
          <p:cNvPr id="41" name="Group 40">
            <a:extLst>
              <a:ext uri="{FF2B5EF4-FFF2-40B4-BE49-F238E27FC236}">
                <a16:creationId xmlns:a16="http://schemas.microsoft.com/office/drawing/2014/main" id="{BDBF0A6D-E941-E13B-558D-8F763B85B44F}"/>
              </a:ext>
            </a:extLst>
          </p:cNvPr>
          <p:cNvGrpSpPr/>
          <p:nvPr/>
        </p:nvGrpSpPr>
        <p:grpSpPr>
          <a:xfrm>
            <a:off x="-3322237" y="-4991100"/>
            <a:ext cx="6737736" cy="8671109"/>
            <a:chOff x="-2623881" y="-5018472"/>
            <a:chExt cx="6737736" cy="8671109"/>
          </a:xfrm>
        </p:grpSpPr>
        <p:grpSp>
          <p:nvGrpSpPr>
            <p:cNvPr id="28" name="Group 28"/>
            <p:cNvGrpSpPr/>
            <p:nvPr/>
          </p:nvGrpSpPr>
          <p:grpSpPr>
            <a:xfrm rot="2700000">
              <a:off x="-1376391" y="-3093321"/>
              <a:ext cx="7415398" cy="3565095"/>
              <a:chOff x="0" y="0"/>
              <a:chExt cx="660400" cy="317500"/>
            </a:xfrm>
          </p:grpSpPr>
          <p:sp>
            <p:nvSpPr>
              <p:cNvPr id="29" name="Freeform 2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30" name="TextBox 3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40" name="Group 39">
              <a:extLst>
                <a:ext uri="{FF2B5EF4-FFF2-40B4-BE49-F238E27FC236}">
                  <a16:creationId xmlns:a16="http://schemas.microsoft.com/office/drawing/2014/main" id="{6627EED7-A2A2-124B-D4E9-99166EACD844}"/>
                </a:ext>
              </a:extLst>
            </p:cNvPr>
            <p:cNvGrpSpPr/>
            <p:nvPr/>
          </p:nvGrpSpPr>
          <p:grpSpPr>
            <a:xfrm>
              <a:off x="-2623881" y="-2273771"/>
              <a:ext cx="5970092" cy="5926408"/>
              <a:chOff x="-2623881" y="-2273771"/>
              <a:chExt cx="5970092" cy="5926408"/>
            </a:xfrm>
          </p:grpSpPr>
          <p:sp>
            <p:nvSpPr>
              <p:cNvPr id="31" name="AutoShape 31"/>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32" name="AutoShape 32"/>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33" name="AutoShape 33"/>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34" name="AutoShape 34"/>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35" name="AutoShape 35"/>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36" name="AutoShape 36"/>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37" name="AutoShape 37"/>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38" name="AutoShape 38"/>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grpSp>
      <p:sp>
        <p:nvSpPr>
          <p:cNvPr id="43" name="TextBox 42">
            <a:extLst>
              <a:ext uri="{FF2B5EF4-FFF2-40B4-BE49-F238E27FC236}">
                <a16:creationId xmlns:a16="http://schemas.microsoft.com/office/drawing/2014/main" id="{87D3A902-1141-926F-BBC4-4AA50C1D2D81}"/>
              </a:ext>
            </a:extLst>
          </p:cNvPr>
          <p:cNvSpPr txBox="1"/>
          <p:nvPr/>
        </p:nvSpPr>
        <p:spPr>
          <a:xfrm>
            <a:off x="3401835" y="1338118"/>
            <a:ext cx="12300940" cy="1250086"/>
          </a:xfrm>
          <a:prstGeom prst="rect">
            <a:avLst/>
          </a:prstGeom>
          <a:noFill/>
        </p:spPr>
        <p:txBody>
          <a:bodyPr wrap="square">
            <a:spAutoFit/>
          </a:bodyPr>
          <a:lstStyle/>
          <a:p>
            <a:pPr algn="ctr">
              <a:lnSpc>
                <a:spcPts val="9999"/>
              </a:lnSpc>
            </a:pPr>
            <a:r>
              <a:rPr lang="en-US" sz="8000" dirty="0">
                <a:solidFill>
                  <a:srgbClr val="227C9D"/>
                </a:solidFill>
                <a:latin typeface="Kollektif Bold"/>
              </a:rPr>
              <a:t>STAIRCASE ALGORITHM</a:t>
            </a:r>
          </a:p>
        </p:txBody>
      </p:sp>
      <p:sp>
        <p:nvSpPr>
          <p:cNvPr id="51" name="TextBox 50">
            <a:extLst>
              <a:ext uri="{FF2B5EF4-FFF2-40B4-BE49-F238E27FC236}">
                <a16:creationId xmlns:a16="http://schemas.microsoft.com/office/drawing/2014/main" id="{792159A7-CF9D-118B-53AE-6AE46EA0D693}"/>
              </a:ext>
            </a:extLst>
          </p:cNvPr>
          <p:cNvSpPr txBox="1"/>
          <p:nvPr/>
        </p:nvSpPr>
        <p:spPr>
          <a:xfrm>
            <a:off x="3168540" y="3828124"/>
            <a:ext cx="11947160" cy="4401205"/>
          </a:xfrm>
          <a:prstGeom prst="rect">
            <a:avLst/>
          </a:prstGeom>
          <a:noFill/>
        </p:spPr>
        <p:txBody>
          <a:bodyPr wrap="square">
            <a:spAutoFit/>
          </a:bodyPr>
          <a:lstStyle/>
          <a:p>
            <a:pPr marL="0" marR="0" lvl="0" indent="0" algn="l" defTabSz="914400" rtl="0" eaLnBrk="1" fontAlgn="auto" latinLnBrk="0" hangingPunct="1">
              <a:spcBef>
                <a:spcPts val="0"/>
              </a:spcBef>
              <a:spcAft>
                <a:spcPts val="0"/>
              </a:spcAft>
              <a:buClrTx/>
              <a:buSzTx/>
              <a:buFontTx/>
              <a:buNone/>
              <a:tabLst/>
              <a:defRPr/>
            </a:pPr>
            <a:r>
              <a:rPr lang="en-US" sz="2800" b="1" dirty="0">
                <a:latin typeface="DM Sans" pitchFamily="2" charset="0"/>
              </a:rPr>
              <a:t>Input: </a:t>
            </a:r>
          </a:p>
          <a:p>
            <a:pPr marL="457200" indent="-457200">
              <a:buFont typeface="Arial" panose="020B0604020202020204" pitchFamily="34" charset="0"/>
              <a:buChar char="•"/>
              <a:defRPr/>
            </a:pPr>
            <a:r>
              <a:rPr lang="en-US" sz="2800" b="1" dirty="0">
                <a:latin typeface="DM Sans" pitchFamily="2" charset="0"/>
                <a:ea typeface="Cambria Math" panose="02040503050406030204" pitchFamily="18" charset="0"/>
              </a:rPr>
              <a:t>Є</a:t>
            </a:r>
            <a:r>
              <a:rPr lang="en-US" sz="2800" dirty="0">
                <a:latin typeface="DM Sans" pitchFamily="2" charset="0"/>
                <a:ea typeface="Cambria Math" panose="02040503050406030204" pitchFamily="18" charset="0"/>
              </a:rPr>
              <a:t> (</a:t>
            </a:r>
            <a:r>
              <a:rPr lang="en-US" sz="2800" b="1" dirty="0">
                <a:latin typeface="DM Sans" pitchFamily="2" charset="0"/>
                <a:ea typeface="Cambria Math" panose="02040503050406030204" pitchFamily="18" charset="0"/>
              </a:rPr>
              <a:t>epsilon</a:t>
            </a:r>
            <a:r>
              <a:rPr lang="en-US" sz="2800" dirty="0">
                <a:latin typeface="DM Sans" pitchFamily="2" charset="0"/>
                <a:ea typeface="Cambria Math" panose="02040503050406030204" pitchFamily="18" charset="0"/>
              </a:rPr>
              <a:t>) – privacy parameter: A smaller value indicates a higher level of privacy.</a:t>
            </a:r>
          </a:p>
          <a:p>
            <a:pPr marL="457200" marR="0" lvl="0" indent="-457200" algn="l" defTabSz="914400" rtl="0" eaLnBrk="1" fontAlgn="auto" latinLnBrk="0" hangingPunct="1">
              <a:spcBef>
                <a:spcPts val="0"/>
              </a:spcBef>
              <a:spcAft>
                <a:spcPts val="0"/>
              </a:spcAft>
              <a:buClrTx/>
              <a:buSzTx/>
              <a:buFont typeface="Arial" panose="020B0604020202020204" pitchFamily="34" charset="0"/>
              <a:buChar char="•"/>
              <a:tabLst/>
              <a:defRPr/>
            </a:pPr>
            <a:r>
              <a:rPr lang="el-GR" sz="2800" b="1" dirty="0">
                <a:latin typeface="DengXian" panose="02010600030101010101" pitchFamily="2" charset="-122"/>
                <a:ea typeface="DengXian" panose="02010600030101010101" pitchFamily="2" charset="-122"/>
              </a:rPr>
              <a:t>Δ</a:t>
            </a:r>
            <a:r>
              <a:rPr lang="en-IN" sz="2800" b="1" dirty="0">
                <a:latin typeface="DM Sans" pitchFamily="2" charset="0"/>
                <a:ea typeface="DengXian" panose="02010600030101010101" pitchFamily="2" charset="-122"/>
              </a:rPr>
              <a:t> </a:t>
            </a:r>
            <a:r>
              <a:rPr lang="en-IN" sz="2800" dirty="0">
                <a:latin typeface="DM Sans" pitchFamily="2" charset="0"/>
                <a:ea typeface="DengXian" panose="02010600030101010101" pitchFamily="2" charset="-122"/>
              </a:rPr>
              <a:t>(</a:t>
            </a:r>
            <a:r>
              <a:rPr lang="en-IN" sz="2800" b="1" dirty="0">
                <a:latin typeface="DM Sans" pitchFamily="2" charset="0"/>
                <a:ea typeface="DengXian" panose="02010600030101010101" pitchFamily="2" charset="-122"/>
              </a:rPr>
              <a:t>delta</a:t>
            </a:r>
            <a:r>
              <a:rPr lang="en-IN" sz="2800" dirty="0">
                <a:latin typeface="DM Sans" pitchFamily="2" charset="0"/>
                <a:ea typeface="DengXian" panose="02010600030101010101" pitchFamily="2" charset="-122"/>
              </a:rPr>
              <a:t>)</a:t>
            </a:r>
            <a:r>
              <a:rPr lang="en-IN" sz="2800" b="1" dirty="0">
                <a:latin typeface="DM Sans" pitchFamily="2" charset="0"/>
                <a:ea typeface="DengXian" panose="02010600030101010101" pitchFamily="2" charset="-122"/>
              </a:rPr>
              <a:t> </a:t>
            </a:r>
            <a:r>
              <a:rPr lang="en-IN" sz="2800" dirty="0">
                <a:latin typeface="DM Sans" pitchFamily="2" charset="0"/>
                <a:ea typeface="DengXian" panose="02010600030101010101" pitchFamily="2" charset="-122"/>
              </a:rPr>
              <a:t>– </a:t>
            </a:r>
            <a:r>
              <a:rPr lang="en-US" sz="2800" dirty="0">
                <a:latin typeface="DM Sans" pitchFamily="2" charset="0"/>
                <a:ea typeface="DengXian" panose="02010600030101010101" pitchFamily="2" charset="-122"/>
              </a:rPr>
              <a:t>global sensitivity: It reflects the maximum change in the query output caused by altering a single element in the dataset. and </a:t>
            </a:r>
          </a:p>
          <a:p>
            <a:pPr marL="457200" marR="0" lvl="0" indent="-457200" algn="l" defTabSz="914400" rtl="0" eaLnBrk="1" fontAlgn="auto" latinLnBrk="0" hangingPunct="1">
              <a:spcBef>
                <a:spcPts val="0"/>
              </a:spcBef>
              <a:spcAft>
                <a:spcPts val="0"/>
              </a:spcAft>
              <a:buClrTx/>
              <a:buSzTx/>
              <a:buFont typeface="Arial" panose="020B0604020202020204" pitchFamily="34" charset="0"/>
              <a:buChar char="•"/>
              <a:tabLst/>
              <a:defRPr/>
            </a:pPr>
            <a:r>
              <a:rPr lang="el-GR" sz="2800" b="1" dirty="0">
                <a:latin typeface="DengXian" panose="02010600030101010101" pitchFamily="2" charset="-122"/>
                <a:ea typeface="DengXian" panose="02010600030101010101" pitchFamily="2" charset="-122"/>
              </a:rPr>
              <a:t>γ</a:t>
            </a:r>
            <a:r>
              <a:rPr lang="en-IN" sz="2800" b="1" dirty="0">
                <a:latin typeface="DM Sans" pitchFamily="2" charset="0"/>
                <a:ea typeface="DengXian" panose="02010600030101010101" pitchFamily="2" charset="-122"/>
              </a:rPr>
              <a:t> </a:t>
            </a:r>
            <a:r>
              <a:rPr lang="en-IN" sz="2800" dirty="0">
                <a:latin typeface="DM Sans" pitchFamily="2" charset="0"/>
                <a:ea typeface="DengXian" panose="02010600030101010101" pitchFamily="2" charset="-122"/>
              </a:rPr>
              <a:t>(</a:t>
            </a:r>
            <a:r>
              <a:rPr lang="en-IN" sz="2800" b="1" dirty="0">
                <a:latin typeface="DM Sans" pitchFamily="2" charset="0"/>
                <a:ea typeface="DengXian" panose="02010600030101010101" pitchFamily="2" charset="-122"/>
              </a:rPr>
              <a:t>gamma</a:t>
            </a:r>
            <a:r>
              <a:rPr lang="en-IN" sz="2800" dirty="0">
                <a:latin typeface="DM Sans" pitchFamily="2" charset="0"/>
                <a:ea typeface="DengXian" panose="02010600030101010101" pitchFamily="2" charset="-122"/>
              </a:rPr>
              <a:t>)</a:t>
            </a:r>
            <a:r>
              <a:rPr lang="en-IN" sz="2800" b="1" dirty="0">
                <a:latin typeface="DM Sans" pitchFamily="2" charset="0"/>
                <a:ea typeface="DengXian" panose="02010600030101010101" pitchFamily="2" charset="-122"/>
              </a:rPr>
              <a:t> </a:t>
            </a:r>
            <a:r>
              <a:rPr lang="en-IN" sz="2800" dirty="0">
                <a:latin typeface="DM Sans" pitchFamily="2" charset="0"/>
                <a:ea typeface="DengXian" panose="02010600030101010101" pitchFamily="2" charset="-122"/>
              </a:rPr>
              <a:t>– free</a:t>
            </a:r>
            <a:r>
              <a:rPr lang="en-US" sz="2800" dirty="0">
                <a:latin typeface="DM Sans" pitchFamily="2" charset="0"/>
                <a:ea typeface="DengXian" panose="02010600030101010101" pitchFamily="2" charset="-122"/>
              </a:rPr>
              <a:t> parameter: It</a:t>
            </a:r>
            <a:r>
              <a:rPr lang="en-US" sz="2800" b="1" dirty="0">
                <a:latin typeface="DM Sans" pitchFamily="2" charset="0"/>
                <a:ea typeface="DengXian" panose="02010600030101010101" pitchFamily="2" charset="-122"/>
              </a:rPr>
              <a:t> </a:t>
            </a:r>
            <a:r>
              <a:rPr lang="en-US" sz="2800" dirty="0">
                <a:latin typeface="DM Sans" pitchFamily="2" charset="0"/>
                <a:ea typeface="DengXian" panose="02010600030101010101" pitchFamily="2" charset="-122"/>
              </a:rPr>
              <a:t>helps in noise distribution. It helps to set the fundamental tradeoff between utility(accuracy) and privacy.</a:t>
            </a:r>
          </a:p>
          <a:p>
            <a:pPr marL="0" marR="0" lvl="0" indent="0" algn="l" defTabSz="914400" rtl="0" eaLnBrk="1" fontAlgn="auto" latinLnBrk="0" hangingPunct="1">
              <a:spcBef>
                <a:spcPts val="0"/>
              </a:spcBef>
              <a:spcAft>
                <a:spcPts val="0"/>
              </a:spcAft>
              <a:buClrTx/>
              <a:buSzTx/>
              <a:buFontTx/>
              <a:buNone/>
              <a:tabLst/>
              <a:defRPr/>
            </a:pPr>
            <a:r>
              <a:rPr kumimoji="0" lang="en-US" sz="2800" b="1" i="0" u="none" strike="noStrike" kern="1200" cap="none" spc="0" normalizeH="0" baseline="0" noProof="0" dirty="0">
                <a:ln>
                  <a:noFill/>
                </a:ln>
                <a:effectLst/>
                <a:uLnTx/>
                <a:uFillTx/>
                <a:latin typeface="DM Sans" pitchFamily="2" charset="0"/>
              </a:rPr>
              <a:t>Output: </a:t>
            </a:r>
          </a:p>
          <a:p>
            <a:pPr marL="457200" marR="0" lvl="0" indent="-457200" algn="l" defTabSz="914400" rtl="0" eaLnBrk="1" fontAlgn="auto" latinLnBrk="0" hangingPunct="1">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effectLst/>
                <a:uLnTx/>
                <a:uFillTx/>
                <a:latin typeface="DM Sans" pitchFamily="2" charset="0"/>
              </a:rPr>
              <a:t>X</a:t>
            </a:r>
            <a:r>
              <a:rPr lang="en-US" sz="2800" dirty="0">
                <a:latin typeface="DM Sans" pitchFamily="2" charset="0"/>
              </a:rPr>
              <a:t> </a:t>
            </a:r>
            <a:r>
              <a:rPr kumimoji="0" lang="en-US" sz="2800" i="0" u="none" strike="noStrike" kern="1200" cap="none" spc="0" normalizeH="0" baseline="0" noProof="0" dirty="0">
                <a:ln>
                  <a:noFill/>
                </a:ln>
                <a:effectLst/>
                <a:uLnTx/>
                <a:uFillTx/>
                <a:latin typeface="DM Sans" pitchFamily="2" charset="0"/>
              </a:rPr>
              <a:t> random variable with staircase distribution specified by </a:t>
            </a:r>
            <a:r>
              <a:rPr lang="en-US" sz="2800" dirty="0">
                <a:latin typeface="DM Sans" pitchFamily="2" charset="0"/>
                <a:ea typeface="Cambria Math" panose="02040503050406030204" pitchFamily="18" charset="0"/>
              </a:rPr>
              <a:t>Є, </a:t>
            </a:r>
            <a:r>
              <a:rPr lang="el-GR" sz="2800" dirty="0">
                <a:latin typeface="DengXian" panose="02010600030101010101" pitchFamily="2" charset="-122"/>
                <a:ea typeface="DengXian" panose="02010600030101010101" pitchFamily="2" charset="-122"/>
              </a:rPr>
              <a:t>Δ</a:t>
            </a:r>
            <a:r>
              <a:rPr lang="en-US" sz="2800" dirty="0">
                <a:latin typeface="DM Sans" pitchFamily="2" charset="0"/>
                <a:ea typeface="DengXian" panose="02010600030101010101" pitchFamily="2" charset="-122"/>
              </a:rPr>
              <a:t>, and </a:t>
            </a:r>
            <a:r>
              <a:rPr lang="el-GR" sz="2800" dirty="0">
                <a:latin typeface="DengXian" panose="02010600030101010101" pitchFamily="2" charset="-122"/>
                <a:ea typeface="DengXian" panose="02010600030101010101" pitchFamily="2" charset="-122"/>
              </a:rPr>
              <a:t>γ</a:t>
            </a:r>
            <a:r>
              <a:rPr lang="en-US" sz="2800" dirty="0">
                <a:latin typeface="DM Sans" pitchFamily="2" charset="0"/>
                <a:ea typeface="DengXian" panose="02010600030101010101" pitchFamily="2" charset="-122"/>
              </a:rPr>
              <a:t> parameters.</a:t>
            </a:r>
            <a:endParaRPr kumimoji="0" lang="en-US" sz="2800" b="1" i="0" u="none" strike="noStrike" kern="1200" cap="none" spc="0" normalizeH="0" baseline="0" noProof="0" dirty="0">
              <a:ln>
                <a:noFill/>
              </a:ln>
              <a:effectLst/>
              <a:uLnTx/>
              <a:uFillTx/>
              <a:latin typeface="DM Sans"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a:extLst>
              <a:ext uri="{FF2B5EF4-FFF2-40B4-BE49-F238E27FC236}">
                <a16:creationId xmlns:a16="http://schemas.microsoft.com/office/drawing/2014/main" id="{5F63B6B6-162A-B290-7244-72877C6087F2}"/>
              </a:ext>
            </a:extLst>
          </p:cNvPr>
          <p:cNvGrpSpPr/>
          <p:nvPr/>
        </p:nvGrpSpPr>
        <p:grpSpPr>
          <a:xfrm rot="10334472">
            <a:off x="14577764" y="6150496"/>
            <a:ext cx="7598549" cy="8589466"/>
            <a:chOff x="12272921" y="5649528"/>
            <a:chExt cx="7598549" cy="8589466"/>
          </a:xfrm>
        </p:grpSpPr>
        <p:sp>
          <p:nvSpPr>
            <p:cNvPr id="14" name="TextBox 14"/>
            <p:cNvSpPr txBox="1"/>
            <p:nvPr/>
          </p:nvSpPr>
          <p:spPr>
            <a:xfrm>
              <a:off x="12272921" y="8679792"/>
              <a:ext cx="5311909" cy="384721"/>
            </a:xfrm>
            <a:prstGeom prst="rect">
              <a:avLst/>
            </a:prstGeom>
          </p:spPr>
          <p:txBody>
            <a:bodyPr lIns="0" tIns="0" rIns="0" bIns="0" rtlCol="0" anchor="t">
              <a:spAutoFit/>
            </a:bodyPr>
            <a:lstStyle/>
            <a:p>
              <a:pPr algn="ctr">
                <a:lnSpc>
                  <a:spcPts val="3000"/>
                </a:lnSpc>
              </a:pPr>
              <a:endParaRPr lang="en-US" sz="3000" dirty="0">
                <a:solidFill>
                  <a:srgbClr val="FFFFFF"/>
                </a:solidFill>
                <a:latin typeface="Kollektif Bold"/>
              </a:endParaRPr>
            </a:p>
          </p:txBody>
        </p:sp>
        <p:grpSp>
          <p:nvGrpSpPr>
            <p:cNvPr id="50" name="Group 20">
              <a:extLst>
                <a:ext uri="{FF2B5EF4-FFF2-40B4-BE49-F238E27FC236}">
                  <a16:creationId xmlns:a16="http://schemas.microsoft.com/office/drawing/2014/main" id="{B7C636F7-2F21-58AE-B516-0248F8392898}"/>
                </a:ext>
              </a:extLst>
            </p:cNvPr>
            <p:cNvGrpSpPr/>
            <p:nvPr/>
          </p:nvGrpSpPr>
          <p:grpSpPr>
            <a:xfrm rot="2700000">
              <a:off x="14381224" y="7574679"/>
              <a:ext cx="7415398" cy="3565095"/>
              <a:chOff x="0" y="0"/>
              <a:chExt cx="660400" cy="317500"/>
            </a:xfrm>
          </p:grpSpPr>
          <p:sp>
            <p:nvSpPr>
              <p:cNvPr id="51" name="Freeform 21">
                <a:extLst>
                  <a:ext uri="{FF2B5EF4-FFF2-40B4-BE49-F238E27FC236}">
                    <a16:creationId xmlns:a16="http://schemas.microsoft.com/office/drawing/2014/main" id="{AF180F93-82D1-92A5-02BD-50A5398153C2}"/>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52" name="TextBox 22">
                <a:extLst>
                  <a:ext uri="{FF2B5EF4-FFF2-40B4-BE49-F238E27FC236}">
                    <a16:creationId xmlns:a16="http://schemas.microsoft.com/office/drawing/2014/main" id="{D3A6BA2E-9820-51E5-A7DB-9F12BA015D75}"/>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3" name="AutoShape 23">
              <a:extLst>
                <a:ext uri="{FF2B5EF4-FFF2-40B4-BE49-F238E27FC236}">
                  <a16:creationId xmlns:a16="http://schemas.microsoft.com/office/drawing/2014/main" id="{6CA79418-2CAB-A5E4-0D7B-3066DF4BA47D}"/>
                </a:ext>
              </a:extLst>
            </p:cNvPr>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54" name="AutoShape 24">
              <a:extLst>
                <a:ext uri="{FF2B5EF4-FFF2-40B4-BE49-F238E27FC236}">
                  <a16:creationId xmlns:a16="http://schemas.microsoft.com/office/drawing/2014/main" id="{2CE9029F-9EBB-3187-4028-2D404A9C28F5}"/>
                </a:ext>
              </a:extLst>
            </p:cNvPr>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55" name="AutoShape 25">
              <a:extLst>
                <a:ext uri="{FF2B5EF4-FFF2-40B4-BE49-F238E27FC236}">
                  <a16:creationId xmlns:a16="http://schemas.microsoft.com/office/drawing/2014/main" id="{C07A6C25-7ACF-825D-3197-028A134A2FB8}"/>
                </a:ext>
              </a:extLst>
            </p:cNvPr>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56" name="AutoShape 26">
              <a:extLst>
                <a:ext uri="{FF2B5EF4-FFF2-40B4-BE49-F238E27FC236}">
                  <a16:creationId xmlns:a16="http://schemas.microsoft.com/office/drawing/2014/main" id="{1DCE6DF5-A36C-3955-6AD4-2E3F87748FA5}"/>
                </a:ext>
              </a:extLst>
            </p:cNvPr>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57" name="AutoShape 27">
              <a:extLst>
                <a:ext uri="{FF2B5EF4-FFF2-40B4-BE49-F238E27FC236}">
                  <a16:creationId xmlns:a16="http://schemas.microsoft.com/office/drawing/2014/main" id="{590AD6E3-6B1C-BA74-BF30-C21C2B6DF3FC}"/>
                </a:ext>
              </a:extLst>
            </p:cNvPr>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grpSp>
        <p:nvGrpSpPr>
          <p:cNvPr id="18" name="Group 18"/>
          <p:cNvGrpSpPr/>
          <p:nvPr/>
        </p:nvGrpSpPr>
        <p:grpSpPr>
          <a:xfrm rot="2700000">
            <a:off x="-1906430" y="-3406802"/>
            <a:ext cx="7415398" cy="3565095"/>
            <a:chOff x="0" y="0"/>
            <a:chExt cx="660400" cy="317500"/>
          </a:xfrm>
        </p:grpSpPr>
        <p:sp>
          <p:nvSpPr>
            <p:cNvPr id="19" name="Freeform 19"/>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0" name="TextBox 20"/>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 name="TextBox 2"/>
          <p:cNvSpPr txBox="1"/>
          <p:nvPr/>
        </p:nvSpPr>
        <p:spPr>
          <a:xfrm>
            <a:off x="2791795" y="1727539"/>
            <a:ext cx="12704407" cy="724942"/>
          </a:xfrm>
          <a:prstGeom prst="rect">
            <a:avLst/>
          </a:prstGeom>
        </p:spPr>
        <p:txBody>
          <a:bodyPr wrap="square" lIns="0" tIns="0" rIns="0" bIns="0" rtlCol="0" anchor="t">
            <a:spAutoFit/>
          </a:bodyPr>
          <a:lstStyle/>
          <a:p>
            <a:pPr algn="ctr">
              <a:lnSpc>
                <a:spcPts val="5544"/>
              </a:lnSpc>
            </a:pPr>
            <a:r>
              <a:rPr lang="en-US" sz="8000" dirty="0">
                <a:solidFill>
                  <a:srgbClr val="227C9D"/>
                </a:solidFill>
                <a:latin typeface="Kollektif Bold"/>
              </a:rPr>
              <a:t>ALGORITHMS CONTINUE</a:t>
            </a:r>
          </a:p>
        </p:txBody>
      </p:sp>
      <p:sp>
        <p:nvSpPr>
          <p:cNvPr id="12" name="TextBox 12"/>
          <p:cNvSpPr txBox="1"/>
          <p:nvPr/>
        </p:nvSpPr>
        <p:spPr>
          <a:xfrm>
            <a:off x="6488045" y="8679792"/>
            <a:ext cx="5311909" cy="409575"/>
          </a:xfrm>
          <a:prstGeom prst="rect">
            <a:avLst/>
          </a:prstGeom>
        </p:spPr>
        <p:txBody>
          <a:bodyPr lIns="0" tIns="0" rIns="0" bIns="0" rtlCol="0" anchor="t">
            <a:spAutoFit/>
          </a:bodyPr>
          <a:lstStyle/>
          <a:p>
            <a:pPr algn="ctr">
              <a:lnSpc>
                <a:spcPts val="3000"/>
              </a:lnSpc>
            </a:pPr>
            <a:r>
              <a:rPr lang="en-US" sz="3000">
                <a:solidFill>
                  <a:srgbClr val="FFFFFF"/>
                </a:solidFill>
                <a:latin typeface="Kollektif Bold"/>
              </a:rPr>
              <a:t>02 - WEBSITE</a:t>
            </a:r>
          </a:p>
        </p:txBody>
      </p:sp>
      <p:sp>
        <p:nvSpPr>
          <p:cNvPr id="21" name="AutoShape 21"/>
          <p:cNvSpPr/>
          <p:nvPr/>
        </p:nvSpPr>
        <p:spPr>
          <a:xfrm>
            <a:off x="-2369044" y="-2587253"/>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2" name="AutoShape 22"/>
          <p:cNvSpPr/>
          <p:nvPr/>
        </p:nvSpPr>
        <p:spPr>
          <a:xfrm>
            <a:off x="-2582990" y="-2274576"/>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3" name="AutoShape 23"/>
          <p:cNvSpPr/>
          <p:nvPr/>
        </p:nvSpPr>
        <p:spPr>
          <a:xfrm>
            <a:off x="-2762592" y="-1916106"/>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2889247" y="-1529839"/>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3033101" y="-1090162"/>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3153920" y="-646438"/>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3128153" y="-84805"/>
            <a:ext cx="3377485" cy="3360058"/>
          </a:xfrm>
          <a:prstGeom prst="line">
            <a:avLst/>
          </a:prstGeom>
          <a:ln w="28575" cap="flat">
            <a:solidFill>
              <a:srgbClr val="8CA9AD"/>
            </a:solidFill>
            <a:prstDash val="solid"/>
            <a:headEnd type="none" w="sm" len="sm"/>
            <a:tailEnd type="none" w="sm" len="sm"/>
          </a:ln>
        </p:spPr>
        <p:txBody>
          <a:bodyPr/>
          <a:lstStyle/>
          <a:p>
            <a:endParaRPr lang="en-IN"/>
          </a:p>
        </p:txBody>
      </p:sp>
      <p:grpSp>
        <p:nvGrpSpPr>
          <p:cNvPr id="59" name="Group 58">
            <a:extLst>
              <a:ext uri="{FF2B5EF4-FFF2-40B4-BE49-F238E27FC236}">
                <a16:creationId xmlns:a16="http://schemas.microsoft.com/office/drawing/2014/main" id="{010FDEF0-76B5-8333-733F-18A4E1E36F79}"/>
              </a:ext>
            </a:extLst>
          </p:cNvPr>
          <p:cNvGrpSpPr/>
          <p:nvPr/>
        </p:nvGrpSpPr>
        <p:grpSpPr>
          <a:xfrm>
            <a:off x="15374216" y="-21792"/>
            <a:ext cx="1083809" cy="2152982"/>
            <a:chOff x="14988415" y="0"/>
            <a:chExt cx="1083809" cy="2152982"/>
          </a:xfrm>
        </p:grpSpPr>
        <p:sp>
          <p:nvSpPr>
            <p:cNvPr id="29" name="Freeform 29"/>
            <p:cNvSpPr/>
            <p:nvPr/>
          </p:nvSpPr>
          <p:spPr>
            <a:xfrm>
              <a:off x="14988415" y="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0" name="Freeform 30"/>
            <p:cNvSpPr/>
            <p:nvPr/>
          </p:nvSpPr>
          <p:spPr>
            <a:xfrm rot="-10800000">
              <a:off x="14988415" y="106917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sp>
        <p:nvSpPr>
          <p:cNvPr id="31" name="Freeform 31"/>
          <p:cNvSpPr/>
          <p:nvPr/>
        </p:nvSpPr>
        <p:spPr>
          <a:xfrm rot="-10800000">
            <a:off x="17226356" y="2857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2" name="Freeform 32"/>
          <p:cNvSpPr/>
          <p:nvPr/>
        </p:nvSpPr>
        <p:spPr>
          <a:xfrm>
            <a:off x="17226356" y="-105523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3" name="Freeform 33"/>
          <p:cNvSpPr/>
          <p:nvPr/>
        </p:nvSpPr>
        <p:spPr>
          <a:xfrm>
            <a:off x="16142547"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4" name="Freeform 34"/>
          <p:cNvSpPr/>
          <p:nvPr/>
        </p:nvSpPr>
        <p:spPr>
          <a:xfrm>
            <a:off x="17226356" y="111238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612CAD91-BC04-0139-8103-8DAF12DB2637}"/>
                  </a:ext>
                </a:extLst>
              </p:cNvPr>
              <p:cNvSpPr txBox="1"/>
              <p:nvPr/>
            </p:nvSpPr>
            <p:spPr>
              <a:xfrm>
                <a:off x="3555227" y="3805241"/>
                <a:ext cx="11192694" cy="4846520"/>
              </a:xfrm>
              <a:prstGeom prst="rect">
                <a:avLst/>
              </a:prstGeom>
              <a:noFill/>
              <a:ln>
                <a:solidFill>
                  <a:schemeClr val="tx1"/>
                </a:solidFill>
              </a:ln>
            </p:spPr>
            <p:txBody>
              <a:bodyPr wrap="square">
                <a:spAutoFit/>
              </a:bodyPr>
              <a:lstStyle/>
              <a:p>
                <a:pPr lvl="0">
                  <a:defRPr/>
                </a:pPr>
                <a:r>
                  <a:rPr lang="en-US" sz="2800" dirty="0">
                    <a:solidFill>
                      <a:schemeClr val="tx1"/>
                    </a:solidFill>
                    <a:latin typeface="DM Sans" pitchFamily="2" charset="0"/>
                    <a:ea typeface="DengXian" panose="02010600030101010101" pitchFamily="2" charset="-122"/>
                  </a:rPr>
                  <a:t>Generate a </a:t>
                </a:r>
                <a:r>
                  <a:rPr lang="en-US" sz="2800" b="1" dirty="0">
                    <a:solidFill>
                      <a:schemeClr val="tx1"/>
                    </a:solidFill>
                    <a:latin typeface="DM Sans" pitchFamily="2" charset="0"/>
                    <a:ea typeface="DengXian" panose="02010600030101010101" pitchFamily="2" charset="-122"/>
                  </a:rPr>
                  <a:t>random variable </a:t>
                </a:r>
                <a14:m>
                  <m:oMath xmlns:m="http://schemas.openxmlformats.org/officeDocument/2006/math">
                    <m:r>
                      <a:rPr lang="en-US" sz="2800" b="1" i="1" dirty="0" smtClean="0">
                        <a:solidFill>
                          <a:schemeClr val="tx1"/>
                        </a:solidFill>
                        <a:latin typeface="Cambria Math" panose="02040503050406030204" pitchFamily="18" charset="0"/>
                      </a:rPr>
                      <m:t>𝑺</m:t>
                    </m:r>
                  </m:oMath>
                </a14:m>
                <a:endParaRPr lang="en-US" sz="2800" b="1" i="1" dirty="0">
                  <a:solidFill>
                    <a:schemeClr val="tx1"/>
                  </a:solidFill>
                  <a:latin typeface="Cambria Math" panose="02040503050406030204" pitchFamily="18" charset="0"/>
                </a:endParaRPr>
              </a:p>
              <a:p>
                <a:pPr lvl="0">
                  <a:defRPr/>
                </a:pPr>
                <a:r>
                  <a:rPr lang="en-US" sz="2800" dirty="0"/>
                  <a:t>	</a:t>
                </a:r>
                <a14:m>
                  <m:oMath xmlns:m="http://schemas.openxmlformats.org/officeDocument/2006/math">
                    <m:r>
                      <a:rPr lang="en-US" sz="2800" i="1" dirty="0" smtClean="0">
                        <a:solidFill>
                          <a:schemeClr val="tx1"/>
                        </a:solidFill>
                        <a:latin typeface="Cambria Math" panose="02040503050406030204" pitchFamily="18" charset="0"/>
                      </a:rPr>
                      <m:t>𝑤𝑖𝑡h</m:t>
                    </m:r>
                    <m:func>
                      <m:funcPr>
                        <m:ctrlPr>
                          <a:rPr lang="en-US" sz="2800" i="1" dirty="0" smtClean="0">
                            <a:solidFill>
                              <a:schemeClr val="tx1"/>
                            </a:solidFill>
                            <a:latin typeface="Cambria Math" panose="02040503050406030204" pitchFamily="18" charset="0"/>
                          </a:rPr>
                        </m:ctrlPr>
                      </m:funcPr>
                      <m:fName>
                        <m:r>
                          <a:rPr lang="en-US" sz="2800" b="0" i="1" dirty="0" smtClean="0">
                            <a:solidFill>
                              <a:schemeClr val="tx1"/>
                            </a:solidFill>
                            <a:latin typeface="Cambria Math" panose="02040503050406030204" pitchFamily="18" charset="0"/>
                          </a:rPr>
                          <m:t> </m:t>
                        </m:r>
                        <m:r>
                          <a:rPr lang="en-IN"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𝑃</m:t>
                        </m:r>
                        <m:r>
                          <a:rPr lang="en-US" sz="2800" i="1" dirty="0" smtClean="0">
                            <a:solidFill>
                              <a:schemeClr val="tx1"/>
                            </a:solidFill>
                            <a:latin typeface="Cambria Math" panose="02040503050406030204" pitchFamily="18" charset="0"/>
                          </a:rPr>
                          <m:t>𝑟</m:t>
                        </m:r>
                      </m:fName>
                      <m:e>
                        <m:d>
                          <m:dPr>
                            <m:begChr m:val="["/>
                            <m:endChr m:val="]"/>
                            <m:ctrlPr>
                              <a:rPr lang="en-US" sz="2800" i="1" dirty="0" smtClean="0">
                                <a:solidFill>
                                  <a:schemeClr val="tx1"/>
                                </a:solidFill>
                                <a:latin typeface="Cambria Math" panose="02040503050406030204" pitchFamily="18" charset="0"/>
                              </a:rPr>
                            </m:ctrlPr>
                          </m:dPr>
                          <m:e>
                            <m:r>
                              <a:rPr lang="en-US" sz="2800" i="1" dirty="0" smtClean="0">
                                <a:solidFill>
                                  <a:schemeClr val="tx1"/>
                                </a:solidFill>
                                <a:latin typeface="Cambria Math" panose="02040503050406030204" pitchFamily="18" charset="0"/>
                              </a:rPr>
                              <m:t>𝑆</m:t>
                            </m:r>
                            <m:r>
                              <a:rPr lang="en-US" sz="2800" i="1" dirty="0" smtClean="0">
                                <a:solidFill>
                                  <a:schemeClr val="tx1"/>
                                </a:solidFill>
                                <a:latin typeface="Cambria Math" panose="02040503050406030204" pitchFamily="18" charset="0"/>
                              </a:rPr>
                              <m:t>=1</m:t>
                            </m:r>
                          </m:e>
                        </m:d>
                      </m:e>
                    </m:func>
                    <m:r>
                      <a:rPr lang="en-US" sz="2800" i="1" dirty="0" smtClean="0">
                        <a:solidFill>
                          <a:schemeClr val="tx1"/>
                        </a:solidFill>
                        <a:latin typeface="Cambria Math" panose="02040503050406030204" pitchFamily="18" charset="0"/>
                      </a:rPr>
                      <m:t>=</m:t>
                    </m:r>
                    <m:func>
                      <m:funcPr>
                        <m:ctrlPr>
                          <a:rPr lang="en-US" sz="2800" i="1" dirty="0" smtClean="0">
                            <a:solidFill>
                              <a:schemeClr val="tx1"/>
                            </a:solidFill>
                            <a:latin typeface="Cambria Math" panose="02040503050406030204" pitchFamily="18" charset="0"/>
                          </a:rPr>
                        </m:ctrlPr>
                      </m:funcPr>
                      <m:fName>
                        <m:r>
                          <a:rPr lang="en-US" sz="2800" i="1" dirty="0">
                            <a:solidFill>
                              <a:schemeClr val="tx1"/>
                            </a:solidFill>
                            <a:latin typeface="Cambria Math" panose="02040503050406030204" pitchFamily="18" charset="0"/>
                          </a:rPr>
                          <m:t>𝑃𝑟</m:t>
                        </m:r>
                      </m:fName>
                      <m:e>
                        <m:d>
                          <m:dPr>
                            <m:begChr m:val="["/>
                            <m:endChr m:val="]"/>
                            <m:ctrlPr>
                              <a:rPr lang="en-US" sz="2800" i="1" dirty="0" smtClean="0">
                                <a:solidFill>
                                  <a:schemeClr val="tx1"/>
                                </a:solidFill>
                                <a:latin typeface="Cambria Math" panose="02040503050406030204" pitchFamily="18" charset="0"/>
                              </a:rPr>
                            </m:ctrlPr>
                          </m:dPr>
                          <m:e>
                            <m:r>
                              <a:rPr lang="en-US" sz="2800" i="1" dirty="0" smtClean="0">
                                <a:solidFill>
                                  <a:schemeClr val="tx1"/>
                                </a:solidFill>
                                <a:latin typeface="Cambria Math" panose="02040503050406030204" pitchFamily="18" charset="0"/>
                              </a:rPr>
                              <m:t>𝑆</m:t>
                            </m:r>
                            <m:r>
                              <a:rPr lang="en-US" sz="2800" i="1" dirty="0" smtClean="0">
                                <a:solidFill>
                                  <a:schemeClr val="tx1"/>
                                </a:solidFill>
                                <a:latin typeface="Cambria Math" panose="02040503050406030204" pitchFamily="18" charset="0"/>
                              </a:rPr>
                              <m:t>=−1</m:t>
                            </m:r>
                          </m:e>
                        </m:d>
                      </m:e>
                    </m:func>
                    <m:r>
                      <a:rPr lang="en-US" sz="2800" i="1" dirty="0" smtClean="0">
                        <a:solidFill>
                          <a:schemeClr val="tx1"/>
                        </a:solidFill>
                        <a:latin typeface="Cambria Math" panose="02040503050406030204" pitchFamily="18" charset="0"/>
                      </a:rPr>
                      <m:t>=½</m:t>
                    </m:r>
                  </m:oMath>
                </a14:m>
                <a:r>
                  <a:rPr lang="en-US" sz="2800" dirty="0">
                    <a:solidFill>
                      <a:schemeClr val="tx1"/>
                    </a:solidFill>
                    <a:latin typeface="DM Sans" pitchFamily="2" charset="0"/>
                    <a:ea typeface="DengXian" panose="02010600030101010101" pitchFamily="2" charset="-122"/>
                  </a:rPr>
                  <a:t>.</a:t>
                </a:r>
              </a:p>
              <a:p>
                <a:pPr lvl="0">
                  <a:defRPr/>
                </a:pPr>
                <a:r>
                  <a:rPr lang="en-US" sz="2800" dirty="0">
                    <a:solidFill>
                      <a:schemeClr val="tx1"/>
                    </a:solidFill>
                    <a:latin typeface="DM Sans" pitchFamily="2" charset="0"/>
                    <a:ea typeface="DengXian" panose="02010600030101010101" pitchFamily="2" charset="-122"/>
                  </a:rPr>
                  <a:t>Generate a </a:t>
                </a:r>
                <a:r>
                  <a:rPr lang="en-US" sz="2800" b="1" dirty="0">
                    <a:solidFill>
                      <a:schemeClr val="tx1"/>
                    </a:solidFill>
                    <a:latin typeface="DM Sans" pitchFamily="2" charset="0"/>
                    <a:ea typeface="DengXian" panose="02010600030101010101" pitchFamily="2" charset="-122"/>
                  </a:rPr>
                  <a:t>Geometric random variable </a:t>
                </a:r>
                <a:r>
                  <a:rPr lang="en-US" sz="2800" b="1" i="1" dirty="0">
                    <a:solidFill>
                      <a:schemeClr val="tx1"/>
                    </a:solidFill>
                    <a:latin typeface="DM Sans" pitchFamily="2" charset="0"/>
                    <a:ea typeface="DengXian" panose="02010600030101010101" pitchFamily="2" charset="-122"/>
                  </a:rPr>
                  <a:t>G</a:t>
                </a:r>
                <a14:m>
                  <m:oMath xmlns:m="http://schemas.openxmlformats.org/officeDocument/2006/math">
                    <m:r>
                      <a:rPr lang="en-US" sz="2800" b="1" i="1" dirty="0" smtClean="0">
                        <a:solidFill>
                          <a:schemeClr val="tx1"/>
                        </a:solidFill>
                        <a:latin typeface="Cambria Math" panose="02040503050406030204" pitchFamily="18" charset="0"/>
                      </a:rPr>
                      <m:t> </m:t>
                    </m:r>
                  </m:oMath>
                </a14:m>
                <a:endParaRPr lang="en-US" sz="2800" b="1" i="1" dirty="0">
                  <a:solidFill>
                    <a:schemeClr val="tx1"/>
                  </a:solidFill>
                  <a:latin typeface="Cambria Math" panose="02040503050406030204" pitchFamily="18" charset="0"/>
                </a:endParaRPr>
              </a:p>
              <a:p>
                <a:pPr lvl="1">
                  <a:defRPr/>
                </a:pPr>
                <a:r>
                  <a:rPr lang="en-US" sz="2800" dirty="0"/>
                  <a:t>	</a:t>
                </a:r>
                <a14:m>
                  <m:oMath xmlns:m="http://schemas.openxmlformats.org/officeDocument/2006/math">
                    <m:r>
                      <a:rPr lang="en-US" sz="2800" i="1" dirty="0" smtClean="0">
                        <a:solidFill>
                          <a:schemeClr val="tx1"/>
                        </a:solidFill>
                        <a:latin typeface="Cambria Math" panose="02040503050406030204" pitchFamily="18" charset="0"/>
                      </a:rPr>
                      <m:t>𝑤𝑖𝑡h</m:t>
                    </m:r>
                    <m:r>
                      <a:rPr lang="en-US" sz="2800" b="0" i="1" dirty="0" smtClean="0">
                        <a:solidFill>
                          <a:schemeClr val="tx1"/>
                        </a:solidFill>
                        <a:latin typeface="Cambria Math" panose="02040503050406030204" pitchFamily="18" charset="0"/>
                      </a:rPr>
                      <m:t>  </m:t>
                    </m:r>
                    <m:r>
                      <a:rPr lang="en-IN" sz="2800" b="0" i="1" dirty="0" smtClean="0">
                        <a:solidFill>
                          <a:schemeClr val="tx1"/>
                        </a:solidFill>
                        <a:latin typeface="Cambria Math" panose="02040503050406030204" pitchFamily="18" charset="0"/>
                      </a:rPr>
                      <m:t> </m:t>
                    </m:r>
                    <m:r>
                      <a:rPr lang="en-US" sz="2800" b="0" i="1" dirty="0" smtClean="0">
                        <a:solidFill>
                          <a:schemeClr val="tx1"/>
                        </a:solidFill>
                        <a:latin typeface="Cambria Math" panose="02040503050406030204" pitchFamily="18" charset="0"/>
                      </a:rPr>
                      <m:t>𝑃𝑟</m:t>
                    </m:r>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𝐺</m:t>
                    </m:r>
                    <m:r>
                      <a:rPr lang="en-US" sz="2800" b="0" i="1" dirty="0" smtClean="0">
                        <a:solidFill>
                          <a:schemeClr val="tx1"/>
                        </a:solidFill>
                        <a:latin typeface="Cambria Math" panose="02040503050406030204" pitchFamily="18" charset="0"/>
                      </a:rPr>
                      <m:t>=</m:t>
                    </m:r>
                    <m:r>
                      <a:rPr lang="en-US" sz="2800" b="0" i="1" dirty="0" smtClean="0">
                        <a:solidFill>
                          <a:schemeClr val="tx1"/>
                        </a:solidFill>
                        <a:latin typeface="Cambria Math" panose="02040503050406030204" pitchFamily="18" charset="0"/>
                      </a:rPr>
                      <m:t>𝑖</m:t>
                    </m:r>
                    <m:r>
                      <a:rPr lang="en-US" sz="2800" b="0" i="1" dirty="0" smtClean="0">
                        <a:solidFill>
                          <a:schemeClr val="tx1"/>
                        </a:solidFill>
                        <a:latin typeface="Cambria Math" panose="02040503050406030204" pitchFamily="18" charset="0"/>
                      </a:rPr>
                      <m:t>]=</m:t>
                    </m:r>
                    <m:d>
                      <m:dPr>
                        <m:ctrlPr>
                          <a:rPr lang="en-US" sz="2800" i="1" dirty="0" smtClean="0">
                            <a:solidFill>
                              <a:schemeClr val="tx1"/>
                            </a:solidFill>
                            <a:latin typeface="Cambria Math" panose="02040503050406030204" pitchFamily="18" charset="0"/>
                          </a:rPr>
                        </m:ctrlPr>
                      </m:dPr>
                      <m:e>
                        <m:r>
                          <a:rPr lang="en-US" sz="2800" i="1" dirty="0" smtClean="0">
                            <a:solidFill>
                              <a:schemeClr val="tx1"/>
                            </a:solidFill>
                            <a:latin typeface="Cambria Math" panose="02040503050406030204" pitchFamily="18" charset="0"/>
                          </a:rPr>
                          <m:t>1−</m:t>
                        </m:r>
                        <m:r>
                          <a:rPr lang="en-US" sz="2800" i="1" dirty="0" smtClean="0">
                            <a:solidFill>
                              <a:schemeClr val="tx1"/>
                            </a:solidFill>
                            <a:latin typeface="Cambria Math" panose="02040503050406030204" pitchFamily="18" charset="0"/>
                          </a:rPr>
                          <m:t>𝑏</m:t>
                        </m:r>
                      </m:e>
                    </m:d>
                    <m:r>
                      <a:rPr lang="en-US" sz="2800" b="0" i="1" dirty="0" smtClean="0">
                        <a:solidFill>
                          <a:schemeClr val="tx1"/>
                        </a:solidFill>
                        <a:latin typeface="Cambria Math" panose="02040503050406030204" pitchFamily="18" charset="0"/>
                      </a:rPr>
                      <m:t>∗</m:t>
                    </m:r>
                    <m:sSup>
                      <m:sSupPr>
                        <m:ctrlPr>
                          <a:rPr lang="en-US" sz="2800" b="0" i="1" dirty="0" smtClean="0">
                            <a:solidFill>
                              <a:schemeClr val="tx1"/>
                            </a:solidFill>
                            <a:latin typeface="Cambria Math" panose="02040503050406030204" pitchFamily="18" charset="0"/>
                          </a:rPr>
                        </m:ctrlPr>
                      </m:sSupPr>
                      <m:e>
                        <m:r>
                          <a:rPr lang="en-US" sz="2800" i="1" dirty="0" smtClean="0">
                            <a:solidFill>
                              <a:schemeClr val="tx1"/>
                            </a:solidFill>
                            <a:latin typeface="Cambria Math" panose="02040503050406030204" pitchFamily="18" charset="0"/>
                          </a:rPr>
                          <m:t>𝑏</m:t>
                        </m:r>
                      </m:e>
                      <m:sup>
                        <m:r>
                          <a:rPr lang="en-US" sz="2800" b="0" i="1" dirty="0" smtClean="0">
                            <a:solidFill>
                              <a:schemeClr val="tx1"/>
                            </a:solidFill>
                            <a:latin typeface="Cambria Math" panose="02040503050406030204" pitchFamily="18" charset="0"/>
                          </a:rPr>
                          <m:t>𝑖</m:t>
                        </m:r>
                      </m:sup>
                    </m:sSup>
                    <m:r>
                      <a:rPr lang="en-US" sz="2800" b="0" i="1" dirty="0" smtClean="0">
                        <a:solidFill>
                          <a:schemeClr val="tx1"/>
                        </a:solidFill>
                        <a:latin typeface="Cambria Math" panose="02040503050406030204" pitchFamily="18" charset="0"/>
                      </a:rPr>
                      <m:t>, </m:t>
                    </m:r>
                  </m:oMath>
                </a14:m>
                <a:r>
                  <a:rPr lang="en-US" sz="2800" i="1" dirty="0">
                    <a:solidFill>
                      <a:schemeClr val="tx1"/>
                    </a:solidFill>
                    <a:latin typeface="DM Sans" pitchFamily="2" charset="0"/>
                    <a:ea typeface="DengXian" panose="02010600030101010101" pitchFamily="2" charset="-122"/>
                  </a:rPr>
                  <a:t> f</a:t>
                </a:r>
                <a14:m>
                  <m:oMath xmlns:m="http://schemas.openxmlformats.org/officeDocument/2006/math">
                    <m:r>
                      <a:rPr lang="en-US" sz="2800" i="1" dirty="0" smtClean="0">
                        <a:solidFill>
                          <a:schemeClr val="tx1"/>
                        </a:solidFill>
                        <a:latin typeface="Cambria Math" panose="02040503050406030204" pitchFamily="18" charset="0"/>
                      </a:rPr>
                      <m:t>𝑜𝑟</m:t>
                    </m:r>
                    <m:r>
                      <a:rPr lang="en-US" sz="2800" b="0" i="1" dirty="0" smtClean="0">
                        <a:solidFill>
                          <a:schemeClr val="tx1"/>
                        </a:solidFill>
                        <a:latin typeface="Cambria Math" panose="02040503050406030204" pitchFamily="18" charset="0"/>
                      </a:rPr>
                      <m:t> </m:t>
                    </m:r>
                    <m:r>
                      <a:rPr lang="en-US" sz="2800" i="1" dirty="0" smtClean="0">
                        <a:solidFill>
                          <a:schemeClr val="tx1"/>
                        </a:solidFill>
                        <a:latin typeface="Cambria Math" panose="02040503050406030204" pitchFamily="18" charset="0"/>
                      </a:rPr>
                      <m:t>𝑖𝑛𝑡𝑒𝑔𝑒𝑟</m:t>
                    </m:r>
                    <m:r>
                      <a:rPr lang="en-US" sz="2800" i="1" dirty="0" smtClean="0">
                        <a:solidFill>
                          <a:schemeClr val="tx1"/>
                        </a:solidFill>
                        <a:latin typeface="Cambria Math" panose="02040503050406030204" pitchFamily="18" charset="0"/>
                      </a:rPr>
                      <m:t> </m:t>
                    </m:r>
                    <m:r>
                      <a:rPr lang="en-US" sz="2800" i="1" dirty="0" smtClean="0">
                        <a:solidFill>
                          <a:schemeClr val="tx1"/>
                        </a:solidFill>
                        <a:latin typeface="Cambria Math" panose="02040503050406030204" pitchFamily="18" charset="0"/>
                      </a:rPr>
                      <m:t>𝑖</m:t>
                    </m:r>
                    <m:r>
                      <a:rPr lang="en-US" sz="2800" i="1" dirty="0" smtClean="0">
                        <a:solidFill>
                          <a:schemeClr val="tx1"/>
                        </a:solidFill>
                        <a:latin typeface="Cambria Math" panose="02040503050406030204" pitchFamily="18" charset="0"/>
                      </a:rPr>
                      <m:t>≥0 </m:t>
                    </m:r>
                    <m:r>
                      <a:rPr lang="en-US" sz="2800" i="1" dirty="0" smtClean="0">
                        <a:solidFill>
                          <a:schemeClr val="tx1"/>
                        </a:solidFill>
                        <a:latin typeface="Cambria Math" panose="02040503050406030204" pitchFamily="18" charset="0"/>
                      </a:rPr>
                      <m:t>𝑎𝑛𝑑</m:t>
                    </m:r>
                    <m:r>
                      <a:rPr lang="en-US" sz="2800" i="1" dirty="0" smtClean="0">
                        <a:solidFill>
                          <a:schemeClr val="tx1"/>
                        </a:solidFill>
                        <a:latin typeface="Cambria Math" panose="02040503050406030204" pitchFamily="18" charset="0"/>
                      </a:rPr>
                      <m:t> </m:t>
                    </m:r>
                    <m:r>
                      <a:rPr lang="en-US" sz="2800" i="1" dirty="0" smtClean="0">
                        <a:solidFill>
                          <a:schemeClr val="tx1"/>
                        </a:solidFill>
                        <a:latin typeface="Cambria Math" panose="02040503050406030204" pitchFamily="18" charset="0"/>
                      </a:rPr>
                      <m:t>𝑏</m:t>
                    </m:r>
                    <m:r>
                      <a:rPr lang="en-US" sz="2800" i="1" dirty="0" smtClean="0">
                        <a:solidFill>
                          <a:schemeClr val="tx1"/>
                        </a:solidFill>
                        <a:latin typeface="Cambria Math" panose="02040503050406030204" pitchFamily="18" charset="0"/>
                      </a:rPr>
                      <m:t>=</m:t>
                    </m:r>
                  </m:oMath>
                </a14:m>
                <a:r>
                  <a:rPr lang="en-US" sz="2800" i="1" dirty="0">
                    <a:solidFill>
                      <a:schemeClr val="tx1"/>
                    </a:solidFill>
                    <a:latin typeface="DM Sans" pitchFamily="2" charset="0"/>
                    <a:ea typeface="DengXian" panose="02010600030101010101" pitchFamily="2" charset="-122"/>
                  </a:rPr>
                  <a:t> </a:t>
                </a:r>
                <a14:m>
                  <m:oMath xmlns:m="http://schemas.openxmlformats.org/officeDocument/2006/math">
                    <m:sSup>
                      <m:sSupPr>
                        <m:ctrlPr>
                          <a:rPr lang="en-US" sz="2800" i="1" dirty="0" smtClean="0">
                            <a:solidFill>
                              <a:schemeClr val="tx1"/>
                            </a:solidFill>
                            <a:latin typeface="Cambria Math" panose="02040503050406030204" pitchFamily="18" charset="0"/>
                          </a:rPr>
                        </m:ctrlPr>
                      </m:sSupPr>
                      <m:e>
                        <m:r>
                          <a:rPr lang="en-US" sz="2800" b="0" i="1" dirty="0" smtClean="0">
                            <a:solidFill>
                              <a:schemeClr val="tx1"/>
                            </a:solidFill>
                            <a:latin typeface="Cambria Math" panose="02040503050406030204" pitchFamily="18" charset="0"/>
                          </a:rPr>
                          <m:t>𝑒</m:t>
                        </m:r>
                      </m:e>
                      <m:sup>
                        <m:r>
                          <a:rPr lang="en-US" sz="2800" b="0" i="1" dirty="0" smtClean="0">
                            <a:solidFill>
                              <a:schemeClr val="tx1"/>
                            </a:solidFill>
                            <a:latin typeface="Cambria Math" panose="02040503050406030204" pitchFamily="18" charset="0"/>
                          </a:rPr>
                          <m:t>−</m:t>
                        </m:r>
                        <m:r>
                          <a:rPr lang="en-US" sz="2800" dirty="0" smtClean="0">
                            <a:solidFill>
                              <a:schemeClr val="tx1"/>
                            </a:solidFill>
                            <a:latin typeface="Cambria Math" panose="02040503050406030204" pitchFamily="18" charset="0"/>
                            <a:ea typeface="DengXian" panose="02010600030101010101" pitchFamily="2" charset="-122"/>
                          </a:rPr>
                          <m:t>Є</m:t>
                        </m:r>
                      </m:sup>
                    </m:sSup>
                  </m:oMath>
                </a14:m>
                <a:r>
                  <a:rPr lang="en-US" sz="2800" i="1" dirty="0">
                    <a:solidFill>
                      <a:schemeClr val="tx1"/>
                    </a:solidFill>
                    <a:latin typeface="DM Sans" pitchFamily="2" charset="0"/>
                    <a:ea typeface="DengXian" panose="02010600030101010101" pitchFamily="2" charset="-122"/>
                  </a:rPr>
                  <a:t>. </a:t>
                </a:r>
                <a:endParaRPr kumimoji="0" lang="en-US" sz="2800" b="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endParaRPr>
              </a:p>
              <a:p>
                <a:pPr marR="0" lvl="0" algn="l" defTabSz="914400" rtl="0" eaLnBrk="1" fontAlgn="auto" latinLnBrk="0" hangingPunct="1">
                  <a:spcBef>
                    <a:spcPts val="0"/>
                  </a:spcBef>
                  <a:spcAft>
                    <a:spcPts val="0"/>
                  </a:spcAft>
                  <a:buClrTx/>
                  <a:buSzTx/>
                  <a:tabLst/>
                  <a:defRPr/>
                </a:pPr>
                <a:r>
                  <a:rPr kumimoji="0" lang="en-US" sz="2800" b="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rPr>
                  <a:t>Generate a </a:t>
                </a:r>
                <a:r>
                  <a:rPr kumimoji="0" lang="en-US" sz="2800" b="1"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rPr>
                  <a:t>random variable U uniformly</a:t>
                </a:r>
                <a:r>
                  <a:rPr kumimoji="0" lang="en-US" sz="2800" b="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rPr>
                  <a:t> distributed in [0, 1].</a:t>
                </a:r>
              </a:p>
              <a:p>
                <a:pPr lvl="0">
                  <a:defRPr/>
                </a:pPr>
                <a:r>
                  <a:rPr lang="en-US" sz="2800" dirty="0">
                    <a:solidFill>
                      <a:schemeClr val="tx1"/>
                    </a:solidFill>
                    <a:latin typeface="DM Sans" pitchFamily="2" charset="0"/>
                    <a:ea typeface="DengXian" panose="02010600030101010101" pitchFamily="2" charset="-122"/>
                  </a:rPr>
                  <a:t>Generate a </a:t>
                </a:r>
                <a:r>
                  <a:rPr lang="en-US" sz="2800" b="1" dirty="0">
                    <a:solidFill>
                      <a:schemeClr val="tx1"/>
                    </a:solidFill>
                    <a:latin typeface="DM Sans" pitchFamily="2" charset="0"/>
                    <a:ea typeface="DengXian" panose="02010600030101010101" pitchFamily="2" charset="-122"/>
                  </a:rPr>
                  <a:t>binary</a:t>
                </a:r>
                <a:r>
                  <a:rPr lang="en-US" sz="2800" dirty="0">
                    <a:solidFill>
                      <a:schemeClr val="tx1"/>
                    </a:solidFill>
                    <a:latin typeface="DM Sans" pitchFamily="2" charset="0"/>
                    <a:ea typeface="DengXian" panose="02010600030101010101" pitchFamily="2" charset="-122"/>
                  </a:rPr>
                  <a:t> </a:t>
                </a:r>
                <a:r>
                  <a:rPr lang="en-US" sz="2800" b="1" dirty="0">
                    <a:solidFill>
                      <a:schemeClr val="tx1"/>
                    </a:solidFill>
                    <a:latin typeface="DM Sans" pitchFamily="2" charset="0"/>
                    <a:ea typeface="DengXian" panose="02010600030101010101" pitchFamily="2" charset="-122"/>
                  </a:rPr>
                  <a:t>random variable </a:t>
                </a:r>
                <a:r>
                  <a:rPr lang="en-US" sz="2800" b="1" i="0" dirty="0">
                    <a:solidFill>
                      <a:schemeClr val="tx1"/>
                    </a:solidFill>
                    <a:latin typeface="DM Sans" pitchFamily="2" charset="0"/>
                  </a:rPr>
                  <a:t>B </a:t>
                </a:r>
                <a:endParaRPr lang="en-US" sz="2800" i="1" dirty="0">
                  <a:solidFill>
                    <a:schemeClr val="tx1"/>
                  </a:solidFill>
                  <a:latin typeface="Cambria Math" panose="02040503050406030204" pitchFamily="18" charset="0"/>
                </a:endParaRPr>
              </a:p>
              <a:p>
                <a:pPr lvl="1">
                  <a:defRPr/>
                </a:pPr>
                <a:r>
                  <a:rPr lang="en-US" sz="2800" dirty="0">
                    <a:solidFill>
                      <a:schemeClr val="tx1"/>
                    </a:solidFill>
                  </a:rPr>
                  <a:t>	</a:t>
                </a:r>
                <a14:m>
                  <m:oMath xmlns:m="http://schemas.openxmlformats.org/officeDocument/2006/math">
                    <m:r>
                      <a:rPr lang="en-US" sz="2800" i="1" dirty="0" smtClean="0">
                        <a:solidFill>
                          <a:schemeClr val="tx1"/>
                        </a:solidFill>
                        <a:latin typeface="Cambria Math" panose="02040503050406030204" pitchFamily="18" charset="0"/>
                      </a:rPr>
                      <m:t>𝑤𝑖𝑡h</m:t>
                    </m:r>
                    <m:r>
                      <a:rPr lang="en-US" sz="2800" b="0" i="1" dirty="0" smtClean="0">
                        <a:solidFill>
                          <a:schemeClr val="tx1"/>
                        </a:solidFill>
                        <a:latin typeface="Cambria Math" panose="02040503050406030204" pitchFamily="18" charset="0"/>
                      </a:rPr>
                      <m:t>  </m:t>
                    </m:r>
                    <m:r>
                      <a:rPr lang="en-IN" sz="2800" b="0" i="1" dirty="0" smtClean="0">
                        <a:solidFill>
                          <a:schemeClr val="tx1"/>
                        </a:solidFill>
                        <a:latin typeface="Cambria Math" panose="02040503050406030204" pitchFamily="18" charset="0"/>
                      </a:rPr>
                      <m:t> </m:t>
                    </m:r>
                    <m:r>
                      <a:rPr lang="en-US" sz="2800" i="1" dirty="0" smtClean="0">
                        <a:solidFill>
                          <a:schemeClr val="tx1"/>
                        </a:solidFill>
                        <a:latin typeface="Cambria Math" panose="02040503050406030204" pitchFamily="18" charset="0"/>
                      </a:rPr>
                      <m:t>𝑃𝑟</m:t>
                    </m:r>
                    <m:r>
                      <a:rPr lang="en-US" sz="2800" i="1" dirty="0" smtClean="0">
                        <a:solidFill>
                          <a:schemeClr val="tx1"/>
                        </a:solidFill>
                        <a:latin typeface="Cambria Math" panose="02040503050406030204" pitchFamily="18" charset="0"/>
                      </a:rPr>
                      <m:t>⁡[</m:t>
                    </m:r>
                    <m:r>
                      <a:rPr lang="en-US" sz="2800" i="1" dirty="0" smtClean="0">
                        <a:solidFill>
                          <a:schemeClr val="tx1"/>
                        </a:solidFill>
                        <a:latin typeface="Cambria Math" panose="02040503050406030204" pitchFamily="18" charset="0"/>
                      </a:rPr>
                      <m:t>𝐵</m:t>
                    </m:r>
                    <m:r>
                      <a:rPr lang="en-US" sz="2800" i="1" dirty="0" smtClean="0">
                        <a:solidFill>
                          <a:schemeClr val="tx1"/>
                        </a:solidFill>
                        <a:latin typeface="Cambria Math" panose="02040503050406030204" pitchFamily="18" charset="0"/>
                      </a:rPr>
                      <m:t>=0] = </m:t>
                    </m:r>
                    <m:r>
                      <a:rPr lang="el-GR" sz="2800" i="1" dirty="0" smtClean="0">
                        <a:solidFill>
                          <a:schemeClr val="tx1"/>
                        </a:solidFill>
                        <a:latin typeface="Cambria Math" panose="02040503050406030204" pitchFamily="18" charset="0"/>
                        <a:ea typeface="DengXian" panose="02010600030101010101" pitchFamily="2" charset="-122"/>
                      </a:rPr>
                      <m:t>𝛾</m:t>
                    </m:r>
                    <m:r>
                      <a:rPr lang="en-US" sz="2800" i="1" dirty="0" smtClean="0">
                        <a:solidFill>
                          <a:schemeClr val="tx1"/>
                        </a:solidFill>
                        <a:latin typeface="Cambria Math" panose="02040503050406030204" pitchFamily="18" charset="0"/>
                        <a:ea typeface="DengXian" panose="02010600030101010101" pitchFamily="2" charset="-122"/>
                      </a:rPr>
                      <m:t>/(</m:t>
                    </m:r>
                    <m:r>
                      <a:rPr lang="el-GR" sz="2800" i="1" dirty="0" smtClean="0">
                        <a:solidFill>
                          <a:schemeClr val="tx1"/>
                        </a:solidFill>
                        <a:latin typeface="Cambria Math" panose="02040503050406030204" pitchFamily="18" charset="0"/>
                        <a:ea typeface="DengXian" panose="02010600030101010101" pitchFamily="2" charset="-122"/>
                      </a:rPr>
                      <m:t>𝛾</m:t>
                    </m:r>
                    <m:r>
                      <a:rPr lang="en-US" sz="2800" i="1" dirty="0" smtClean="0">
                        <a:solidFill>
                          <a:schemeClr val="tx1"/>
                        </a:solidFill>
                        <a:latin typeface="Cambria Math" panose="02040503050406030204" pitchFamily="18" charset="0"/>
                        <a:ea typeface="DengXian" panose="02010600030101010101" pitchFamily="2" charset="-122"/>
                      </a:rPr>
                      <m:t>+(1−</m:t>
                    </m:r>
                    <m:r>
                      <a:rPr lang="el-GR" sz="2800" i="1" dirty="0" smtClean="0">
                        <a:solidFill>
                          <a:schemeClr val="tx1"/>
                        </a:solidFill>
                        <a:latin typeface="Cambria Math" panose="02040503050406030204" pitchFamily="18" charset="0"/>
                        <a:ea typeface="DengXian" panose="02010600030101010101" pitchFamily="2" charset="-122"/>
                      </a:rPr>
                      <m:t> </m:t>
                    </m:r>
                    <m:r>
                      <a:rPr lang="el-GR" sz="2800" i="1" dirty="0" smtClean="0">
                        <a:solidFill>
                          <a:schemeClr val="tx1"/>
                        </a:solidFill>
                        <a:latin typeface="Cambria Math" panose="02040503050406030204" pitchFamily="18" charset="0"/>
                        <a:ea typeface="DengXian" panose="02010600030101010101" pitchFamily="2" charset="-122"/>
                      </a:rPr>
                      <m:t>𝛾</m:t>
                    </m:r>
                    <m:r>
                      <a:rPr lang="el-GR" sz="2800" i="1" dirty="0" smtClean="0">
                        <a:solidFill>
                          <a:schemeClr val="tx1"/>
                        </a:solidFill>
                        <a:latin typeface="Cambria Math" panose="02040503050406030204" pitchFamily="18" charset="0"/>
                        <a:ea typeface="DengXian" panose="02010600030101010101" pitchFamily="2" charset="-122"/>
                      </a:rPr>
                      <m:t>) ∗</m:t>
                    </m:r>
                    <m:r>
                      <a:rPr lang="en-US" sz="2800" i="1" dirty="0" smtClean="0">
                        <a:solidFill>
                          <a:schemeClr val="tx1"/>
                        </a:solidFill>
                        <a:latin typeface="Cambria Math" panose="02040503050406030204" pitchFamily="18" charset="0"/>
                        <a:ea typeface="DengXian" panose="02010600030101010101" pitchFamily="2" charset="-122"/>
                      </a:rPr>
                      <m:t>𝑏</m:t>
                    </m:r>
                  </m:oMath>
                </a14:m>
                <a:r>
                  <a:rPr lang="en-US" sz="2800" i="1" dirty="0">
                    <a:solidFill>
                      <a:schemeClr val="tx1"/>
                    </a:solidFill>
                    <a:latin typeface="Cambria Math" panose="02040503050406030204" pitchFamily="18" charset="0"/>
                    <a:ea typeface="DengXian" panose="02010600030101010101" pitchFamily="2" charset="-122"/>
                  </a:rPr>
                  <a:t>  </a:t>
                </a:r>
                <a:r>
                  <a:rPr lang="en-US" sz="2800" dirty="0">
                    <a:solidFill>
                      <a:schemeClr val="tx1"/>
                    </a:solidFill>
                    <a:latin typeface="Cambria Math" panose="02040503050406030204" pitchFamily="18" charset="0"/>
                    <a:ea typeface="DengXian" panose="02010600030101010101" pitchFamily="2" charset="-122"/>
                  </a:rPr>
                  <a:t>and,		</a:t>
                </a:r>
                <a:r>
                  <a:rPr lang="en-US" sz="2800" dirty="0">
                    <a:solidFill>
                      <a:schemeClr val="tx1"/>
                    </a:solidFill>
                    <a:ea typeface="DengXian" panose="02010600030101010101" pitchFamily="2" charset="-122"/>
                  </a:rPr>
                  <a:t>            		</a:t>
                </a:r>
                <a14:m>
                  <m:oMath xmlns:m="http://schemas.openxmlformats.org/officeDocument/2006/math">
                    <m:r>
                      <a:rPr lang="en-IN" sz="2800" b="0" i="0" dirty="0" smtClean="0">
                        <a:solidFill>
                          <a:schemeClr val="tx1"/>
                        </a:solidFill>
                        <a:latin typeface="Cambria Math" panose="02040503050406030204" pitchFamily="18" charset="0"/>
                        <a:ea typeface="DengXian" panose="02010600030101010101" pitchFamily="2" charset="-122"/>
                      </a:rPr>
                      <m:t>            </m:t>
                    </m:r>
                    <m:r>
                      <a:rPr lang="en-US" sz="2800" i="1" dirty="0">
                        <a:solidFill>
                          <a:schemeClr val="tx1"/>
                        </a:solidFill>
                        <a:latin typeface="Cambria Math" panose="02040503050406030204" pitchFamily="18" charset="0"/>
                        <a:ea typeface="DengXian" panose="02010600030101010101" pitchFamily="2" charset="-122"/>
                      </a:rPr>
                      <m:t>𝑃𝑟</m:t>
                    </m:r>
                    <m:r>
                      <a:rPr lang="en-US" sz="2800" i="1" dirty="0">
                        <a:solidFill>
                          <a:schemeClr val="tx1"/>
                        </a:solidFill>
                        <a:latin typeface="Cambria Math" panose="02040503050406030204" pitchFamily="18" charset="0"/>
                        <a:ea typeface="DengXian" panose="02010600030101010101" pitchFamily="2" charset="-122"/>
                      </a:rPr>
                      <m:t>⁡[</m:t>
                    </m:r>
                    <m:r>
                      <a:rPr lang="en-US" sz="2800" i="1" dirty="0">
                        <a:solidFill>
                          <a:schemeClr val="tx1"/>
                        </a:solidFill>
                        <a:latin typeface="Cambria Math" panose="02040503050406030204" pitchFamily="18" charset="0"/>
                        <a:ea typeface="DengXian" panose="02010600030101010101" pitchFamily="2" charset="-122"/>
                      </a:rPr>
                      <m:t>𝐵</m:t>
                    </m:r>
                    <m:r>
                      <a:rPr lang="en-US" sz="2800" i="1" dirty="0">
                        <a:solidFill>
                          <a:schemeClr val="tx1"/>
                        </a:solidFill>
                        <a:latin typeface="Cambria Math" panose="02040503050406030204" pitchFamily="18" charset="0"/>
                        <a:ea typeface="DengXian" panose="02010600030101010101" pitchFamily="2" charset="-122"/>
                      </a:rPr>
                      <m:t>=1] = (1− </m:t>
                    </m:r>
                    <m:r>
                      <a:rPr lang="el-GR" sz="2800" i="1" dirty="0">
                        <a:solidFill>
                          <a:schemeClr val="tx1"/>
                        </a:solidFill>
                        <a:latin typeface="Cambria Math" panose="02040503050406030204" pitchFamily="18" charset="0"/>
                        <a:ea typeface="DengXian" panose="02010600030101010101" pitchFamily="2" charset="-122"/>
                      </a:rPr>
                      <m:t>𝛾</m:t>
                    </m:r>
                    <m:r>
                      <a:rPr lang="el-GR" sz="2800" i="1" dirty="0">
                        <a:solidFill>
                          <a:schemeClr val="tx1"/>
                        </a:solidFill>
                        <a:latin typeface="Cambria Math" panose="02040503050406030204" pitchFamily="18" charset="0"/>
                        <a:ea typeface="DengXian" panose="02010600030101010101" pitchFamily="2" charset="-122"/>
                      </a:rPr>
                      <m:t> )</m:t>
                    </m:r>
                    <m:r>
                      <a:rPr lang="en-US" sz="2800" i="1" dirty="0">
                        <a:solidFill>
                          <a:schemeClr val="tx1"/>
                        </a:solidFill>
                        <a:latin typeface="Cambria Math" panose="02040503050406030204" pitchFamily="18" charset="0"/>
                        <a:ea typeface="DengXian" panose="02010600030101010101" pitchFamily="2" charset="-122"/>
                      </a:rPr>
                      <m:t>𝑏</m:t>
                    </m:r>
                    <m:r>
                      <a:rPr lang="en-US" sz="2800" i="1" dirty="0">
                        <a:solidFill>
                          <a:schemeClr val="tx1"/>
                        </a:solidFill>
                        <a:latin typeface="Cambria Math" panose="02040503050406030204" pitchFamily="18" charset="0"/>
                        <a:ea typeface="DengXian" panose="02010600030101010101" pitchFamily="2" charset="-122"/>
                      </a:rPr>
                      <m:t>/(</m:t>
                    </m:r>
                    <m:r>
                      <a:rPr lang="el-GR" sz="2800" i="1" dirty="0">
                        <a:solidFill>
                          <a:schemeClr val="tx1"/>
                        </a:solidFill>
                        <a:latin typeface="Cambria Math" panose="02040503050406030204" pitchFamily="18" charset="0"/>
                        <a:ea typeface="DengXian" panose="02010600030101010101" pitchFamily="2" charset="-122"/>
                      </a:rPr>
                      <m:t>𝛾</m:t>
                    </m:r>
                    <m:r>
                      <a:rPr lang="el-GR" sz="2800" i="1" dirty="0">
                        <a:solidFill>
                          <a:schemeClr val="tx1"/>
                        </a:solidFill>
                        <a:latin typeface="Cambria Math" panose="02040503050406030204" pitchFamily="18" charset="0"/>
                        <a:ea typeface="DengXian" panose="02010600030101010101" pitchFamily="2" charset="-122"/>
                      </a:rPr>
                      <m:t> +    </m:t>
                    </m:r>
                    <m:r>
                      <a:rPr lang="en-US" sz="2800" b="0" i="1" dirty="0" smtClean="0">
                        <a:solidFill>
                          <a:schemeClr val="tx1"/>
                        </a:solidFill>
                        <a:latin typeface="Cambria Math" panose="02040503050406030204" pitchFamily="18" charset="0"/>
                        <a:ea typeface="DengXian" panose="02010600030101010101" pitchFamily="2" charset="-122"/>
                      </a:rPr>
                      <m:t> (1− </m:t>
                    </m:r>
                    <m:r>
                      <a:rPr lang="el-GR" sz="2800" i="1" dirty="0">
                        <a:solidFill>
                          <a:schemeClr val="tx1"/>
                        </a:solidFill>
                        <a:latin typeface="Cambria Math" panose="02040503050406030204" pitchFamily="18" charset="0"/>
                        <a:ea typeface="DengXian" panose="02010600030101010101" pitchFamily="2" charset="-122"/>
                      </a:rPr>
                      <m:t>𝛾</m:t>
                    </m:r>
                    <m:r>
                      <a:rPr lang="en-US" sz="2800" i="1" dirty="0">
                        <a:solidFill>
                          <a:schemeClr val="tx1"/>
                        </a:solidFill>
                        <a:latin typeface="Cambria Math" panose="02040503050406030204" pitchFamily="18" charset="0"/>
                        <a:ea typeface="DengXian" panose="02010600030101010101" pitchFamily="2" charset="-122"/>
                      </a:rPr>
                      <m:t>)</m:t>
                    </m:r>
                    <m:r>
                      <a:rPr lang="en-US" sz="2800" i="1" dirty="0">
                        <a:solidFill>
                          <a:schemeClr val="tx1"/>
                        </a:solidFill>
                        <a:latin typeface="Cambria Math" panose="02040503050406030204" pitchFamily="18" charset="0"/>
                        <a:ea typeface="DengXian" panose="02010600030101010101" pitchFamily="2" charset="-122"/>
                      </a:rPr>
                      <m:t>𝑏</m:t>
                    </m:r>
                    <m:r>
                      <a:rPr lang="en-US" sz="2800" i="1" dirty="0">
                        <a:solidFill>
                          <a:schemeClr val="tx1"/>
                        </a:solidFill>
                        <a:latin typeface="Cambria Math" panose="02040503050406030204" pitchFamily="18" charset="0"/>
                        <a:ea typeface="DengXian" panose="02010600030101010101" pitchFamily="2" charset="-122"/>
                      </a:rPr>
                      <m:t>)</m:t>
                    </m:r>
                    <m:r>
                      <a:rPr lang="en-US" sz="2800" b="1" i="1" dirty="0">
                        <a:solidFill>
                          <a:schemeClr val="tx1"/>
                        </a:solidFill>
                        <a:latin typeface="Cambria Math" panose="02040503050406030204" pitchFamily="18" charset="0"/>
                        <a:ea typeface="DengXian" panose="02010600030101010101" pitchFamily="2" charset="-122"/>
                      </a:rPr>
                      <m:t>.</m:t>
                    </m:r>
                  </m:oMath>
                </a14:m>
                <a:endParaRPr kumimoji="0" lang="en-US" sz="2800" b="1" i="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endParaRPr>
              </a:p>
              <a:p>
                <a:pPr lvl="1">
                  <a:defRPr/>
                </a:pPr>
                <a:endParaRPr kumimoji="0" lang="en-US" sz="2800" b="1" i="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endParaRPr>
              </a:p>
              <a:p>
                <a:pPr marR="0" lvl="0" algn="l" defTabSz="914400" rtl="0" eaLnBrk="1" fontAlgn="auto" latinLnBrk="0" hangingPunct="1">
                  <a:spcBef>
                    <a:spcPts val="0"/>
                  </a:spcBef>
                  <a:spcAft>
                    <a:spcPts val="0"/>
                  </a:spcAft>
                  <a:buClrTx/>
                  <a:buSzTx/>
                  <a:tabLst/>
                  <a:defRPr/>
                </a:pPr>
                <a14:m>
                  <m:oMath xmlns:m="http://schemas.openxmlformats.org/officeDocument/2006/math">
                    <m:r>
                      <a:rPr lang="en-US" sz="2800" i="1" dirty="0" smtClean="0">
                        <a:solidFill>
                          <a:schemeClr val="tx1"/>
                        </a:solidFill>
                        <a:latin typeface="Cambria Math" panose="02040503050406030204" pitchFamily="18" charset="0"/>
                        <a:ea typeface="DengXian" panose="02010600030101010101" pitchFamily="2" charset="-122"/>
                      </a:rPr>
                      <m:t>𝑋</m:t>
                    </m:r>
                    <m:r>
                      <a:rPr lang="en-US" sz="2800" i="1" dirty="0">
                        <a:solidFill>
                          <a:schemeClr val="tx1"/>
                        </a:solidFill>
                        <a:latin typeface="Cambria Math" panose="02040503050406030204" pitchFamily="18" charset="0"/>
                        <a:ea typeface="DengXian" panose="02010600030101010101" pitchFamily="2" charset="-122"/>
                      </a:rPr>
                      <m:t> </m:t>
                    </m:r>
                    <m:r>
                      <a:rPr lang="en-US" sz="2800" i="1" dirty="0" smtClean="0">
                        <a:solidFill>
                          <a:schemeClr val="tx1"/>
                        </a:solidFill>
                        <a:latin typeface="Cambria Math" panose="02040503050406030204" pitchFamily="18" charset="0"/>
                        <a:ea typeface="DengXian" panose="02010600030101010101" pitchFamily="2" charset="-122"/>
                      </a:rPr>
                      <m:t>← </m:t>
                    </m:r>
                    <m:r>
                      <a:rPr lang="en-US" sz="2800" i="1" dirty="0" smtClean="0">
                        <a:solidFill>
                          <a:schemeClr val="tx1"/>
                        </a:solidFill>
                        <a:latin typeface="Cambria Math" panose="02040503050406030204" pitchFamily="18" charset="0"/>
                        <a:ea typeface="DengXian" panose="02010600030101010101" pitchFamily="2" charset="-122"/>
                      </a:rPr>
                      <m:t>𝑆</m:t>
                    </m:r>
                    <m:r>
                      <a:rPr lang="en-US" sz="2800" i="1" dirty="0" smtClean="0">
                        <a:solidFill>
                          <a:schemeClr val="tx1"/>
                        </a:solidFill>
                        <a:latin typeface="Cambria Math" panose="02040503050406030204" pitchFamily="18" charset="0"/>
                        <a:ea typeface="DengXian" panose="02010600030101010101" pitchFamily="2" charset="-122"/>
                      </a:rPr>
                      <m:t> ((1−</m:t>
                    </m:r>
                    <m:r>
                      <a:rPr lang="en-US" sz="2800" i="1" dirty="0" smtClean="0">
                        <a:solidFill>
                          <a:schemeClr val="tx1"/>
                        </a:solidFill>
                        <a:latin typeface="Cambria Math" panose="02040503050406030204" pitchFamily="18" charset="0"/>
                        <a:ea typeface="DengXian" panose="02010600030101010101" pitchFamily="2" charset="-122"/>
                      </a:rPr>
                      <m:t>𝐵</m:t>
                    </m:r>
                    <m:r>
                      <a:rPr lang="en-US" sz="2800" i="1" dirty="0" smtClean="0">
                        <a:solidFill>
                          <a:schemeClr val="tx1"/>
                        </a:solidFill>
                        <a:latin typeface="Cambria Math" panose="02040503050406030204" pitchFamily="18" charset="0"/>
                        <a:ea typeface="DengXian" panose="02010600030101010101" pitchFamily="2" charset="-122"/>
                      </a:rPr>
                      <m:t>)((</m:t>
                    </m:r>
                    <m:r>
                      <a:rPr lang="en-US" sz="2800" i="1" dirty="0" smtClean="0">
                        <a:solidFill>
                          <a:schemeClr val="tx1"/>
                        </a:solidFill>
                        <a:latin typeface="Cambria Math" panose="02040503050406030204" pitchFamily="18" charset="0"/>
                        <a:ea typeface="DengXian" panose="02010600030101010101" pitchFamily="2" charset="-122"/>
                      </a:rPr>
                      <m:t>𝐺</m:t>
                    </m:r>
                    <m:r>
                      <a:rPr lang="en-US" sz="2800" i="1" dirty="0" smtClean="0">
                        <a:solidFill>
                          <a:schemeClr val="tx1"/>
                        </a:solidFill>
                        <a:latin typeface="Cambria Math" panose="02040503050406030204" pitchFamily="18" charset="0"/>
                        <a:ea typeface="DengXian" panose="02010600030101010101" pitchFamily="2" charset="-122"/>
                      </a:rPr>
                      <m:t>+ </m:t>
                    </m:r>
                    <m:r>
                      <a:rPr lang="el-GR" sz="2800" i="1" dirty="0" smtClean="0">
                        <a:solidFill>
                          <a:schemeClr val="tx1"/>
                        </a:solidFill>
                        <a:latin typeface="Cambria Math" panose="02040503050406030204" pitchFamily="18" charset="0"/>
                        <a:ea typeface="DengXian" panose="02010600030101010101" pitchFamily="2" charset="-122"/>
                      </a:rPr>
                      <m:t>𝛾</m:t>
                    </m:r>
                    <m:r>
                      <a:rPr lang="en-US" sz="2800" i="1" dirty="0" smtClean="0">
                        <a:solidFill>
                          <a:schemeClr val="tx1"/>
                        </a:solidFill>
                        <a:latin typeface="Cambria Math" panose="02040503050406030204" pitchFamily="18" charset="0"/>
                        <a:ea typeface="DengXian" panose="02010600030101010101" pitchFamily="2" charset="-122"/>
                      </a:rPr>
                      <m:t>𝑈</m:t>
                    </m:r>
                    <m:r>
                      <a:rPr lang="en-US" sz="2800" i="1" dirty="0" smtClean="0">
                        <a:solidFill>
                          <a:schemeClr val="tx1"/>
                        </a:solidFill>
                        <a:latin typeface="Cambria Math" panose="02040503050406030204" pitchFamily="18" charset="0"/>
                        <a:ea typeface="DengXian" panose="02010600030101010101" pitchFamily="2" charset="-122"/>
                      </a:rPr>
                      <m:t>) </m:t>
                    </m:r>
                    <m:r>
                      <m:rPr>
                        <m:sty m:val="p"/>
                      </m:rPr>
                      <a:rPr lang="el-GR" sz="2800" i="0" dirty="0" smtClean="0">
                        <a:solidFill>
                          <a:schemeClr val="tx1"/>
                        </a:solidFill>
                        <a:latin typeface="Cambria Math" panose="02040503050406030204" pitchFamily="18" charset="0"/>
                        <a:ea typeface="DengXian" panose="02010600030101010101" pitchFamily="2" charset="-122"/>
                      </a:rPr>
                      <m:t>Δ</m:t>
                    </m:r>
                    <m:r>
                      <a:rPr lang="en-US" sz="2800" i="1" dirty="0" smtClean="0">
                        <a:solidFill>
                          <a:schemeClr val="tx1"/>
                        </a:solidFill>
                        <a:latin typeface="Cambria Math" panose="02040503050406030204" pitchFamily="18" charset="0"/>
                        <a:ea typeface="DengXian" panose="02010600030101010101" pitchFamily="2" charset="-122"/>
                      </a:rPr>
                      <m:t>) + </m:t>
                    </m:r>
                    <m:r>
                      <a:rPr lang="en-US" sz="2800" i="1" dirty="0" smtClean="0">
                        <a:solidFill>
                          <a:schemeClr val="tx1"/>
                        </a:solidFill>
                        <a:latin typeface="Cambria Math" panose="02040503050406030204" pitchFamily="18" charset="0"/>
                        <a:ea typeface="DengXian" panose="02010600030101010101" pitchFamily="2" charset="-122"/>
                      </a:rPr>
                      <m:t>𝐵</m:t>
                    </m:r>
                    <m:r>
                      <a:rPr lang="en-US" sz="2800" i="1" dirty="0" smtClean="0">
                        <a:solidFill>
                          <a:schemeClr val="tx1"/>
                        </a:solidFill>
                        <a:latin typeface="Cambria Math" panose="02040503050406030204" pitchFamily="18" charset="0"/>
                        <a:ea typeface="DengXian" panose="02010600030101010101" pitchFamily="2" charset="-122"/>
                      </a:rPr>
                      <m:t>((</m:t>
                    </m:r>
                    <m:r>
                      <a:rPr lang="en-US" sz="2800" i="1" dirty="0" smtClean="0">
                        <a:solidFill>
                          <a:schemeClr val="tx1"/>
                        </a:solidFill>
                        <a:latin typeface="Cambria Math" panose="02040503050406030204" pitchFamily="18" charset="0"/>
                        <a:ea typeface="DengXian" panose="02010600030101010101" pitchFamily="2" charset="-122"/>
                      </a:rPr>
                      <m:t>𝐺</m:t>
                    </m:r>
                    <m:r>
                      <a:rPr lang="en-US" sz="2800" i="1" dirty="0" smtClean="0">
                        <a:solidFill>
                          <a:schemeClr val="tx1"/>
                        </a:solidFill>
                        <a:latin typeface="Cambria Math" panose="02040503050406030204" pitchFamily="18" charset="0"/>
                        <a:ea typeface="DengXian" panose="02010600030101010101" pitchFamily="2" charset="-122"/>
                      </a:rPr>
                      <m:t>+ </m:t>
                    </m:r>
                    <m:r>
                      <a:rPr lang="el-GR" sz="2800" i="1" dirty="0" smtClean="0">
                        <a:solidFill>
                          <a:schemeClr val="tx1"/>
                        </a:solidFill>
                        <a:latin typeface="Cambria Math" panose="02040503050406030204" pitchFamily="18" charset="0"/>
                        <a:ea typeface="DengXian" panose="02010600030101010101" pitchFamily="2" charset="-122"/>
                      </a:rPr>
                      <m:t>𝛾</m:t>
                    </m:r>
                    <m:r>
                      <a:rPr lang="en-US" sz="2800" i="1" dirty="0" smtClean="0">
                        <a:solidFill>
                          <a:schemeClr val="tx1"/>
                        </a:solidFill>
                        <a:latin typeface="Cambria Math" panose="02040503050406030204" pitchFamily="18" charset="0"/>
                        <a:ea typeface="DengXian" panose="02010600030101010101" pitchFamily="2" charset="-122"/>
                      </a:rPr>
                      <m:t> + (1−</m:t>
                    </m:r>
                    <m:r>
                      <a:rPr lang="el-GR" sz="2800" i="1" dirty="0" smtClean="0">
                        <a:solidFill>
                          <a:schemeClr val="tx1"/>
                        </a:solidFill>
                        <a:latin typeface="Cambria Math" panose="02040503050406030204" pitchFamily="18" charset="0"/>
                        <a:ea typeface="DengXian" panose="02010600030101010101" pitchFamily="2" charset="-122"/>
                      </a:rPr>
                      <m:t> </m:t>
                    </m:r>
                    <m:r>
                      <a:rPr lang="el-GR" sz="2800" i="1" dirty="0" smtClean="0">
                        <a:solidFill>
                          <a:schemeClr val="tx1"/>
                        </a:solidFill>
                        <a:latin typeface="Cambria Math" panose="02040503050406030204" pitchFamily="18" charset="0"/>
                        <a:ea typeface="DengXian" panose="02010600030101010101" pitchFamily="2" charset="-122"/>
                      </a:rPr>
                      <m:t>𝛾</m:t>
                    </m:r>
                    <m:r>
                      <a:rPr lang="en-US" sz="2800" i="1" dirty="0" smtClean="0">
                        <a:solidFill>
                          <a:schemeClr val="tx1"/>
                        </a:solidFill>
                        <a:latin typeface="Cambria Math" panose="02040503050406030204" pitchFamily="18" charset="0"/>
                        <a:ea typeface="DengXian" panose="02010600030101010101" pitchFamily="2" charset="-122"/>
                      </a:rPr>
                      <m:t>)</m:t>
                    </m:r>
                    <m:r>
                      <a:rPr lang="en-US" sz="2800" i="1" dirty="0" smtClean="0">
                        <a:solidFill>
                          <a:schemeClr val="tx1"/>
                        </a:solidFill>
                        <a:latin typeface="Cambria Math" panose="02040503050406030204" pitchFamily="18" charset="0"/>
                        <a:ea typeface="DengXian" panose="02010600030101010101" pitchFamily="2" charset="-122"/>
                      </a:rPr>
                      <m:t>𝑈</m:t>
                    </m:r>
                    <m:r>
                      <a:rPr lang="en-US" sz="2800" i="1" dirty="0" smtClean="0">
                        <a:solidFill>
                          <a:schemeClr val="tx1"/>
                        </a:solidFill>
                        <a:latin typeface="Cambria Math" panose="02040503050406030204" pitchFamily="18" charset="0"/>
                        <a:ea typeface="DengXian" panose="02010600030101010101" pitchFamily="2" charset="-122"/>
                      </a:rPr>
                      <m:t>) </m:t>
                    </m:r>
                    <m:r>
                      <m:rPr>
                        <m:sty m:val="p"/>
                      </m:rPr>
                      <a:rPr lang="el-GR" sz="2800" i="0" dirty="0" smtClean="0">
                        <a:solidFill>
                          <a:schemeClr val="tx1"/>
                        </a:solidFill>
                        <a:latin typeface="Cambria Math" panose="02040503050406030204" pitchFamily="18" charset="0"/>
                        <a:ea typeface="DengXian" panose="02010600030101010101" pitchFamily="2" charset="-122"/>
                      </a:rPr>
                      <m:t>Δ</m:t>
                    </m:r>
                    <m:r>
                      <a:rPr lang="en-US" sz="2800" i="1" dirty="0" smtClean="0">
                        <a:solidFill>
                          <a:schemeClr val="tx1"/>
                        </a:solidFill>
                        <a:latin typeface="Cambria Math" panose="02040503050406030204" pitchFamily="18" charset="0"/>
                        <a:ea typeface="DengXian" panose="02010600030101010101" pitchFamily="2" charset="-122"/>
                      </a:rPr>
                      <m:t>))</m:t>
                    </m:r>
                  </m:oMath>
                </a14:m>
                <a:r>
                  <a:rPr lang="en-US" sz="2800" dirty="0">
                    <a:solidFill>
                      <a:schemeClr val="tx1"/>
                    </a:solidFill>
                    <a:latin typeface="DM Sans" pitchFamily="2" charset="0"/>
                    <a:ea typeface="DengXian" panose="02010600030101010101" pitchFamily="2" charset="-122"/>
                  </a:rPr>
                  <a:t>.</a:t>
                </a:r>
              </a:p>
              <a:p>
                <a:pPr marR="0" lvl="0" algn="l" defTabSz="914400" rtl="0" eaLnBrk="1" fontAlgn="auto" latinLnBrk="0" hangingPunct="1">
                  <a:spcBef>
                    <a:spcPts val="0"/>
                  </a:spcBef>
                  <a:spcAft>
                    <a:spcPts val="0"/>
                  </a:spcAft>
                  <a:buClrTx/>
                  <a:buSzTx/>
                  <a:tabLst/>
                  <a:defRPr/>
                </a:pPr>
                <a:r>
                  <a:rPr kumimoji="0" lang="en-US" sz="2800" b="1"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rPr>
                  <a:t>Output</a:t>
                </a:r>
                <a:r>
                  <a:rPr kumimoji="0" lang="en-US" sz="2800" u="none" strike="noStrike" kern="1200" cap="none" spc="0" normalizeH="0" baseline="0" noProof="0" dirty="0">
                    <a:ln>
                      <a:noFill/>
                    </a:ln>
                    <a:solidFill>
                      <a:schemeClr val="tx1"/>
                    </a:solidFill>
                    <a:effectLst/>
                    <a:uLnTx/>
                    <a:uFillTx/>
                    <a:latin typeface="DM Sans" pitchFamily="2" charset="0"/>
                    <a:ea typeface="DengXian" panose="02010600030101010101" pitchFamily="2" charset="-122"/>
                  </a:rPr>
                  <a:t> X</a:t>
                </a:r>
                <a:r>
                  <a:rPr lang="en-US" sz="2800" dirty="0">
                    <a:solidFill>
                      <a:schemeClr val="tx1"/>
                    </a:solidFill>
                    <a:latin typeface="DM Sans" pitchFamily="2" charset="0"/>
                    <a:ea typeface="DengXian" panose="02010600030101010101" pitchFamily="2" charset="-122"/>
                  </a:rPr>
                  <a:t> – Geometric mixture of random variable.</a:t>
                </a:r>
              </a:p>
            </p:txBody>
          </p:sp>
        </mc:Choice>
        <mc:Fallback>
          <p:sp>
            <p:nvSpPr>
              <p:cNvPr id="37" name="TextBox 36">
                <a:extLst>
                  <a:ext uri="{FF2B5EF4-FFF2-40B4-BE49-F238E27FC236}">
                    <a16:creationId xmlns:a16="http://schemas.microsoft.com/office/drawing/2014/main" id="{612CAD91-BC04-0139-8103-8DAF12DB2637}"/>
                  </a:ext>
                </a:extLst>
              </p:cNvPr>
              <p:cNvSpPr txBox="1">
                <a:spLocks noRot="1" noChangeAspect="1" noMove="1" noResize="1" noEditPoints="1" noAdjustHandles="1" noChangeArrowheads="1" noChangeShapeType="1" noTextEdit="1"/>
              </p:cNvSpPr>
              <p:nvPr/>
            </p:nvSpPr>
            <p:spPr>
              <a:xfrm>
                <a:off x="3555227" y="3805241"/>
                <a:ext cx="11192694" cy="4846520"/>
              </a:xfrm>
              <a:prstGeom prst="rect">
                <a:avLst/>
              </a:prstGeom>
              <a:blipFill>
                <a:blip r:embed="rId8"/>
                <a:stretch>
                  <a:fillRect l="-1034" t="-1004" b="-2509"/>
                </a:stretch>
              </a:blipFill>
              <a:ln>
                <a:solidFill>
                  <a:schemeClr val="tx1"/>
                </a:solidFill>
              </a:ln>
            </p:spPr>
            <p:txBody>
              <a:bodyPr/>
              <a:lstStyle/>
              <a:p>
                <a:r>
                  <a:rPr lang="en-IN">
                    <a:noFill/>
                  </a:rPr>
                  <a:t> </a:t>
                </a:r>
              </a:p>
            </p:txBody>
          </p:sp>
        </mc:Fallback>
      </mc:AlternateContent>
      <p:sp>
        <p:nvSpPr>
          <p:cNvPr id="38" name="Freeform 4">
            <a:extLst>
              <a:ext uri="{FF2B5EF4-FFF2-40B4-BE49-F238E27FC236}">
                <a16:creationId xmlns:a16="http://schemas.microsoft.com/office/drawing/2014/main" id="{CF1A7D16-7EB6-81A2-E906-30968DB99A9F}"/>
              </a:ext>
            </a:extLst>
          </p:cNvPr>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39" name="Freeform 5">
            <a:extLst>
              <a:ext uri="{FF2B5EF4-FFF2-40B4-BE49-F238E27FC236}">
                <a16:creationId xmlns:a16="http://schemas.microsoft.com/office/drawing/2014/main" id="{26B851B7-B283-8B5B-10E5-C647B41E190C}"/>
              </a:ext>
            </a:extLst>
          </p:cNvPr>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0" name="Freeform 6">
            <a:extLst>
              <a:ext uri="{FF2B5EF4-FFF2-40B4-BE49-F238E27FC236}">
                <a16:creationId xmlns:a16="http://schemas.microsoft.com/office/drawing/2014/main" id="{6A4FEF49-6CB4-34E6-B91D-E0253207C775}"/>
              </a:ext>
            </a:extLst>
          </p:cNvPr>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IN"/>
          </a:p>
        </p:txBody>
      </p:sp>
      <p:sp>
        <p:nvSpPr>
          <p:cNvPr id="41" name="Freeform 7">
            <a:extLst>
              <a:ext uri="{FF2B5EF4-FFF2-40B4-BE49-F238E27FC236}">
                <a16:creationId xmlns:a16="http://schemas.microsoft.com/office/drawing/2014/main" id="{F0759488-FD13-38D2-6260-9B2F3B8B563C}"/>
              </a:ext>
            </a:extLst>
          </p:cNvPr>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2" name="Freeform 8">
            <a:extLst>
              <a:ext uri="{FF2B5EF4-FFF2-40B4-BE49-F238E27FC236}">
                <a16:creationId xmlns:a16="http://schemas.microsoft.com/office/drawing/2014/main" id="{A5E50EA9-8B79-85F2-8F35-F82DCAA11095}"/>
              </a:ext>
            </a:extLst>
          </p:cNvPr>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3" name="Freeform 9">
            <a:extLst>
              <a:ext uri="{FF2B5EF4-FFF2-40B4-BE49-F238E27FC236}">
                <a16:creationId xmlns:a16="http://schemas.microsoft.com/office/drawing/2014/main" id="{48811879-8B68-3F28-EB43-98E3C844FE1A}"/>
              </a:ext>
            </a:extLst>
          </p:cNvPr>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7" name="Freeform 13">
            <a:extLst>
              <a:ext uri="{FF2B5EF4-FFF2-40B4-BE49-F238E27FC236}">
                <a16:creationId xmlns:a16="http://schemas.microsoft.com/office/drawing/2014/main" id="{CF694EC5-C4AB-2A75-C2DA-B15BE4AA32D5}"/>
              </a:ext>
            </a:extLst>
          </p:cNvPr>
          <p:cNvSpPr/>
          <p:nvPr/>
        </p:nvSpPr>
        <p:spPr>
          <a:xfrm>
            <a:off x="2237941"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48" name="Freeform 14">
            <a:extLst>
              <a:ext uri="{FF2B5EF4-FFF2-40B4-BE49-F238E27FC236}">
                <a16:creationId xmlns:a16="http://schemas.microsoft.com/office/drawing/2014/main" id="{C39AAA27-D97F-681F-79F1-E50FF7FC7785}"/>
              </a:ext>
            </a:extLst>
          </p:cNvPr>
          <p:cNvSpPr/>
          <p:nvPr/>
        </p:nvSpPr>
        <p:spPr>
          <a:xfrm rot="5400000">
            <a:off x="3321750"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9" name="Freeform 15">
            <a:extLst>
              <a:ext uri="{FF2B5EF4-FFF2-40B4-BE49-F238E27FC236}">
                <a16:creationId xmlns:a16="http://schemas.microsoft.com/office/drawing/2014/main" id="{1086E71A-417B-B218-C21F-0FDD54E103F3}"/>
              </a:ext>
            </a:extLst>
          </p:cNvPr>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Tree>
    <p:extLst>
      <p:ext uri="{BB962C8B-B14F-4D97-AF65-F5344CB8AC3E}">
        <p14:creationId xmlns:p14="http://schemas.microsoft.com/office/powerpoint/2010/main" val="2575666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968993"/>
            <a:ext cx="10620170" cy="1157753"/>
          </a:xfrm>
          <a:prstGeom prst="rect">
            <a:avLst/>
          </a:prstGeom>
        </p:spPr>
        <p:txBody>
          <a:bodyPr wrap="square" lIns="0" tIns="0" rIns="0" bIns="0" rtlCol="0" anchor="t">
            <a:spAutoFit/>
          </a:bodyPr>
          <a:lstStyle/>
          <a:p>
            <a:pPr algn="ctr">
              <a:lnSpc>
                <a:spcPts val="9999"/>
              </a:lnSpc>
            </a:pPr>
            <a:r>
              <a:rPr lang="en-US" sz="8000" dirty="0">
                <a:solidFill>
                  <a:srgbClr val="227C9D"/>
                </a:solidFill>
                <a:latin typeface="Kollektif Bold"/>
              </a:rPr>
              <a:t>OPTIMAL PROPERTY </a:t>
            </a:r>
          </a:p>
        </p:txBody>
      </p:sp>
      <p:sp>
        <p:nvSpPr>
          <p:cNvPr id="12" name="Freeform 12"/>
          <p:cNvSpPr/>
          <p:nvPr/>
        </p:nvSpPr>
        <p:spPr>
          <a:xfrm rot="-10800000">
            <a:off x="0" y="73622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3" name="Freeform 13"/>
          <p:cNvSpPr/>
          <p:nvPr/>
        </p:nvSpPr>
        <p:spPr>
          <a:xfrm>
            <a:off x="1074284" y="846031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4" name="Freeform 14"/>
          <p:cNvSpPr/>
          <p:nvPr/>
        </p:nvSpPr>
        <p:spPr>
          <a:xfrm>
            <a:off x="-9525" y="84746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5" name="Freeform 15"/>
          <p:cNvSpPr/>
          <p:nvPr/>
        </p:nvSpPr>
        <p:spPr>
          <a:xfrm rot="-10800000">
            <a:off x="-9525" y="955841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6" name="Freeform 16"/>
          <p:cNvSpPr/>
          <p:nvPr/>
        </p:nvSpPr>
        <p:spPr>
          <a:xfrm rot="-5400000">
            <a:off x="1074284" y="955841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47" name="Group 46">
            <a:extLst>
              <a:ext uri="{FF2B5EF4-FFF2-40B4-BE49-F238E27FC236}">
                <a16:creationId xmlns:a16="http://schemas.microsoft.com/office/drawing/2014/main" id="{3459524B-3D4B-F87F-7081-C2E3E32C630D}"/>
              </a:ext>
            </a:extLst>
          </p:cNvPr>
          <p:cNvGrpSpPr/>
          <p:nvPr/>
        </p:nvGrpSpPr>
        <p:grpSpPr>
          <a:xfrm>
            <a:off x="2435502" y="8429902"/>
            <a:ext cx="2167618" cy="2167618"/>
            <a:chOff x="3321750" y="8185114"/>
            <a:chExt cx="2167618" cy="2167618"/>
          </a:xfrm>
        </p:grpSpPr>
        <p:sp>
          <p:nvSpPr>
            <p:cNvPr id="17" name="Freeform 17"/>
            <p:cNvSpPr/>
            <p:nvPr/>
          </p:nvSpPr>
          <p:spPr>
            <a:xfrm rot="-10800000">
              <a:off x="3321750"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18" name="Freeform 18"/>
            <p:cNvSpPr/>
            <p:nvPr/>
          </p:nvSpPr>
          <p:spPr>
            <a:xfrm>
              <a:off x="3321750" y="818511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9" name="Freeform 19"/>
            <p:cNvSpPr/>
            <p:nvPr/>
          </p:nvSpPr>
          <p:spPr>
            <a:xfrm rot="5400000">
              <a:off x="4405559" y="9268923"/>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grpSp>
        <p:nvGrpSpPr>
          <p:cNvPr id="48" name="Group 47">
            <a:extLst>
              <a:ext uri="{FF2B5EF4-FFF2-40B4-BE49-F238E27FC236}">
                <a16:creationId xmlns:a16="http://schemas.microsoft.com/office/drawing/2014/main" id="{AB5DE215-A858-8537-6E55-F0907EB0C797}"/>
              </a:ext>
            </a:extLst>
          </p:cNvPr>
          <p:cNvGrpSpPr/>
          <p:nvPr/>
        </p:nvGrpSpPr>
        <p:grpSpPr>
          <a:xfrm>
            <a:off x="15163800" y="5905500"/>
            <a:ext cx="4824515" cy="6254651"/>
            <a:chOff x="13254553" y="5649528"/>
            <a:chExt cx="6616917" cy="8589466"/>
          </a:xfrm>
        </p:grpSpPr>
        <p:grpSp>
          <p:nvGrpSpPr>
            <p:cNvPr id="20" name="Group 20"/>
            <p:cNvGrpSpPr/>
            <p:nvPr/>
          </p:nvGrpSpPr>
          <p:grpSpPr>
            <a:xfrm rot="2700000">
              <a:off x="14381224" y="7574679"/>
              <a:ext cx="7415398" cy="3565095"/>
              <a:chOff x="0" y="0"/>
              <a:chExt cx="660400" cy="317500"/>
            </a:xfrm>
          </p:grpSpPr>
          <p:sp>
            <p:nvSpPr>
              <p:cNvPr id="21" name="Freeform 21"/>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2" name="TextBox 22"/>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23" name="AutoShape 23"/>
            <p:cNvSpPr/>
            <p:nvPr/>
          </p:nvSpPr>
          <p:spPr>
            <a:xfrm>
              <a:off x="13918610" y="8394229"/>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24" name="AutoShape 24"/>
            <p:cNvSpPr/>
            <p:nvPr/>
          </p:nvSpPr>
          <p:spPr>
            <a:xfrm>
              <a:off x="13704664" y="870690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5" name="AutoShape 25"/>
            <p:cNvSpPr/>
            <p:nvPr/>
          </p:nvSpPr>
          <p:spPr>
            <a:xfrm>
              <a:off x="13525062" y="906537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6" name="AutoShape 26"/>
            <p:cNvSpPr/>
            <p:nvPr/>
          </p:nvSpPr>
          <p:spPr>
            <a:xfrm>
              <a:off x="13398407" y="9451643"/>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7" name="AutoShape 27"/>
            <p:cNvSpPr/>
            <p:nvPr/>
          </p:nvSpPr>
          <p:spPr>
            <a:xfrm>
              <a:off x="13254553" y="989132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pic>
        <p:nvPicPr>
          <p:cNvPr id="2052" name="Picture 4" descr="The Staircase Mechanism in Differential Privacy">
            <a:extLst>
              <a:ext uri="{FF2B5EF4-FFF2-40B4-BE49-F238E27FC236}">
                <a16:creationId xmlns:a16="http://schemas.microsoft.com/office/drawing/2014/main" id="{DCED923C-089A-B110-84FF-2AA205BC9D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19396" y="4389539"/>
            <a:ext cx="6396710" cy="3840465"/>
          </a:xfrm>
          <a:prstGeom prst="rect">
            <a:avLst/>
          </a:prstGeom>
          <a:ln>
            <a:solidFill>
              <a:schemeClr val="tx1"/>
            </a:solidFill>
          </a:ln>
          <a:effectLst>
            <a:outerShdw blurRad="292100" dist="139700" dir="2700000" algn="tl" rotWithShape="0">
              <a:srgbClr val="333333">
                <a:alpha val="65000"/>
              </a:srgbClr>
            </a:outerShdw>
          </a:effectLst>
        </p:spPr>
      </p:pic>
      <p:grpSp>
        <p:nvGrpSpPr>
          <p:cNvPr id="46" name="Group 45">
            <a:extLst>
              <a:ext uri="{FF2B5EF4-FFF2-40B4-BE49-F238E27FC236}">
                <a16:creationId xmlns:a16="http://schemas.microsoft.com/office/drawing/2014/main" id="{0FE370AD-C056-2672-3327-990133A08203}"/>
              </a:ext>
            </a:extLst>
          </p:cNvPr>
          <p:cNvGrpSpPr/>
          <p:nvPr/>
        </p:nvGrpSpPr>
        <p:grpSpPr>
          <a:xfrm rot="5400000">
            <a:off x="15558328" y="-521573"/>
            <a:ext cx="2167618" cy="3280002"/>
            <a:chOff x="10844491" y="881565"/>
            <a:chExt cx="2167618" cy="3280002"/>
          </a:xfrm>
        </p:grpSpPr>
        <p:sp>
          <p:nvSpPr>
            <p:cNvPr id="41" name="Freeform 12">
              <a:extLst>
                <a:ext uri="{FF2B5EF4-FFF2-40B4-BE49-F238E27FC236}">
                  <a16:creationId xmlns:a16="http://schemas.microsoft.com/office/drawing/2014/main" id="{863C23D0-8F1A-96BB-B83B-819F9F85D96A}"/>
                </a:ext>
              </a:extLst>
            </p:cNvPr>
            <p:cNvSpPr/>
            <p:nvPr/>
          </p:nvSpPr>
          <p:spPr>
            <a:xfrm rot="-10800000">
              <a:off x="10854016" y="881565"/>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2" name="Freeform 13">
              <a:extLst>
                <a:ext uri="{FF2B5EF4-FFF2-40B4-BE49-F238E27FC236}">
                  <a16:creationId xmlns:a16="http://schemas.microsoft.com/office/drawing/2014/main" id="{7498471C-4B83-0294-E581-EBBDB58C9AC4}"/>
                </a:ext>
              </a:extLst>
            </p:cNvPr>
            <p:cNvSpPr/>
            <p:nvPr/>
          </p:nvSpPr>
          <p:spPr>
            <a:xfrm>
              <a:off x="11928300" y="91014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3" name="Freeform 14">
              <a:extLst>
                <a:ext uri="{FF2B5EF4-FFF2-40B4-BE49-F238E27FC236}">
                  <a16:creationId xmlns:a16="http://schemas.microsoft.com/office/drawing/2014/main" id="{308DBB32-8550-9C5C-5C26-52257D820D6D}"/>
                </a:ext>
              </a:extLst>
            </p:cNvPr>
            <p:cNvSpPr/>
            <p:nvPr/>
          </p:nvSpPr>
          <p:spPr>
            <a:xfrm>
              <a:off x="10844491" y="199394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4" name="Freeform 15">
              <a:extLst>
                <a:ext uri="{FF2B5EF4-FFF2-40B4-BE49-F238E27FC236}">
                  <a16:creationId xmlns:a16="http://schemas.microsoft.com/office/drawing/2014/main" id="{395BA0AF-A3A7-6A49-66C2-99FAD3FCF327}"/>
                </a:ext>
              </a:extLst>
            </p:cNvPr>
            <p:cNvSpPr/>
            <p:nvPr/>
          </p:nvSpPr>
          <p:spPr>
            <a:xfrm rot="-10800000">
              <a:off x="10844491" y="307775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5" name="Freeform 16">
              <a:extLst>
                <a:ext uri="{FF2B5EF4-FFF2-40B4-BE49-F238E27FC236}">
                  <a16:creationId xmlns:a16="http://schemas.microsoft.com/office/drawing/2014/main" id="{786C129C-D51E-2675-6153-15B816D3E755}"/>
                </a:ext>
              </a:extLst>
            </p:cNvPr>
            <p:cNvSpPr/>
            <p:nvPr/>
          </p:nvSpPr>
          <p:spPr>
            <a:xfrm rot="-5400000">
              <a:off x="11928300" y="307775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sp>
        <p:nvSpPr>
          <p:cNvPr id="54" name="TextBox 53">
            <a:extLst>
              <a:ext uri="{FF2B5EF4-FFF2-40B4-BE49-F238E27FC236}">
                <a16:creationId xmlns:a16="http://schemas.microsoft.com/office/drawing/2014/main" id="{84B1912D-EB9D-927A-1346-99CDC94BB6D4}"/>
              </a:ext>
            </a:extLst>
          </p:cNvPr>
          <p:cNvSpPr txBox="1"/>
          <p:nvPr/>
        </p:nvSpPr>
        <p:spPr>
          <a:xfrm>
            <a:off x="1214760" y="2967025"/>
            <a:ext cx="10148644" cy="5262979"/>
          </a:xfrm>
          <a:prstGeom prst="rect">
            <a:avLst/>
          </a:prstGeom>
          <a:noFill/>
        </p:spPr>
        <p:txBody>
          <a:bodyPr wrap="square">
            <a:spAutoFit/>
          </a:bodyPr>
          <a:lstStyle/>
          <a:p>
            <a:pPr marL="514350" indent="-514350">
              <a:buFont typeface="+mj-lt"/>
              <a:buAutoNum type="arabicPeriod"/>
            </a:pPr>
            <a:r>
              <a:rPr lang="en-US" sz="2800" b="1" dirty="0">
                <a:latin typeface="DM Sans" pitchFamily="2" charset="0"/>
              </a:rPr>
              <a:t>Decrease the noise aptitude: </a:t>
            </a:r>
            <a:r>
              <a:rPr lang="en-US" sz="2800" dirty="0">
                <a:latin typeface="DM Sans" pitchFamily="2" charset="0"/>
              </a:rPr>
              <a:t>The Staircase mechanisms, using the ε-differential privacy constraint, aim to reduce noise aptitude by balancing the privacy and accuracy of individual data.</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lang="en-US" sz="2800" b="1" dirty="0">
                <a:latin typeface="DM Sans" pitchFamily="2" charset="0"/>
              </a:rPr>
              <a:t>Staircase-Shaped Probability Density: </a:t>
            </a:r>
            <a:r>
              <a:rPr kumimoji="0" lang="en-US" altLang="en-US" sz="2800" b="0" i="0" u="none" strike="noStrike" cap="none" normalizeH="0" baseline="0" dirty="0">
                <a:ln>
                  <a:noFill/>
                </a:ln>
                <a:solidFill>
                  <a:schemeClr val="tx1"/>
                </a:solidFill>
                <a:effectLst/>
                <a:latin typeface="Arial" panose="020B0604020202020204" pitchFamily="34" charset="0"/>
              </a:rPr>
              <a:t>Staircase mechanisms use staircase-shaped probability density functions for noise calculation, requiring less time complexity and providing faster privacy guarantees than the Laplace mechanism.</a:t>
            </a:r>
          </a:p>
          <a:p>
            <a:pPr marL="514350" indent="-514350">
              <a:buFont typeface="+mj-lt"/>
              <a:buAutoNum type="arabicPeriod"/>
            </a:pPr>
            <a:r>
              <a:rPr lang="en-US" sz="2800" b="1" dirty="0">
                <a:latin typeface="DM Sans" pitchFamily="2" charset="0"/>
              </a:rPr>
              <a:t>Geometric Mixture: </a:t>
            </a:r>
            <a:r>
              <a:rPr lang="en-US" sz="2800" dirty="0">
                <a:latin typeface="DM Sans" pitchFamily="2" charset="0"/>
              </a:rPr>
              <a:t>The staircase mechanism can be viewed as a geometric mixture of uniform random variables and is very easy to generate algorithmically.</a:t>
            </a:r>
          </a:p>
        </p:txBody>
      </p:sp>
      <p:grpSp>
        <p:nvGrpSpPr>
          <p:cNvPr id="58" name="Group 57">
            <a:extLst>
              <a:ext uri="{FF2B5EF4-FFF2-40B4-BE49-F238E27FC236}">
                <a16:creationId xmlns:a16="http://schemas.microsoft.com/office/drawing/2014/main" id="{52680911-CEA7-0A57-02EF-BF70738232DA}"/>
              </a:ext>
            </a:extLst>
          </p:cNvPr>
          <p:cNvGrpSpPr/>
          <p:nvPr/>
        </p:nvGrpSpPr>
        <p:grpSpPr>
          <a:xfrm>
            <a:off x="-3334431" y="-5448300"/>
            <a:ext cx="6737736" cy="8671109"/>
            <a:chOff x="-2623881" y="-5018472"/>
            <a:chExt cx="6737736" cy="8671109"/>
          </a:xfrm>
        </p:grpSpPr>
        <p:grpSp>
          <p:nvGrpSpPr>
            <p:cNvPr id="59" name="Group 28">
              <a:extLst>
                <a:ext uri="{FF2B5EF4-FFF2-40B4-BE49-F238E27FC236}">
                  <a16:creationId xmlns:a16="http://schemas.microsoft.com/office/drawing/2014/main" id="{2AC8AD75-685B-8A91-36B1-B65B33820EB9}"/>
                </a:ext>
              </a:extLst>
            </p:cNvPr>
            <p:cNvGrpSpPr/>
            <p:nvPr/>
          </p:nvGrpSpPr>
          <p:grpSpPr>
            <a:xfrm rot="2700000">
              <a:off x="-1376391" y="-3093321"/>
              <a:ext cx="7415398" cy="3565095"/>
              <a:chOff x="0" y="0"/>
              <a:chExt cx="660400" cy="317500"/>
            </a:xfrm>
          </p:grpSpPr>
          <p:sp>
            <p:nvSpPr>
              <p:cNvPr id="2055" name="Freeform 29">
                <a:extLst>
                  <a:ext uri="{FF2B5EF4-FFF2-40B4-BE49-F238E27FC236}">
                    <a16:creationId xmlns:a16="http://schemas.microsoft.com/office/drawing/2014/main" id="{DF971986-C0FA-11F7-DCA0-2B36751509F2}"/>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2056" name="TextBox 30">
                <a:extLst>
                  <a:ext uri="{FF2B5EF4-FFF2-40B4-BE49-F238E27FC236}">
                    <a16:creationId xmlns:a16="http://schemas.microsoft.com/office/drawing/2014/main" id="{3085EA9C-8887-3573-53A7-B918B3A3FEA0}"/>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grpSp>
          <p:nvGrpSpPr>
            <p:cNvPr id="60" name="Group 59">
              <a:extLst>
                <a:ext uri="{FF2B5EF4-FFF2-40B4-BE49-F238E27FC236}">
                  <a16:creationId xmlns:a16="http://schemas.microsoft.com/office/drawing/2014/main" id="{B0FEC4A1-268E-C728-81B8-B595B53072A4}"/>
                </a:ext>
              </a:extLst>
            </p:cNvPr>
            <p:cNvGrpSpPr/>
            <p:nvPr/>
          </p:nvGrpSpPr>
          <p:grpSpPr>
            <a:xfrm>
              <a:off x="-2623881" y="-2273771"/>
              <a:ext cx="5970092" cy="5926408"/>
              <a:chOff x="-2623881" y="-2273771"/>
              <a:chExt cx="5970092" cy="5926408"/>
            </a:xfrm>
          </p:grpSpPr>
          <p:sp>
            <p:nvSpPr>
              <p:cNvPr id="61" name="AutoShape 31">
                <a:extLst>
                  <a:ext uri="{FF2B5EF4-FFF2-40B4-BE49-F238E27FC236}">
                    <a16:creationId xmlns:a16="http://schemas.microsoft.com/office/drawing/2014/main" id="{C48478F8-6E7B-832D-46F2-F5F834AA2239}"/>
                  </a:ext>
                </a:extLst>
              </p:cNvPr>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62" name="AutoShape 32">
                <a:extLst>
                  <a:ext uri="{FF2B5EF4-FFF2-40B4-BE49-F238E27FC236}">
                    <a16:creationId xmlns:a16="http://schemas.microsoft.com/office/drawing/2014/main" id="{B736B3E0-C4CC-C247-4CB0-B82121E6079A}"/>
                  </a:ext>
                </a:extLst>
              </p:cNvPr>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63" name="AutoShape 33">
                <a:extLst>
                  <a:ext uri="{FF2B5EF4-FFF2-40B4-BE49-F238E27FC236}">
                    <a16:creationId xmlns:a16="http://schemas.microsoft.com/office/drawing/2014/main" id="{8733A99F-1611-66DC-2DF4-271F3306ECEF}"/>
                  </a:ext>
                </a:extLst>
              </p:cNvPr>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048" name="AutoShape 34">
                <a:extLst>
                  <a:ext uri="{FF2B5EF4-FFF2-40B4-BE49-F238E27FC236}">
                    <a16:creationId xmlns:a16="http://schemas.microsoft.com/office/drawing/2014/main" id="{4B826014-5909-1E62-927B-01F576615982}"/>
                  </a:ext>
                </a:extLst>
              </p:cNvPr>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049" name="AutoShape 35">
                <a:extLst>
                  <a:ext uri="{FF2B5EF4-FFF2-40B4-BE49-F238E27FC236}">
                    <a16:creationId xmlns:a16="http://schemas.microsoft.com/office/drawing/2014/main" id="{B74EBAA8-7A02-4BB7-AAC7-C72A739AEDBE}"/>
                  </a:ext>
                </a:extLst>
              </p:cNvPr>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2051" name="AutoShape 36">
                <a:extLst>
                  <a:ext uri="{FF2B5EF4-FFF2-40B4-BE49-F238E27FC236}">
                    <a16:creationId xmlns:a16="http://schemas.microsoft.com/office/drawing/2014/main" id="{35180C29-7488-20DD-F098-9AFE0B4A15CD}"/>
                  </a:ext>
                </a:extLst>
              </p:cNvPr>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2053" name="AutoShape 37">
                <a:extLst>
                  <a:ext uri="{FF2B5EF4-FFF2-40B4-BE49-F238E27FC236}">
                    <a16:creationId xmlns:a16="http://schemas.microsoft.com/office/drawing/2014/main" id="{2A8D0CC8-BCF3-5C02-A35E-942512358F3F}"/>
                  </a:ext>
                </a:extLst>
              </p:cNvPr>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2054" name="AutoShape 38">
                <a:extLst>
                  <a:ext uri="{FF2B5EF4-FFF2-40B4-BE49-F238E27FC236}">
                    <a16:creationId xmlns:a16="http://schemas.microsoft.com/office/drawing/2014/main" id="{0575B7FB-9723-57D0-B8BE-F0B216139062}"/>
                  </a:ext>
                </a:extLst>
              </p:cNvPr>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grpSp>
    </p:spTree>
    <p:extLst>
      <p:ext uri="{BB962C8B-B14F-4D97-AF65-F5344CB8AC3E}">
        <p14:creationId xmlns:p14="http://schemas.microsoft.com/office/powerpoint/2010/main" val="2967305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rot="2700000">
            <a:off x="-3166134" y="-4341298"/>
            <a:ext cx="7415398" cy="3565095"/>
            <a:chOff x="0" y="0"/>
            <a:chExt cx="660400" cy="317500"/>
          </a:xfrm>
        </p:grpSpPr>
        <p:sp>
          <p:nvSpPr>
            <p:cNvPr id="4" name="Freeform 4"/>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5" name="TextBox 5"/>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6" name="AutoShape 6"/>
          <p:cNvSpPr/>
          <p:nvPr/>
        </p:nvSpPr>
        <p:spPr>
          <a:xfrm>
            <a:off x="-3628748" y="-3521748"/>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a:off x="-3842695" y="-3209072"/>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AutoShape 8"/>
          <p:cNvSpPr/>
          <p:nvPr/>
        </p:nvSpPr>
        <p:spPr>
          <a:xfrm>
            <a:off x="-4022296" y="-2850601"/>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9" name="AutoShape 9"/>
          <p:cNvSpPr/>
          <p:nvPr/>
        </p:nvSpPr>
        <p:spPr>
          <a:xfrm>
            <a:off x="-4148951" y="-2464334"/>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10" name="AutoShape 10"/>
          <p:cNvSpPr/>
          <p:nvPr/>
        </p:nvSpPr>
        <p:spPr>
          <a:xfrm>
            <a:off x="-4292805" y="-2024657"/>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1" name="TextBox 11"/>
          <p:cNvSpPr txBox="1"/>
          <p:nvPr/>
        </p:nvSpPr>
        <p:spPr>
          <a:xfrm>
            <a:off x="3208765" y="1323441"/>
            <a:ext cx="11870469" cy="724942"/>
          </a:xfrm>
          <a:prstGeom prst="rect">
            <a:avLst/>
          </a:prstGeom>
        </p:spPr>
        <p:txBody>
          <a:bodyPr wrap="square" lIns="0" tIns="0" rIns="0" bIns="0" rtlCol="0" anchor="t">
            <a:spAutoFit/>
          </a:bodyPr>
          <a:lstStyle/>
          <a:p>
            <a:pPr algn="ctr">
              <a:lnSpc>
                <a:spcPts val="5544"/>
              </a:lnSpc>
            </a:pPr>
            <a:r>
              <a:rPr lang="en-US" sz="8000" dirty="0">
                <a:solidFill>
                  <a:srgbClr val="227C9D"/>
                </a:solidFill>
                <a:latin typeface="Kollektif Bold"/>
              </a:rPr>
              <a:t>ACCURACY COMPARE</a:t>
            </a:r>
          </a:p>
        </p:txBody>
      </p:sp>
      <p:sp>
        <p:nvSpPr>
          <p:cNvPr id="13" name="Freeform 13"/>
          <p:cNvSpPr/>
          <p:nvPr/>
        </p:nvSpPr>
        <p:spPr>
          <a:xfrm rot="-10800000">
            <a:off x="16192287" y="706210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4" name="Freeform 14"/>
          <p:cNvSpPr/>
          <p:nvPr/>
        </p:nvSpPr>
        <p:spPr>
          <a:xfrm>
            <a:off x="17266571" y="7090682"/>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5" name="Freeform 15"/>
          <p:cNvSpPr/>
          <p:nvPr/>
        </p:nvSpPr>
        <p:spPr>
          <a:xfrm>
            <a:off x="16182762" y="81744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6" name="Freeform 16"/>
          <p:cNvSpPr/>
          <p:nvPr/>
        </p:nvSpPr>
        <p:spPr>
          <a:xfrm rot="-10800000">
            <a:off x="16182762"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7" name="Freeform 17"/>
          <p:cNvSpPr/>
          <p:nvPr/>
        </p:nvSpPr>
        <p:spPr>
          <a:xfrm rot="-5400000">
            <a:off x="17266571" y="92583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pic>
        <p:nvPicPr>
          <p:cNvPr id="19" name="Picture 18" descr="A graph with green and blue lines&#10;&#10;Description automatically generated">
            <a:extLst>
              <a:ext uri="{FF2B5EF4-FFF2-40B4-BE49-F238E27FC236}">
                <a16:creationId xmlns:a16="http://schemas.microsoft.com/office/drawing/2014/main" id="{675D21A1-A6FB-A096-1766-B56FBD5B4414}"/>
              </a:ext>
            </a:extLst>
          </p:cNvPr>
          <p:cNvPicPr>
            <a:picLocks noChangeAspect="1"/>
          </p:cNvPicPr>
          <p:nvPr/>
        </p:nvPicPr>
        <p:blipFill rotWithShape="1">
          <a:blip r:embed="rId8">
            <a:extLst>
              <a:ext uri="{28A0092B-C50C-407E-A947-70E740481C1C}">
                <a14:useLocalDpi xmlns:a14="http://schemas.microsoft.com/office/drawing/2010/main" val="0"/>
              </a:ext>
            </a:extLst>
          </a:blip>
          <a:srcRect r="5623"/>
          <a:stretch/>
        </p:blipFill>
        <p:spPr>
          <a:xfrm>
            <a:off x="8482693" y="2475835"/>
            <a:ext cx="8458200" cy="672165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2" name="Rectangle 1">
            <a:extLst>
              <a:ext uri="{FF2B5EF4-FFF2-40B4-BE49-F238E27FC236}">
                <a16:creationId xmlns:a16="http://schemas.microsoft.com/office/drawing/2014/main" id="{500BC2CE-51EF-4C22-E2A6-7FE290A79766}"/>
              </a:ext>
            </a:extLst>
          </p:cNvPr>
          <p:cNvSpPr>
            <a:spLocks noChangeArrowheads="1"/>
          </p:cNvSpPr>
          <p:nvPr/>
        </p:nvSpPr>
        <p:spPr bwMode="auto">
          <a:xfrm>
            <a:off x="1927744" y="4313168"/>
            <a:ext cx="550770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The staircase mechanisms add </a:t>
            </a:r>
            <a:r>
              <a:rPr lang="en-US" altLang="en-US" sz="3200" dirty="0">
                <a:latin typeface="Arial" panose="020B0604020202020204" pitchFamily="34" charset="0"/>
              </a:rPr>
              <a:t>noise to the query function, which is controlled by the gamma value, but this is not available in Laplace mechanisms</a:t>
            </a:r>
            <a:r>
              <a:rPr kumimoji="0" lang="en-US" altLang="en-US" sz="3200" b="0" i="0" u="none" strike="noStrike" cap="none" normalizeH="0" baseline="0" dirty="0">
                <a:ln>
                  <a:noFill/>
                </a:ln>
                <a:solidFill>
                  <a:schemeClr val="tx1"/>
                </a:solidFill>
                <a:effectLst/>
                <a:latin typeface="Arial" panose="020B0604020202020204" pitchFamily="34" charset="0"/>
              </a:rPr>
              <a:t>.</a:t>
            </a:r>
          </a:p>
        </p:txBody>
      </p:sp>
      <p:sp>
        <p:nvSpPr>
          <p:cNvPr id="18" name="Freeform 13">
            <a:extLst>
              <a:ext uri="{FF2B5EF4-FFF2-40B4-BE49-F238E27FC236}">
                <a16:creationId xmlns:a16="http://schemas.microsoft.com/office/drawing/2014/main" id="{1B6CBEFD-6D85-7951-4BFD-EC0DB05C7E86}"/>
              </a:ext>
            </a:extLst>
          </p:cNvPr>
          <p:cNvSpPr/>
          <p:nvPr/>
        </p:nvSpPr>
        <p:spPr>
          <a:xfrm rot="-10800000">
            <a:off x="9525" y="700129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1" name="Freeform 15">
            <a:extLst>
              <a:ext uri="{FF2B5EF4-FFF2-40B4-BE49-F238E27FC236}">
                <a16:creationId xmlns:a16="http://schemas.microsoft.com/office/drawing/2014/main" id="{474CD81C-0435-FE71-AA57-8787909C7200}"/>
              </a:ext>
            </a:extLst>
          </p:cNvPr>
          <p:cNvSpPr/>
          <p:nvPr/>
        </p:nvSpPr>
        <p:spPr>
          <a:xfrm>
            <a:off x="0" y="811368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2" name="Freeform 16">
            <a:extLst>
              <a:ext uri="{FF2B5EF4-FFF2-40B4-BE49-F238E27FC236}">
                <a16:creationId xmlns:a16="http://schemas.microsoft.com/office/drawing/2014/main" id="{744AA100-DDB2-F109-22D2-333DB624D681}"/>
              </a:ext>
            </a:extLst>
          </p:cNvPr>
          <p:cNvSpPr/>
          <p:nvPr/>
        </p:nvSpPr>
        <p:spPr>
          <a:xfrm rot="-10800000">
            <a:off x="0" y="919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3" name="Freeform 17">
            <a:extLst>
              <a:ext uri="{FF2B5EF4-FFF2-40B4-BE49-F238E27FC236}">
                <a16:creationId xmlns:a16="http://schemas.microsoft.com/office/drawing/2014/main" id="{E453207E-7E3D-88CA-7230-32162A65B419}"/>
              </a:ext>
            </a:extLst>
          </p:cNvPr>
          <p:cNvSpPr/>
          <p:nvPr/>
        </p:nvSpPr>
        <p:spPr>
          <a:xfrm rot="-5400000">
            <a:off x="1083809" y="919748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503914" y="524991"/>
            <a:ext cx="13082451" cy="1430263"/>
          </a:xfrm>
          <a:prstGeom prst="rect">
            <a:avLst/>
          </a:prstGeom>
        </p:spPr>
        <p:txBody>
          <a:bodyPr wrap="square" lIns="0" tIns="0" rIns="0" bIns="0" rtlCol="0" anchor="t">
            <a:spAutoFit/>
          </a:bodyPr>
          <a:lstStyle/>
          <a:p>
            <a:pPr algn="ctr">
              <a:lnSpc>
                <a:spcPts val="5544"/>
              </a:lnSpc>
            </a:pPr>
            <a:r>
              <a:rPr lang="en-US" sz="6500" dirty="0">
                <a:solidFill>
                  <a:srgbClr val="FE6D73"/>
                </a:solidFill>
                <a:latin typeface="Kollektif Bold"/>
              </a:rPr>
              <a:t>COMPARISON </a:t>
            </a:r>
          </a:p>
          <a:p>
            <a:pPr algn="ctr">
              <a:lnSpc>
                <a:spcPts val="5544"/>
              </a:lnSpc>
            </a:pPr>
            <a:r>
              <a:rPr lang="en-US" sz="6500" dirty="0">
                <a:solidFill>
                  <a:srgbClr val="FE6D73"/>
                </a:solidFill>
                <a:latin typeface="Kollektif Bold"/>
              </a:rPr>
              <a:t>STAIRCASE &amp; LAPLACE</a:t>
            </a:r>
          </a:p>
        </p:txBody>
      </p:sp>
      <p:grpSp>
        <p:nvGrpSpPr>
          <p:cNvPr id="55" name="Group 54">
            <a:extLst>
              <a:ext uri="{FF2B5EF4-FFF2-40B4-BE49-F238E27FC236}">
                <a16:creationId xmlns:a16="http://schemas.microsoft.com/office/drawing/2014/main" id="{9D6A19ED-C2B5-498E-AFD0-E16299D00F2B}"/>
              </a:ext>
            </a:extLst>
          </p:cNvPr>
          <p:cNvGrpSpPr/>
          <p:nvPr/>
        </p:nvGrpSpPr>
        <p:grpSpPr>
          <a:xfrm>
            <a:off x="0" y="5913664"/>
            <a:ext cx="2167618" cy="4373336"/>
            <a:chOff x="0" y="5913664"/>
            <a:chExt cx="2167618" cy="4373336"/>
          </a:xfrm>
        </p:grpSpPr>
        <p:sp>
          <p:nvSpPr>
            <p:cNvPr id="4" name="Freeform 4"/>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7" name="Freeform 7"/>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Freeform 8"/>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9" name="Freeform 9"/>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5" name="Freeform 15"/>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grpSp>
        <p:nvGrpSpPr>
          <p:cNvPr id="41" name="Group 40">
            <a:extLst>
              <a:ext uri="{FF2B5EF4-FFF2-40B4-BE49-F238E27FC236}">
                <a16:creationId xmlns:a16="http://schemas.microsoft.com/office/drawing/2014/main" id="{5512EBA7-1C38-42DA-49CB-EB3AFCB15990}"/>
              </a:ext>
            </a:extLst>
          </p:cNvPr>
          <p:cNvGrpSpPr/>
          <p:nvPr/>
        </p:nvGrpSpPr>
        <p:grpSpPr>
          <a:xfrm>
            <a:off x="15586790" y="-4292805"/>
            <a:ext cx="8589466" cy="6616917"/>
            <a:chOff x="15586790" y="-4292805"/>
            <a:chExt cx="8589466" cy="6616917"/>
          </a:xfrm>
        </p:grpSpPr>
        <p:grpSp>
          <p:nvGrpSpPr>
            <p:cNvPr id="16" name="Group 16"/>
            <p:cNvGrpSpPr/>
            <p:nvPr/>
          </p:nvGrpSpPr>
          <p:grpSpPr>
            <a:xfrm rot="8100000">
              <a:off x="16760858" y="-1240983"/>
              <a:ext cx="7415398" cy="3565095"/>
              <a:chOff x="0" y="0"/>
              <a:chExt cx="660400" cy="317500"/>
            </a:xfrm>
          </p:grpSpPr>
          <p:sp>
            <p:nvSpPr>
              <p:cNvPr id="17" name="Freeform 17"/>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8" name="TextBox 18"/>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9" name="AutoShape 19"/>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20" name="AutoShape 20"/>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21" name="AutoShape 21"/>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22" name="AutoShape 22"/>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23" name="AutoShape 23"/>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grpSp>
        <p:nvGrpSpPr>
          <p:cNvPr id="39" name="Group 38">
            <a:extLst>
              <a:ext uri="{FF2B5EF4-FFF2-40B4-BE49-F238E27FC236}">
                <a16:creationId xmlns:a16="http://schemas.microsoft.com/office/drawing/2014/main" id="{4E452B0D-B196-3407-BF93-4DB47F6723D7}"/>
              </a:ext>
            </a:extLst>
          </p:cNvPr>
          <p:cNvGrpSpPr/>
          <p:nvPr/>
        </p:nvGrpSpPr>
        <p:grpSpPr>
          <a:xfrm>
            <a:off x="13356176" y="9299094"/>
            <a:ext cx="2942678" cy="576797"/>
            <a:chOff x="13790784" y="8914792"/>
            <a:chExt cx="2942678" cy="576797"/>
          </a:xfrm>
        </p:grpSpPr>
        <p:grpSp>
          <p:nvGrpSpPr>
            <p:cNvPr id="25" name="Group 25"/>
            <p:cNvGrpSpPr/>
            <p:nvPr/>
          </p:nvGrpSpPr>
          <p:grpSpPr>
            <a:xfrm>
              <a:off x="13790784" y="8914792"/>
              <a:ext cx="2915096" cy="576797"/>
              <a:chOff x="0" y="0"/>
              <a:chExt cx="1036060" cy="205000"/>
            </a:xfrm>
          </p:grpSpPr>
          <p:sp>
            <p:nvSpPr>
              <p:cNvPr id="26" name="Freeform 26"/>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00B050"/>
              </a:solidFill>
            </p:spPr>
            <p:txBody>
              <a:bodyPr/>
              <a:lstStyle/>
              <a:p>
                <a:endParaRPr lang="en-IN" dirty="0"/>
              </a:p>
            </p:txBody>
          </p:sp>
          <p:sp>
            <p:nvSpPr>
              <p:cNvPr id="27" name="TextBox 27"/>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28" name="TextBox 28"/>
            <p:cNvSpPr txBox="1"/>
            <p:nvPr/>
          </p:nvSpPr>
          <p:spPr>
            <a:xfrm>
              <a:off x="13818369" y="9059013"/>
              <a:ext cx="2915093" cy="269304"/>
            </a:xfrm>
            <a:prstGeom prst="rect">
              <a:avLst/>
            </a:prstGeom>
          </p:spPr>
          <p:txBody>
            <a:bodyPr lIns="0" tIns="0" rIns="0" bIns="0" rtlCol="0" anchor="t">
              <a:spAutoFit/>
            </a:bodyPr>
            <a:lstStyle/>
            <a:p>
              <a:pPr algn="ctr">
                <a:lnSpc>
                  <a:spcPts val="2100"/>
                </a:lnSpc>
              </a:pPr>
              <a:r>
                <a:rPr lang="en-US" sz="2100" dirty="0">
                  <a:solidFill>
                    <a:srgbClr val="FFFFFF"/>
                  </a:solidFill>
                  <a:latin typeface="Kollektif Bold"/>
                </a:rPr>
                <a:t>Staircase</a:t>
              </a:r>
            </a:p>
          </p:txBody>
        </p:sp>
      </p:grpSp>
      <p:grpSp>
        <p:nvGrpSpPr>
          <p:cNvPr id="2" name="Group 1">
            <a:extLst>
              <a:ext uri="{FF2B5EF4-FFF2-40B4-BE49-F238E27FC236}">
                <a16:creationId xmlns:a16="http://schemas.microsoft.com/office/drawing/2014/main" id="{303FB5D8-9041-34E7-C878-7D3539659BED}"/>
              </a:ext>
            </a:extLst>
          </p:cNvPr>
          <p:cNvGrpSpPr/>
          <p:nvPr/>
        </p:nvGrpSpPr>
        <p:grpSpPr>
          <a:xfrm>
            <a:off x="4195459" y="9299095"/>
            <a:ext cx="2937341" cy="576797"/>
            <a:chOff x="7575609" y="8940263"/>
            <a:chExt cx="2937341" cy="576797"/>
          </a:xfrm>
        </p:grpSpPr>
        <p:grpSp>
          <p:nvGrpSpPr>
            <p:cNvPr id="29" name="Group 29"/>
            <p:cNvGrpSpPr/>
            <p:nvPr/>
          </p:nvGrpSpPr>
          <p:grpSpPr>
            <a:xfrm>
              <a:off x="7575609" y="8940263"/>
              <a:ext cx="2915093" cy="576797"/>
              <a:chOff x="0" y="0"/>
              <a:chExt cx="1036059" cy="205000"/>
            </a:xfrm>
          </p:grpSpPr>
          <p:sp>
            <p:nvSpPr>
              <p:cNvPr id="30" name="Freeform 30"/>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rgbClr val="FF0000"/>
              </a:solidFill>
            </p:spPr>
            <p:txBody>
              <a:bodyPr/>
              <a:lstStyle/>
              <a:p>
                <a:endParaRPr lang="en-IN" dirty="0"/>
              </a:p>
            </p:txBody>
          </p:sp>
          <p:sp>
            <p:nvSpPr>
              <p:cNvPr id="31" name="TextBox 31"/>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2" name="TextBox 32"/>
            <p:cNvSpPr txBox="1"/>
            <p:nvPr/>
          </p:nvSpPr>
          <p:spPr>
            <a:xfrm>
              <a:off x="7597857" y="9059013"/>
              <a:ext cx="2915093" cy="269304"/>
            </a:xfrm>
            <a:prstGeom prst="rect">
              <a:avLst/>
            </a:prstGeom>
          </p:spPr>
          <p:txBody>
            <a:bodyPr lIns="0" tIns="0" rIns="0" bIns="0" rtlCol="0" anchor="t">
              <a:spAutoFit/>
            </a:bodyPr>
            <a:lstStyle/>
            <a:p>
              <a:pPr algn="ctr">
                <a:lnSpc>
                  <a:spcPts val="2100"/>
                </a:lnSpc>
              </a:pPr>
              <a:r>
                <a:rPr lang="en-US" sz="2100" dirty="0">
                  <a:solidFill>
                    <a:srgbClr val="FFFFFF"/>
                  </a:solidFill>
                  <a:latin typeface="Kollektif Bold"/>
                </a:rPr>
                <a:t>Laplace</a:t>
              </a:r>
            </a:p>
          </p:txBody>
        </p:sp>
      </p:grpSp>
      <p:grpSp>
        <p:nvGrpSpPr>
          <p:cNvPr id="37" name="Group 36">
            <a:extLst>
              <a:ext uri="{FF2B5EF4-FFF2-40B4-BE49-F238E27FC236}">
                <a16:creationId xmlns:a16="http://schemas.microsoft.com/office/drawing/2014/main" id="{D9AFE1D1-4924-9E27-5AC6-F0C8C4F02F3C}"/>
              </a:ext>
            </a:extLst>
          </p:cNvPr>
          <p:cNvGrpSpPr/>
          <p:nvPr/>
        </p:nvGrpSpPr>
        <p:grpSpPr>
          <a:xfrm>
            <a:off x="8569131" y="9311190"/>
            <a:ext cx="2942678" cy="576797"/>
            <a:chOff x="10718077" y="8905267"/>
            <a:chExt cx="2942678" cy="576797"/>
          </a:xfrm>
        </p:grpSpPr>
        <p:grpSp>
          <p:nvGrpSpPr>
            <p:cNvPr id="33" name="Group 33"/>
            <p:cNvGrpSpPr/>
            <p:nvPr/>
          </p:nvGrpSpPr>
          <p:grpSpPr>
            <a:xfrm>
              <a:off x="10745659" y="8905267"/>
              <a:ext cx="2915096" cy="576797"/>
              <a:chOff x="0" y="0"/>
              <a:chExt cx="1036060" cy="205000"/>
            </a:xfrm>
          </p:grpSpPr>
          <p:sp>
            <p:nvSpPr>
              <p:cNvPr id="34" name="Freeform 34"/>
              <p:cNvSpPr/>
              <p:nvPr/>
            </p:nvSpPr>
            <p:spPr>
              <a:xfrm>
                <a:off x="0" y="0"/>
                <a:ext cx="1036060" cy="205000"/>
              </a:xfrm>
              <a:custGeom>
                <a:avLst/>
                <a:gdLst/>
                <a:ahLst/>
                <a:cxnLst/>
                <a:rect l="l" t="t" r="r" b="b"/>
                <a:pathLst>
                  <a:path w="1036060" h="205000">
                    <a:moveTo>
                      <a:pt x="102500" y="0"/>
                    </a:moveTo>
                    <a:lnTo>
                      <a:pt x="933559" y="0"/>
                    </a:lnTo>
                    <a:cubicBezTo>
                      <a:pt x="990169" y="0"/>
                      <a:pt x="1036060" y="45891"/>
                      <a:pt x="1036060" y="102500"/>
                    </a:cubicBezTo>
                    <a:lnTo>
                      <a:pt x="1036060" y="102500"/>
                    </a:lnTo>
                    <a:cubicBezTo>
                      <a:pt x="1036060" y="129685"/>
                      <a:pt x="1025260" y="155756"/>
                      <a:pt x="1006038" y="174979"/>
                    </a:cubicBezTo>
                    <a:cubicBezTo>
                      <a:pt x="986815" y="194201"/>
                      <a:pt x="960744" y="205000"/>
                      <a:pt x="933559" y="205000"/>
                    </a:cubicBezTo>
                    <a:lnTo>
                      <a:pt x="102500" y="205000"/>
                    </a:lnTo>
                    <a:cubicBezTo>
                      <a:pt x="45891" y="205000"/>
                      <a:pt x="0" y="159110"/>
                      <a:pt x="0" y="102500"/>
                    </a:cubicBezTo>
                    <a:lnTo>
                      <a:pt x="0" y="102500"/>
                    </a:lnTo>
                    <a:cubicBezTo>
                      <a:pt x="0" y="45891"/>
                      <a:pt x="45891" y="0"/>
                      <a:pt x="102500" y="0"/>
                    </a:cubicBezTo>
                    <a:close/>
                  </a:path>
                </a:pathLst>
              </a:custGeom>
              <a:solidFill>
                <a:schemeClr val="tx2">
                  <a:lumMod val="60000"/>
                  <a:lumOff val="40000"/>
                </a:schemeClr>
              </a:solidFill>
            </p:spPr>
            <p:txBody>
              <a:bodyPr/>
              <a:lstStyle/>
              <a:p>
                <a:endParaRPr lang="en-IN" dirty="0">
                  <a:solidFill>
                    <a:schemeClr val="accent1">
                      <a:lumMod val="75000"/>
                    </a:schemeClr>
                  </a:solidFill>
                </a:endParaRPr>
              </a:p>
            </p:txBody>
          </p:sp>
          <p:sp>
            <p:nvSpPr>
              <p:cNvPr id="35" name="TextBox 35"/>
              <p:cNvSpPr txBox="1"/>
              <p:nvPr/>
            </p:nvSpPr>
            <p:spPr>
              <a:xfrm>
                <a:off x="0" y="19050"/>
                <a:ext cx="1036059" cy="185950"/>
              </a:xfrm>
              <a:prstGeom prst="rect">
                <a:avLst/>
              </a:prstGeom>
            </p:spPr>
            <p:txBody>
              <a:bodyPr lIns="50800" tIns="50800" rIns="50800" bIns="50800" rtlCol="0" anchor="ctr"/>
              <a:lstStyle/>
              <a:p>
                <a:pPr algn="ctr">
                  <a:lnSpc>
                    <a:spcPts val="2553"/>
                  </a:lnSpc>
                </a:pPr>
                <a:endParaRPr/>
              </a:p>
            </p:txBody>
          </p:sp>
        </p:grpSp>
        <p:sp>
          <p:nvSpPr>
            <p:cNvPr id="36" name="TextBox 36"/>
            <p:cNvSpPr txBox="1"/>
            <p:nvPr/>
          </p:nvSpPr>
          <p:spPr>
            <a:xfrm>
              <a:off x="10718077" y="9052271"/>
              <a:ext cx="2915093" cy="269304"/>
            </a:xfrm>
            <a:prstGeom prst="rect">
              <a:avLst/>
            </a:prstGeom>
          </p:spPr>
          <p:txBody>
            <a:bodyPr lIns="0" tIns="0" rIns="0" bIns="0" rtlCol="0" anchor="t">
              <a:spAutoFit/>
            </a:bodyPr>
            <a:lstStyle/>
            <a:p>
              <a:pPr algn="ctr">
                <a:lnSpc>
                  <a:spcPts val="2100"/>
                </a:lnSpc>
              </a:pPr>
              <a:r>
                <a:rPr lang="en-US" sz="2100" dirty="0">
                  <a:solidFill>
                    <a:srgbClr val="FFFFFF"/>
                  </a:solidFill>
                  <a:latin typeface="Kollektif Bold"/>
                </a:rPr>
                <a:t>Actual</a:t>
              </a:r>
            </a:p>
          </p:txBody>
        </p:sp>
      </p:grpSp>
      <p:grpSp>
        <p:nvGrpSpPr>
          <p:cNvPr id="42" name="Group 41">
            <a:extLst>
              <a:ext uri="{FF2B5EF4-FFF2-40B4-BE49-F238E27FC236}">
                <a16:creationId xmlns:a16="http://schemas.microsoft.com/office/drawing/2014/main" id="{B6236C11-3E6C-DE07-DCDD-49C1B6D0CE7D}"/>
              </a:ext>
            </a:extLst>
          </p:cNvPr>
          <p:cNvGrpSpPr/>
          <p:nvPr/>
        </p:nvGrpSpPr>
        <p:grpSpPr>
          <a:xfrm rot="5104673">
            <a:off x="-3710011" y="-2374441"/>
            <a:ext cx="8589466" cy="6616917"/>
            <a:chOff x="15586790" y="-4292805"/>
            <a:chExt cx="8589466" cy="6616917"/>
          </a:xfrm>
        </p:grpSpPr>
        <p:grpSp>
          <p:nvGrpSpPr>
            <p:cNvPr id="43" name="Group 16">
              <a:extLst>
                <a:ext uri="{FF2B5EF4-FFF2-40B4-BE49-F238E27FC236}">
                  <a16:creationId xmlns:a16="http://schemas.microsoft.com/office/drawing/2014/main" id="{CD1664E2-F28A-E033-E9D8-1EB20A878E50}"/>
                </a:ext>
              </a:extLst>
            </p:cNvPr>
            <p:cNvGrpSpPr/>
            <p:nvPr/>
          </p:nvGrpSpPr>
          <p:grpSpPr>
            <a:xfrm rot="8100000">
              <a:off x="16760858" y="-1240983"/>
              <a:ext cx="7415398" cy="3565095"/>
              <a:chOff x="0" y="0"/>
              <a:chExt cx="660400" cy="317500"/>
            </a:xfrm>
          </p:grpSpPr>
          <p:sp>
            <p:nvSpPr>
              <p:cNvPr id="49" name="Freeform 17">
                <a:extLst>
                  <a:ext uri="{FF2B5EF4-FFF2-40B4-BE49-F238E27FC236}">
                    <a16:creationId xmlns:a16="http://schemas.microsoft.com/office/drawing/2014/main" id="{CC3E37E7-A33D-5204-992C-D4E23F6AE07B}"/>
                  </a:ext>
                </a:extLst>
              </p:cNvPr>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50" name="TextBox 18">
                <a:extLst>
                  <a:ext uri="{FF2B5EF4-FFF2-40B4-BE49-F238E27FC236}">
                    <a16:creationId xmlns:a16="http://schemas.microsoft.com/office/drawing/2014/main" id="{9260258B-35F7-D61D-D506-D5ECE4CC07BD}"/>
                  </a:ext>
                </a:extLst>
              </p:cNvPr>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44" name="AutoShape 19">
              <a:extLst>
                <a:ext uri="{FF2B5EF4-FFF2-40B4-BE49-F238E27FC236}">
                  <a16:creationId xmlns:a16="http://schemas.microsoft.com/office/drawing/2014/main" id="{F0908C6A-9590-FC0A-984B-89F39BD67056}"/>
                </a:ext>
              </a:extLst>
            </p:cNvPr>
            <p:cNvSpPr/>
            <p:nvPr/>
          </p:nvSpPr>
          <p:spPr>
            <a:xfrm flipH="1">
              <a:off x="16298854" y="-3628748"/>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45" name="AutoShape 20">
              <a:extLst>
                <a:ext uri="{FF2B5EF4-FFF2-40B4-BE49-F238E27FC236}">
                  <a16:creationId xmlns:a16="http://schemas.microsoft.com/office/drawing/2014/main" id="{8E8D41CD-B061-4CAA-C046-13524B5D0CE6}"/>
                </a:ext>
              </a:extLst>
            </p:cNvPr>
            <p:cNvSpPr/>
            <p:nvPr/>
          </p:nvSpPr>
          <p:spPr>
            <a:xfrm flipH="1">
              <a:off x="16080026" y="-38426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46" name="AutoShape 21">
              <a:extLst>
                <a:ext uri="{FF2B5EF4-FFF2-40B4-BE49-F238E27FC236}">
                  <a16:creationId xmlns:a16="http://schemas.microsoft.com/office/drawing/2014/main" id="{B4B5C964-B978-DACE-5E4D-4154F70F5D9B}"/>
                </a:ext>
              </a:extLst>
            </p:cNvPr>
            <p:cNvSpPr/>
            <p:nvPr/>
          </p:nvSpPr>
          <p:spPr>
            <a:xfrm flipH="1">
              <a:off x="15893267" y="-4022296"/>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47" name="AutoShape 22">
              <a:extLst>
                <a:ext uri="{FF2B5EF4-FFF2-40B4-BE49-F238E27FC236}">
                  <a16:creationId xmlns:a16="http://schemas.microsoft.com/office/drawing/2014/main" id="{A9F449E0-9B2F-B1AB-2AA8-999013E42BCF}"/>
                </a:ext>
              </a:extLst>
            </p:cNvPr>
            <p:cNvSpPr/>
            <p:nvPr/>
          </p:nvSpPr>
          <p:spPr>
            <a:xfrm flipH="1">
              <a:off x="15683626" y="-4148951"/>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48" name="AutoShape 23">
              <a:extLst>
                <a:ext uri="{FF2B5EF4-FFF2-40B4-BE49-F238E27FC236}">
                  <a16:creationId xmlns:a16="http://schemas.microsoft.com/office/drawing/2014/main" id="{DBE29E82-BF8D-224A-527C-AA4ABA3726C9}"/>
                </a:ext>
              </a:extLst>
            </p:cNvPr>
            <p:cNvSpPr/>
            <p:nvPr/>
          </p:nvSpPr>
          <p:spPr>
            <a:xfrm flipH="1">
              <a:off x="15586790" y="-4292805"/>
              <a:ext cx="4347674" cy="4347674"/>
            </a:xfrm>
            <a:prstGeom prst="line">
              <a:avLst/>
            </a:prstGeom>
            <a:ln w="28575" cap="flat">
              <a:solidFill>
                <a:srgbClr val="8CA9AD"/>
              </a:solidFill>
              <a:prstDash val="solid"/>
              <a:headEnd type="none" w="sm" len="sm"/>
              <a:tailEnd type="none" w="sm" len="sm"/>
            </a:ln>
          </p:spPr>
          <p:txBody>
            <a:bodyPr/>
            <a:lstStyle/>
            <a:p>
              <a:endParaRPr lang="en-IN"/>
            </a:p>
          </p:txBody>
        </p:sp>
      </p:grpSp>
      <p:pic>
        <p:nvPicPr>
          <p:cNvPr id="3074" name="Picture 2">
            <a:extLst>
              <a:ext uri="{FF2B5EF4-FFF2-40B4-BE49-F238E27FC236}">
                <a16:creationId xmlns:a16="http://schemas.microsoft.com/office/drawing/2014/main" id="{8D67AC9A-76E9-2A1B-35B4-D8F37DBF08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37941" y="2177940"/>
            <a:ext cx="7175500" cy="430946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A9A58CC4-135B-4716-9CF2-43506B846D2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40470" y="2174678"/>
            <a:ext cx="7163721" cy="430946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EC594BF9-9D06-8581-BD5A-41385891C022}"/>
              </a:ext>
            </a:extLst>
          </p:cNvPr>
          <p:cNvSpPr txBox="1"/>
          <p:nvPr/>
        </p:nvSpPr>
        <p:spPr>
          <a:xfrm>
            <a:off x="3066995" y="7257768"/>
            <a:ext cx="13919365" cy="1569660"/>
          </a:xfrm>
          <a:prstGeom prst="rect">
            <a:avLst/>
          </a:prstGeom>
          <a:noFill/>
          <a:ln>
            <a:solidFill>
              <a:schemeClr val="tx1"/>
            </a:solidFill>
          </a:ln>
        </p:spPr>
        <p:txBody>
          <a:bodyPr wrap="square" rtlCol="0">
            <a:spAutoFit/>
          </a:bodyPr>
          <a:lstStyle/>
          <a:p>
            <a:r>
              <a:rPr lang="en-US" sz="3200" dirty="0">
                <a:latin typeface="DM Sans" pitchFamily="2" charset="0"/>
              </a:rPr>
              <a:t>Both graphs show how the gamma value sets the balance between privacy and accuracy. As the gamma value increases, it decreases the privacy and otherwise improves the accuracy of the query function.</a:t>
            </a:r>
            <a:endParaRPr lang="en-IN" sz="3200" dirty="0">
              <a:latin typeface="DM Sans" pitchFamily="2" charset="0"/>
            </a:endParaRPr>
          </a:p>
        </p:txBody>
      </p:sp>
      <p:sp>
        <p:nvSpPr>
          <p:cNvPr id="52" name="TextBox 51">
            <a:extLst>
              <a:ext uri="{FF2B5EF4-FFF2-40B4-BE49-F238E27FC236}">
                <a16:creationId xmlns:a16="http://schemas.microsoft.com/office/drawing/2014/main" id="{04CA90CA-A667-165B-5B12-C2AFE44823C7}"/>
              </a:ext>
            </a:extLst>
          </p:cNvPr>
          <p:cNvSpPr txBox="1"/>
          <p:nvPr/>
        </p:nvSpPr>
        <p:spPr>
          <a:xfrm>
            <a:off x="4643651" y="6563835"/>
            <a:ext cx="3079050" cy="523220"/>
          </a:xfrm>
          <a:prstGeom prst="rect">
            <a:avLst/>
          </a:prstGeom>
          <a:noFill/>
        </p:spPr>
        <p:txBody>
          <a:bodyPr wrap="square" rtlCol="0">
            <a:spAutoFit/>
          </a:bodyPr>
          <a:lstStyle/>
          <a:p>
            <a:r>
              <a:rPr lang="en-US" sz="2800" dirty="0"/>
              <a:t>Gamma value 0</a:t>
            </a:r>
            <a:endParaRPr lang="en-IN" sz="2800" dirty="0"/>
          </a:p>
        </p:txBody>
      </p:sp>
      <p:sp>
        <p:nvSpPr>
          <p:cNvPr id="54" name="TextBox 53">
            <a:extLst>
              <a:ext uri="{FF2B5EF4-FFF2-40B4-BE49-F238E27FC236}">
                <a16:creationId xmlns:a16="http://schemas.microsoft.com/office/drawing/2014/main" id="{3594FF43-B87A-C9B5-E9BD-F6CD0063E233}"/>
              </a:ext>
            </a:extLst>
          </p:cNvPr>
          <p:cNvSpPr txBox="1"/>
          <p:nvPr/>
        </p:nvSpPr>
        <p:spPr>
          <a:xfrm>
            <a:off x="12136430" y="6549072"/>
            <a:ext cx="2971800" cy="523220"/>
          </a:xfrm>
          <a:prstGeom prst="rect">
            <a:avLst/>
          </a:prstGeom>
          <a:noFill/>
        </p:spPr>
        <p:txBody>
          <a:bodyPr wrap="square">
            <a:spAutoFit/>
          </a:bodyPr>
          <a:lstStyle/>
          <a:p>
            <a:r>
              <a:rPr lang="en-US" sz="2800" dirty="0"/>
              <a:t>Gamma value 1</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5DDFD43C-F1C8-1B1D-EDE0-162C5B962E72}"/>
              </a:ext>
            </a:extLst>
          </p:cNvPr>
          <p:cNvGrpSpPr/>
          <p:nvPr/>
        </p:nvGrpSpPr>
        <p:grpSpPr>
          <a:xfrm>
            <a:off x="-2743200" y="-5051932"/>
            <a:ext cx="6737736" cy="8671109"/>
            <a:chOff x="-2623881" y="-5018472"/>
            <a:chExt cx="6737736" cy="8671109"/>
          </a:xfrm>
        </p:grpSpPr>
        <p:grpSp>
          <p:nvGrpSpPr>
            <p:cNvPr id="2" name="Group 2"/>
            <p:cNvGrpSpPr/>
            <p:nvPr/>
          </p:nvGrpSpPr>
          <p:grpSpPr>
            <a:xfrm rot="2700000">
              <a:off x="-1376391" y="-3093321"/>
              <a:ext cx="7415398" cy="3565095"/>
              <a:chOff x="0" y="0"/>
              <a:chExt cx="660400" cy="317500"/>
            </a:xfrm>
          </p:grpSpPr>
          <p:sp>
            <p:nvSpPr>
              <p:cNvPr id="3" name="Freeform 3"/>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4" name="TextBox 4"/>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5" name="AutoShape 5"/>
            <p:cNvSpPr/>
            <p:nvPr/>
          </p:nvSpPr>
          <p:spPr>
            <a:xfrm>
              <a:off x="-1839005" y="-2273771"/>
              <a:ext cx="5185216" cy="5132702"/>
            </a:xfrm>
            <a:prstGeom prst="line">
              <a:avLst/>
            </a:prstGeom>
            <a:ln w="28575" cap="flat">
              <a:solidFill>
                <a:srgbClr val="8CA9AD"/>
              </a:solidFill>
              <a:prstDash val="solid"/>
              <a:headEnd type="none" w="sm" len="sm"/>
              <a:tailEnd type="none" w="sm" len="sm"/>
            </a:ln>
          </p:spPr>
          <p:txBody>
            <a:bodyPr/>
            <a:lstStyle/>
            <a:p>
              <a:endParaRPr lang="en-IN"/>
            </a:p>
          </p:txBody>
        </p:sp>
        <p:sp>
          <p:nvSpPr>
            <p:cNvPr id="6" name="AutoShape 6"/>
            <p:cNvSpPr/>
            <p:nvPr/>
          </p:nvSpPr>
          <p:spPr>
            <a:xfrm>
              <a:off x="-2052951" y="-1961095"/>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7" name="AutoShape 7"/>
            <p:cNvSpPr/>
            <p:nvPr/>
          </p:nvSpPr>
          <p:spPr>
            <a:xfrm>
              <a:off x="-2232553" y="-1602625"/>
              <a:ext cx="4867141" cy="4867141"/>
            </a:xfrm>
            <a:prstGeom prst="line">
              <a:avLst/>
            </a:prstGeom>
            <a:ln w="28575" cap="flat">
              <a:solidFill>
                <a:srgbClr val="8CA9AD"/>
              </a:solidFill>
              <a:prstDash val="solid"/>
              <a:headEnd type="none" w="sm" len="sm"/>
              <a:tailEnd type="none" w="sm" len="sm"/>
            </a:ln>
          </p:spPr>
          <p:txBody>
            <a:bodyPr/>
            <a:lstStyle/>
            <a:p>
              <a:endParaRPr lang="en-IN"/>
            </a:p>
          </p:txBody>
        </p:sp>
        <p:sp>
          <p:nvSpPr>
            <p:cNvPr id="8" name="AutoShape 8"/>
            <p:cNvSpPr/>
            <p:nvPr/>
          </p:nvSpPr>
          <p:spPr>
            <a:xfrm>
              <a:off x="-2359208" y="-1216357"/>
              <a:ext cx="4690515" cy="4690515"/>
            </a:xfrm>
            <a:prstGeom prst="line">
              <a:avLst/>
            </a:prstGeom>
            <a:ln w="28575" cap="flat">
              <a:solidFill>
                <a:srgbClr val="8CA9AD"/>
              </a:solidFill>
              <a:prstDash val="solid"/>
              <a:headEnd type="none" w="sm" len="sm"/>
              <a:tailEnd type="none" w="sm" len="sm"/>
            </a:ln>
          </p:spPr>
          <p:txBody>
            <a:bodyPr/>
            <a:lstStyle/>
            <a:p>
              <a:endParaRPr lang="en-IN"/>
            </a:p>
          </p:txBody>
        </p:sp>
        <p:sp>
          <p:nvSpPr>
            <p:cNvPr id="9" name="AutoShape 9"/>
            <p:cNvSpPr/>
            <p:nvPr/>
          </p:nvSpPr>
          <p:spPr>
            <a:xfrm>
              <a:off x="-2503062" y="-776680"/>
              <a:ext cx="4347674" cy="4347674"/>
            </a:xfrm>
            <a:prstGeom prst="line">
              <a:avLst/>
            </a:prstGeom>
            <a:ln w="28575" cap="flat">
              <a:solidFill>
                <a:srgbClr val="8CA9AD"/>
              </a:solidFill>
              <a:prstDash val="solid"/>
              <a:headEnd type="none" w="sm" len="sm"/>
              <a:tailEnd type="none" w="sm" len="sm"/>
            </a:ln>
          </p:spPr>
          <p:txBody>
            <a:bodyPr/>
            <a:lstStyle/>
            <a:p>
              <a:endParaRPr lang="en-IN"/>
            </a:p>
          </p:txBody>
        </p:sp>
        <p:sp>
          <p:nvSpPr>
            <p:cNvPr id="10" name="AutoShape 10"/>
            <p:cNvSpPr/>
            <p:nvPr/>
          </p:nvSpPr>
          <p:spPr>
            <a:xfrm>
              <a:off x="-2623881" y="-332957"/>
              <a:ext cx="3963599" cy="3985594"/>
            </a:xfrm>
            <a:prstGeom prst="line">
              <a:avLst/>
            </a:prstGeom>
            <a:ln w="28575" cap="flat">
              <a:solidFill>
                <a:srgbClr val="8CA9AD"/>
              </a:solidFill>
              <a:prstDash val="solid"/>
              <a:headEnd type="none" w="sm" len="sm"/>
              <a:tailEnd type="none" w="sm" len="sm"/>
            </a:ln>
          </p:spPr>
          <p:txBody>
            <a:bodyPr/>
            <a:lstStyle/>
            <a:p>
              <a:endParaRPr lang="en-IN"/>
            </a:p>
          </p:txBody>
        </p:sp>
        <p:sp>
          <p:nvSpPr>
            <p:cNvPr id="11" name="AutoShape 11"/>
            <p:cNvSpPr/>
            <p:nvPr/>
          </p:nvSpPr>
          <p:spPr>
            <a:xfrm>
              <a:off x="-2598114" y="228677"/>
              <a:ext cx="3377485" cy="3360058"/>
            </a:xfrm>
            <a:prstGeom prst="line">
              <a:avLst/>
            </a:prstGeom>
            <a:ln w="28575" cap="flat">
              <a:solidFill>
                <a:srgbClr val="8CA9AD"/>
              </a:solidFill>
              <a:prstDash val="solid"/>
              <a:headEnd type="none" w="sm" len="sm"/>
              <a:tailEnd type="none" w="sm" len="sm"/>
            </a:ln>
          </p:spPr>
          <p:txBody>
            <a:bodyPr/>
            <a:lstStyle/>
            <a:p>
              <a:endParaRPr lang="en-IN"/>
            </a:p>
          </p:txBody>
        </p:sp>
        <p:sp>
          <p:nvSpPr>
            <p:cNvPr id="12" name="AutoShape 12"/>
            <p:cNvSpPr/>
            <p:nvPr/>
          </p:nvSpPr>
          <p:spPr>
            <a:xfrm>
              <a:off x="-2509797" y="905760"/>
              <a:ext cx="2628598" cy="2671969"/>
            </a:xfrm>
            <a:prstGeom prst="line">
              <a:avLst/>
            </a:prstGeom>
            <a:ln w="28575" cap="flat">
              <a:solidFill>
                <a:srgbClr val="8CA9AD"/>
              </a:solidFill>
              <a:prstDash val="solid"/>
              <a:headEnd type="none" w="sm" len="sm"/>
              <a:tailEnd type="none" w="sm" len="sm"/>
            </a:ln>
          </p:spPr>
          <p:txBody>
            <a:bodyPr/>
            <a:lstStyle/>
            <a:p>
              <a:endParaRPr lang="en-IN"/>
            </a:p>
          </p:txBody>
        </p:sp>
      </p:grpSp>
      <p:grpSp>
        <p:nvGrpSpPr>
          <p:cNvPr id="27" name="Group 26">
            <a:extLst>
              <a:ext uri="{FF2B5EF4-FFF2-40B4-BE49-F238E27FC236}">
                <a16:creationId xmlns:a16="http://schemas.microsoft.com/office/drawing/2014/main" id="{BC463110-F337-60B8-9050-871489F4BA88}"/>
              </a:ext>
            </a:extLst>
          </p:cNvPr>
          <p:cNvGrpSpPr/>
          <p:nvPr/>
        </p:nvGrpSpPr>
        <p:grpSpPr>
          <a:xfrm>
            <a:off x="12436488" y="7296693"/>
            <a:ext cx="8282988" cy="6346408"/>
            <a:chOff x="11386843" y="7201845"/>
            <a:chExt cx="8282988" cy="6346408"/>
          </a:xfrm>
        </p:grpSpPr>
        <p:grpSp>
          <p:nvGrpSpPr>
            <p:cNvPr id="14" name="Group 14"/>
            <p:cNvGrpSpPr/>
            <p:nvPr/>
          </p:nvGrpSpPr>
          <p:grpSpPr>
            <a:xfrm rot="-2700000">
              <a:off x="11386843" y="7201845"/>
              <a:ext cx="7415398" cy="3565095"/>
              <a:chOff x="0" y="0"/>
              <a:chExt cx="660400" cy="317500"/>
            </a:xfrm>
          </p:grpSpPr>
          <p:sp>
            <p:nvSpPr>
              <p:cNvPr id="15" name="Freeform 15"/>
              <p:cNvSpPr/>
              <p:nvPr/>
            </p:nvSpPr>
            <p:spPr>
              <a:xfrm>
                <a:off x="0" y="0"/>
                <a:ext cx="660400" cy="317500"/>
              </a:xfrm>
              <a:custGeom>
                <a:avLst/>
                <a:gdLst/>
                <a:ahLst/>
                <a:cxnLst/>
                <a:rect l="l" t="t" r="r" b="b"/>
                <a:pathLst>
                  <a:path w="660400" h="3175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txBody>
              <a:bodyPr/>
              <a:lstStyle/>
              <a:p>
                <a:endParaRPr lang="en-IN"/>
              </a:p>
            </p:txBody>
          </p:sp>
          <p:sp>
            <p:nvSpPr>
              <p:cNvPr id="16" name="TextBox 16"/>
              <p:cNvSpPr txBox="1"/>
              <p:nvPr/>
            </p:nvSpPr>
            <p:spPr>
              <a:xfrm>
                <a:off x="0" y="146050"/>
                <a:ext cx="660400" cy="171450"/>
              </a:xfrm>
              <a:prstGeom prst="rect">
                <a:avLst/>
              </a:prstGeom>
            </p:spPr>
            <p:txBody>
              <a:bodyPr lIns="50800" tIns="50800" rIns="50800" bIns="50800" rtlCol="0" anchor="ctr"/>
              <a:lstStyle/>
              <a:p>
                <a:pPr algn="ctr">
                  <a:lnSpc>
                    <a:spcPts val="2553"/>
                  </a:lnSpc>
                </a:pPr>
                <a:endParaRPr/>
              </a:p>
            </p:txBody>
          </p:sp>
        </p:grpSp>
        <p:sp>
          <p:nvSpPr>
            <p:cNvPr id="17" name="AutoShape 17"/>
            <p:cNvSpPr/>
            <p:nvPr/>
          </p:nvSpPr>
          <p:spPr>
            <a:xfrm flipV="1">
              <a:off x="14131544" y="7969488"/>
              <a:ext cx="5132702" cy="5185216"/>
            </a:xfrm>
            <a:prstGeom prst="line">
              <a:avLst/>
            </a:prstGeom>
            <a:ln w="28575" cap="flat">
              <a:solidFill>
                <a:srgbClr val="8CA9AD"/>
              </a:solidFill>
              <a:prstDash val="solid"/>
              <a:headEnd type="none" w="sm" len="sm"/>
              <a:tailEnd type="none" w="sm" len="sm"/>
            </a:ln>
          </p:spPr>
          <p:txBody>
            <a:bodyPr/>
            <a:lstStyle/>
            <a:p>
              <a:endParaRPr lang="en-IN"/>
            </a:p>
          </p:txBody>
        </p:sp>
        <p:sp>
          <p:nvSpPr>
            <p:cNvPr id="18" name="AutoShape 18"/>
            <p:cNvSpPr/>
            <p:nvPr/>
          </p:nvSpPr>
          <p:spPr>
            <a:xfrm flipV="1">
              <a:off x="14444220" y="8329798"/>
              <a:ext cx="5038853" cy="5038853"/>
            </a:xfrm>
            <a:prstGeom prst="line">
              <a:avLst/>
            </a:prstGeom>
            <a:ln w="28575" cap="flat">
              <a:solidFill>
                <a:srgbClr val="8CA9AD"/>
              </a:solidFill>
              <a:prstDash val="solid"/>
              <a:headEnd type="none" w="sm" len="sm"/>
              <a:tailEnd type="none" w="sm" len="sm"/>
            </a:ln>
          </p:spPr>
          <p:txBody>
            <a:bodyPr/>
            <a:lstStyle/>
            <a:p>
              <a:endParaRPr lang="en-IN"/>
            </a:p>
          </p:txBody>
        </p:sp>
        <p:sp>
          <p:nvSpPr>
            <p:cNvPr id="19" name="AutoShape 19"/>
            <p:cNvSpPr/>
            <p:nvPr/>
          </p:nvSpPr>
          <p:spPr>
            <a:xfrm flipV="1">
              <a:off x="14802690" y="8681112"/>
              <a:ext cx="4867141" cy="4867141"/>
            </a:xfrm>
            <a:prstGeom prst="line">
              <a:avLst/>
            </a:prstGeom>
            <a:ln w="28575" cap="flat">
              <a:solidFill>
                <a:srgbClr val="8CA9AD"/>
              </a:solidFill>
              <a:prstDash val="solid"/>
              <a:headEnd type="none" w="sm" len="sm"/>
              <a:tailEnd type="none" w="sm" len="sm"/>
            </a:ln>
          </p:spPr>
          <p:txBody>
            <a:bodyPr/>
            <a:lstStyle/>
            <a:p>
              <a:endParaRPr lang="en-IN"/>
            </a:p>
          </p:txBody>
        </p:sp>
      </p:grpSp>
      <p:sp>
        <p:nvSpPr>
          <p:cNvPr id="20" name="TextBox 20"/>
          <p:cNvSpPr txBox="1"/>
          <p:nvPr/>
        </p:nvSpPr>
        <p:spPr>
          <a:xfrm>
            <a:off x="3259056" y="1112384"/>
            <a:ext cx="12044053" cy="1231106"/>
          </a:xfrm>
          <a:prstGeom prst="rect">
            <a:avLst/>
          </a:prstGeom>
        </p:spPr>
        <p:txBody>
          <a:bodyPr lIns="0" tIns="0" rIns="0" bIns="0" rtlCol="0" anchor="t">
            <a:spAutoFit/>
          </a:bodyPr>
          <a:lstStyle/>
          <a:p>
            <a:pPr algn="ctr">
              <a:lnSpc>
                <a:spcPts val="9600"/>
              </a:lnSpc>
            </a:pPr>
            <a:r>
              <a:rPr lang="en-US" sz="8000" dirty="0">
                <a:solidFill>
                  <a:srgbClr val="227C9D"/>
                </a:solidFill>
                <a:latin typeface="Kollektif Bold"/>
              </a:rPr>
              <a:t>CONCLUSION</a:t>
            </a:r>
          </a:p>
        </p:txBody>
      </p:sp>
      <p:sp>
        <p:nvSpPr>
          <p:cNvPr id="26" name="TextBox 25">
            <a:extLst>
              <a:ext uri="{FF2B5EF4-FFF2-40B4-BE49-F238E27FC236}">
                <a16:creationId xmlns:a16="http://schemas.microsoft.com/office/drawing/2014/main" id="{AA51EC22-AA0A-8135-DA4C-0454920D038E}"/>
              </a:ext>
            </a:extLst>
          </p:cNvPr>
          <p:cNvSpPr txBox="1"/>
          <p:nvPr/>
        </p:nvSpPr>
        <p:spPr>
          <a:xfrm>
            <a:off x="3215341" y="3501186"/>
            <a:ext cx="12678696" cy="4882106"/>
          </a:xfrm>
          <a:prstGeom prst="rect">
            <a:avLst/>
          </a:prstGeom>
          <a:noFill/>
        </p:spPr>
        <p:txBody>
          <a:bodyPr wrap="square">
            <a:spAutoFit/>
          </a:bodyPr>
          <a:lstStyle/>
          <a:p>
            <a:pPr>
              <a:lnSpc>
                <a:spcPts val="3360"/>
              </a:lnSpc>
            </a:pPr>
            <a:r>
              <a:rPr lang="en-US" sz="2800" dirty="0">
                <a:latin typeface="DM Sans"/>
              </a:rPr>
              <a:t>	The staircase mechanism is the optimal version of the Laplace mechanism in differential privacy, offering improved performance over the standard Laplacian mechanism. </a:t>
            </a:r>
          </a:p>
          <a:p>
            <a:pPr>
              <a:lnSpc>
                <a:spcPts val="3360"/>
              </a:lnSpc>
            </a:pPr>
            <a:endParaRPr lang="en-US" sz="2800" dirty="0">
              <a:latin typeface="DM Sans"/>
            </a:endParaRPr>
          </a:p>
          <a:p>
            <a:pPr>
              <a:lnSpc>
                <a:spcPts val="3360"/>
              </a:lnSpc>
            </a:pPr>
            <a:r>
              <a:rPr lang="en-US" sz="2800" dirty="0">
                <a:latin typeface="DM Sans"/>
              </a:rPr>
              <a:t>	The proposed staircase mechanism offers a promising alternative to the standard Laplacian mechanism in preserving privacy while releasing useful aggregate information about individuals. The research paper suggests that the staircase mechanism can improve performance, especially in medium-low privacy regimes. If we implement that in both C++ programming, we found the staircase mechanisms are much faster than the Laplace mechanisms. It's almost two times faster.</a:t>
            </a:r>
          </a:p>
        </p:txBody>
      </p:sp>
      <p:grpSp>
        <p:nvGrpSpPr>
          <p:cNvPr id="13" name="Group 12">
            <a:extLst>
              <a:ext uri="{FF2B5EF4-FFF2-40B4-BE49-F238E27FC236}">
                <a16:creationId xmlns:a16="http://schemas.microsoft.com/office/drawing/2014/main" id="{199B71C6-6433-83AD-E840-2CD914C2BECA}"/>
              </a:ext>
            </a:extLst>
          </p:cNvPr>
          <p:cNvGrpSpPr/>
          <p:nvPr/>
        </p:nvGrpSpPr>
        <p:grpSpPr>
          <a:xfrm>
            <a:off x="0" y="5913664"/>
            <a:ext cx="2167618" cy="4373336"/>
            <a:chOff x="0" y="5913664"/>
            <a:chExt cx="2167618" cy="4373336"/>
          </a:xfrm>
        </p:grpSpPr>
        <p:sp>
          <p:nvSpPr>
            <p:cNvPr id="21" name="Freeform 4">
              <a:extLst>
                <a:ext uri="{FF2B5EF4-FFF2-40B4-BE49-F238E27FC236}">
                  <a16:creationId xmlns:a16="http://schemas.microsoft.com/office/drawing/2014/main" id="{03B0AB87-3C00-62B7-BC3A-007C5DF201AD}"/>
                </a:ext>
              </a:extLst>
            </p:cNvPr>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2" name="Freeform 5">
              <a:extLst>
                <a:ext uri="{FF2B5EF4-FFF2-40B4-BE49-F238E27FC236}">
                  <a16:creationId xmlns:a16="http://schemas.microsoft.com/office/drawing/2014/main" id="{05BFE441-B6EC-311B-D9B7-694388417AE5}"/>
                </a:ext>
              </a:extLst>
            </p:cNvPr>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3" name="Freeform 6">
              <a:extLst>
                <a:ext uri="{FF2B5EF4-FFF2-40B4-BE49-F238E27FC236}">
                  <a16:creationId xmlns:a16="http://schemas.microsoft.com/office/drawing/2014/main" id="{9E775725-EF2B-4D54-6BC3-FAFEFF4AF3C0}"/>
                </a:ext>
              </a:extLst>
            </p:cNvPr>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4" name="Freeform 7">
              <a:extLst>
                <a:ext uri="{FF2B5EF4-FFF2-40B4-BE49-F238E27FC236}">
                  <a16:creationId xmlns:a16="http://schemas.microsoft.com/office/drawing/2014/main" id="{72772257-0700-0B89-035F-87BEB4322250}"/>
                </a:ext>
              </a:extLst>
            </p:cNvPr>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25" name="Freeform 8">
              <a:extLst>
                <a:ext uri="{FF2B5EF4-FFF2-40B4-BE49-F238E27FC236}">
                  <a16:creationId xmlns:a16="http://schemas.microsoft.com/office/drawing/2014/main" id="{47A29296-1507-0C4A-C854-CA9B9644ADCD}"/>
                </a:ext>
              </a:extLst>
            </p:cNvPr>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29" name="Freeform 9">
              <a:extLst>
                <a:ext uri="{FF2B5EF4-FFF2-40B4-BE49-F238E27FC236}">
                  <a16:creationId xmlns:a16="http://schemas.microsoft.com/office/drawing/2014/main" id="{65492E24-600F-8F9D-93A5-8740358203B3}"/>
                </a:ext>
              </a:extLst>
            </p:cNvPr>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0" name="Freeform 15">
              <a:extLst>
                <a:ext uri="{FF2B5EF4-FFF2-40B4-BE49-F238E27FC236}">
                  <a16:creationId xmlns:a16="http://schemas.microsoft.com/office/drawing/2014/main" id="{33A4BED2-EE0B-29AE-5B20-7346E45C9664}"/>
                </a:ext>
              </a:extLst>
            </p:cNvPr>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grpSp>
        <p:nvGrpSpPr>
          <p:cNvPr id="31" name="Group 30">
            <a:extLst>
              <a:ext uri="{FF2B5EF4-FFF2-40B4-BE49-F238E27FC236}">
                <a16:creationId xmlns:a16="http://schemas.microsoft.com/office/drawing/2014/main" id="{8E81C4BA-0B4C-DD10-11D0-8FD7744DA6BF}"/>
              </a:ext>
            </a:extLst>
          </p:cNvPr>
          <p:cNvGrpSpPr/>
          <p:nvPr/>
        </p:nvGrpSpPr>
        <p:grpSpPr>
          <a:xfrm>
            <a:off x="16080795" y="0"/>
            <a:ext cx="2167618" cy="4373336"/>
            <a:chOff x="0" y="5913664"/>
            <a:chExt cx="2167618" cy="4373336"/>
          </a:xfrm>
        </p:grpSpPr>
        <p:sp>
          <p:nvSpPr>
            <p:cNvPr id="32" name="Freeform 4">
              <a:extLst>
                <a:ext uri="{FF2B5EF4-FFF2-40B4-BE49-F238E27FC236}">
                  <a16:creationId xmlns:a16="http://schemas.microsoft.com/office/drawing/2014/main" id="{CEF8955A-3D16-3CBE-B767-646371231A4B}"/>
                </a:ext>
              </a:extLst>
            </p:cNvPr>
            <p:cNvSpPr/>
            <p:nvPr/>
          </p:nvSpPr>
          <p:spPr>
            <a:xfrm rot="-10800000">
              <a:off x="9525" y="5913664"/>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3" name="Freeform 5">
              <a:extLst>
                <a:ext uri="{FF2B5EF4-FFF2-40B4-BE49-F238E27FC236}">
                  <a16:creationId xmlns:a16="http://schemas.microsoft.com/office/drawing/2014/main" id="{B5C2D4B7-C33A-0EB9-0341-1FB84ECC8F1E}"/>
                </a:ext>
              </a:extLst>
            </p:cNvPr>
            <p:cNvSpPr/>
            <p:nvPr/>
          </p:nvSpPr>
          <p:spPr>
            <a:xfrm>
              <a:off x="1083809" y="594223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4" name="Freeform 6">
              <a:extLst>
                <a:ext uri="{FF2B5EF4-FFF2-40B4-BE49-F238E27FC236}">
                  <a16:creationId xmlns:a16="http://schemas.microsoft.com/office/drawing/2014/main" id="{EF209433-EE44-DE7A-8F7F-E589DC56954F}"/>
                </a:ext>
              </a:extLst>
            </p:cNvPr>
            <p:cNvSpPr/>
            <p:nvPr/>
          </p:nvSpPr>
          <p:spPr>
            <a:xfrm>
              <a:off x="0" y="7026048"/>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5" name="Freeform 7">
              <a:extLst>
                <a:ext uri="{FF2B5EF4-FFF2-40B4-BE49-F238E27FC236}">
                  <a16:creationId xmlns:a16="http://schemas.microsoft.com/office/drawing/2014/main" id="{6D1CDEFF-6E5D-EDDE-9F96-AC482B183AF2}"/>
                </a:ext>
              </a:extLst>
            </p:cNvPr>
            <p:cNvSpPr/>
            <p:nvPr/>
          </p:nvSpPr>
          <p:spPr>
            <a:xfrm rot="-10800000">
              <a:off x="0"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36" name="Freeform 8">
              <a:extLst>
                <a:ext uri="{FF2B5EF4-FFF2-40B4-BE49-F238E27FC236}">
                  <a16:creationId xmlns:a16="http://schemas.microsoft.com/office/drawing/2014/main" id="{3238BDD2-6B0B-AFEA-D1BA-6FD9D647C13C}"/>
                </a:ext>
              </a:extLst>
            </p:cNvPr>
            <p:cNvSpPr/>
            <p:nvPr/>
          </p:nvSpPr>
          <p:spPr>
            <a:xfrm rot="-5400000">
              <a:off x="1083809" y="8109857"/>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7" name="Freeform 9">
              <a:extLst>
                <a:ext uri="{FF2B5EF4-FFF2-40B4-BE49-F238E27FC236}">
                  <a16:creationId xmlns:a16="http://schemas.microsoft.com/office/drawing/2014/main" id="{3DCC9806-6B1F-22FE-5E58-79AEFB7F220F}"/>
                </a:ext>
              </a:extLst>
            </p:cNvPr>
            <p:cNvSpPr/>
            <p:nvPr/>
          </p:nvSpPr>
          <p:spPr>
            <a:xfrm rot="-10800000">
              <a:off x="1083809" y="9203191"/>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38" name="Freeform 15">
              <a:extLst>
                <a:ext uri="{FF2B5EF4-FFF2-40B4-BE49-F238E27FC236}">
                  <a16:creationId xmlns:a16="http://schemas.microsoft.com/office/drawing/2014/main" id="{A5488DBB-67C8-156A-FDC0-C3E70DA0B5EE}"/>
                </a:ext>
              </a:extLst>
            </p:cNvPr>
            <p:cNvSpPr/>
            <p:nvPr/>
          </p:nvSpPr>
          <p:spPr>
            <a:xfrm rot="5400000">
              <a:off x="0" y="9193666"/>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717</TotalTime>
  <Words>685</Words>
  <Application>Microsoft Office PowerPoint</Application>
  <PresentationFormat>Custom</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Cambria Math</vt:lpstr>
      <vt:lpstr>Kollektif Bold</vt:lpstr>
      <vt:lpstr>DengXian</vt:lpstr>
      <vt:lpstr>Calibri</vt:lpstr>
      <vt:lpstr>Arial</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Colorful Modern Business Infographic Presentation</dc:title>
  <cp:lastModifiedBy>SHAMBHOOLAL NARWARIA</cp:lastModifiedBy>
  <cp:revision>33</cp:revision>
  <dcterms:created xsi:type="dcterms:W3CDTF">2006-08-16T00:00:00Z</dcterms:created>
  <dcterms:modified xsi:type="dcterms:W3CDTF">2024-04-16T21:45:01Z</dcterms:modified>
  <dc:identifier>DAGBFbbdaF4</dc:identifier>
</cp:coreProperties>
</file>