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146847062" r:id="rId11"/>
    <p:sldId id="267" r:id="rId12"/>
    <p:sldId id="2146847063" r:id="rId13"/>
    <p:sldId id="2146847067" r:id="rId14"/>
    <p:sldId id="2146847068" r:id="rId15"/>
    <p:sldId id="2146847069" r:id="rId16"/>
    <p:sldId id="2146847070" r:id="rId17"/>
    <p:sldId id="268" r:id="rId18"/>
    <p:sldId id="2146847055" r:id="rId19"/>
    <p:sldId id="2146847064" r:id="rId20"/>
    <p:sldId id="269" r:id="rId21"/>
    <p:sldId id="2146847059" r:id="rId22"/>
    <p:sldId id="2146847060" r:id="rId23"/>
    <p:sldId id="2146847061" r:id="rId24"/>
    <p:sldId id="2146847066" r:id="rId25"/>
    <p:sldId id="21468470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7/31/2025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7/31/2025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7/31/2025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7/31/2025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7/31/2025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docs/en/cloud-paks/cp-data/4.0?topic=tool-autoai-experiments" TargetMode="External"/><Relationship Id="rId2" Type="http://schemas.openxmlformats.org/officeDocument/2006/relationships/hyperlink" Target="https://www.unb.ca/cic/datasets/nsl.html" TargetMode="External"/><Relationship Id="rId1" Type="http://schemas.openxmlformats.org/officeDocument/2006/relationships/slideLayout" Target="../slideLayouts/slideLayout2.xml"/><Relationship Id="rId5" Type="http://schemas.openxmlformats.org/officeDocument/2006/relationships/hyperlink" Target="https://scikit-learn.org/" TargetMode="External"/><Relationship Id="rId4" Type="http://schemas.openxmlformats.org/officeDocument/2006/relationships/hyperlink" Target="https://www.ibm.com/cloud/watson-studio"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mr-nazar-05/Network-Intrusion-Detection.gi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network intrusion 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64387" y="426912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r>
              <a:rPr lang="en-US" sz="2000" b="1" dirty="0" smtClean="0">
                <a:solidFill>
                  <a:schemeClr val="accent1">
                    <a:lumMod val="75000"/>
                  </a:schemeClr>
                </a:solidFill>
                <a:latin typeface="Arial"/>
                <a:cs typeface="Arial"/>
              </a:rPr>
              <a:t>	Student Name: </a:t>
            </a:r>
            <a:r>
              <a:rPr lang="en-US" sz="2000" b="1" dirty="0" err="1" smtClean="0">
                <a:solidFill>
                  <a:schemeClr val="accent1">
                    <a:lumMod val="75000"/>
                  </a:schemeClr>
                </a:solidFill>
                <a:latin typeface="Arial"/>
                <a:cs typeface="Arial"/>
              </a:rPr>
              <a:t>Nazare</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Maqbool</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Soudagar</a:t>
            </a:r>
            <a:r>
              <a:rPr lang="en-US" sz="2000" b="1" dirty="0" smtClean="0">
                <a:solidFill>
                  <a:schemeClr val="accent1">
                    <a:lumMod val="75000"/>
                  </a:schemeClr>
                </a:solidFill>
                <a:latin typeface="Arial"/>
                <a:cs typeface="Arial"/>
              </a:rPr>
              <a:t> </a:t>
            </a:r>
          </a:p>
          <a:p>
            <a:pPr marL="457200" indent="-457200"/>
            <a:r>
              <a:rPr lang="en-US" sz="2000" b="1" dirty="0" smtClean="0">
                <a:solidFill>
                  <a:schemeClr val="accent1">
                    <a:lumMod val="75000"/>
                  </a:schemeClr>
                </a:solidFill>
                <a:latin typeface="Arial"/>
                <a:cs typeface="Arial"/>
              </a:rPr>
              <a:t>	College Name: Presidency College Bangalore</a:t>
            </a:r>
          </a:p>
          <a:p>
            <a:pPr marL="457200" indent="-457200"/>
            <a:r>
              <a:rPr lang="en-US" sz="2000" b="1" dirty="0" smtClean="0">
                <a:solidFill>
                  <a:schemeClr val="accent1">
                    <a:lumMod val="75000"/>
                  </a:schemeClr>
                </a:solidFill>
                <a:latin typeface="Arial"/>
                <a:cs typeface="Arial"/>
              </a:rPr>
              <a:t>	Department: MCA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594000" lvl="2" indent="0">
              <a:buNone/>
            </a:pPr>
            <a:endParaRPr lang="en-IN" sz="2000" dirty="0" smtClean="0"/>
          </a:p>
          <a:p>
            <a:pPr marL="594000" lvl="2" indent="0">
              <a:buNone/>
            </a:pPr>
            <a:endParaRPr lang="en-IN" sz="2000" dirty="0" smtClean="0"/>
          </a:p>
        </p:txBody>
      </p:sp>
      <p:pic>
        <p:nvPicPr>
          <p:cNvPr id="4" name="Picture 3" descr="7.png"/>
          <p:cNvPicPr>
            <a:picLocks noChangeAspect="1"/>
          </p:cNvPicPr>
          <p:nvPr/>
        </p:nvPicPr>
        <p:blipFill>
          <a:blip r:embed="rId2"/>
          <a:stretch>
            <a:fillRect/>
          </a:stretch>
        </p:blipFill>
        <p:spPr>
          <a:xfrm>
            <a:off x="1194377" y="1548882"/>
            <a:ext cx="9224806" cy="4167747"/>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594000" lvl="2" indent="0">
              <a:buNone/>
            </a:pPr>
            <a:endParaRPr lang="en-IN" sz="2000" dirty="0" smtClean="0"/>
          </a:p>
          <a:p>
            <a:pPr marL="594000" lvl="2" indent="0">
              <a:buNone/>
            </a:pPr>
            <a:endParaRPr lang="en-IN" sz="2000" dirty="0" smtClean="0"/>
          </a:p>
        </p:txBody>
      </p:sp>
      <p:pic>
        <p:nvPicPr>
          <p:cNvPr id="6" name="Picture 5" descr="8.png"/>
          <p:cNvPicPr>
            <a:picLocks noChangeAspect="1"/>
          </p:cNvPicPr>
          <p:nvPr/>
        </p:nvPicPr>
        <p:blipFill>
          <a:blip r:embed="rId2"/>
          <a:stretch>
            <a:fillRect/>
          </a:stretch>
        </p:blipFill>
        <p:spPr>
          <a:xfrm>
            <a:off x="1455576" y="1546743"/>
            <a:ext cx="8926286" cy="4023573"/>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594000" lvl="2" indent="0">
              <a:buNone/>
            </a:pPr>
            <a:endParaRPr lang="en-IN" sz="2000" dirty="0" smtClean="0"/>
          </a:p>
          <a:p>
            <a:pPr marL="594000" lvl="2" indent="0">
              <a:buNone/>
            </a:pPr>
            <a:endParaRPr lang="en-IN" sz="2000" dirty="0" smtClean="0"/>
          </a:p>
        </p:txBody>
      </p:sp>
      <p:pic>
        <p:nvPicPr>
          <p:cNvPr id="6" name="Picture 5" descr="9.png"/>
          <p:cNvPicPr>
            <a:picLocks noChangeAspect="1"/>
          </p:cNvPicPr>
          <p:nvPr/>
        </p:nvPicPr>
        <p:blipFill>
          <a:blip r:embed="rId2"/>
          <a:stretch>
            <a:fillRect/>
          </a:stretch>
        </p:blipFill>
        <p:spPr>
          <a:xfrm>
            <a:off x="1660850" y="1662188"/>
            <a:ext cx="8907624" cy="4001236"/>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594000" lvl="2" indent="0">
              <a:buNone/>
            </a:pPr>
            <a:endParaRPr lang="en-IN" sz="2000" dirty="0" smtClean="0"/>
          </a:p>
          <a:p>
            <a:pPr marL="594000" lvl="2" indent="0">
              <a:buNone/>
            </a:pPr>
            <a:endParaRPr lang="en-IN" sz="2000" dirty="0" smtClean="0"/>
          </a:p>
        </p:txBody>
      </p:sp>
      <p:pic>
        <p:nvPicPr>
          <p:cNvPr id="7" name="Picture 6" descr="11.png"/>
          <p:cNvPicPr>
            <a:picLocks noChangeAspect="1"/>
          </p:cNvPicPr>
          <p:nvPr/>
        </p:nvPicPr>
        <p:blipFill>
          <a:blip r:embed="rId2"/>
          <a:stretch>
            <a:fillRect/>
          </a:stretch>
        </p:blipFill>
        <p:spPr>
          <a:xfrm>
            <a:off x="734441" y="1287624"/>
            <a:ext cx="10253909" cy="4429506"/>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buNone/>
            </a:pPr>
            <a:r>
              <a:rPr lang="en-US" sz="2000" dirty="0" smtClean="0"/>
              <a:t> </a:t>
            </a:r>
            <a:r>
              <a:rPr lang="en-US" sz="2000" dirty="0" smtClean="0"/>
              <a:t>    The </a:t>
            </a:r>
            <a:r>
              <a:rPr lang="en-US" sz="2000" dirty="0" smtClean="0"/>
              <a:t>proposed system successfully demonstrates the use of IBM </a:t>
            </a:r>
            <a:r>
              <a:rPr lang="en-US" sz="2000" dirty="0" err="1" smtClean="0"/>
              <a:t>AutoAI</a:t>
            </a:r>
            <a:r>
              <a:rPr lang="en-US" sz="2000" dirty="0" smtClean="0"/>
              <a:t> for detecting network intrusions with high accuracy and minimal manual intervention. By automating data preprocessing, model selection, and deployment, the project streamlines the development of a reliable intrusion detection system. The final model achieved excellent results and was deployed as a REST API on IBM Cloud, allowing real-time detection of suspicious network activity. This approach showcases the potential of combining machine learning and cloud platforms to build intelligent, scalable, and efficient </a:t>
            </a:r>
            <a:r>
              <a:rPr lang="en-US" sz="2000" dirty="0" err="1" smtClean="0"/>
              <a:t>cybersecurity</a:t>
            </a:r>
            <a:r>
              <a:rPr lang="en-US" sz="2000" dirty="0" smtClean="0"/>
              <a:t> solutions.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buNone/>
            </a:pPr>
            <a:r>
              <a:rPr lang="en-US" sz="2000" dirty="0" smtClean="0">
                <a:ea typeface="+mn-lt"/>
                <a:cs typeface="+mn-lt"/>
              </a:rPr>
              <a:t>The </a:t>
            </a:r>
            <a:r>
              <a:rPr lang="en-US" sz="2000" dirty="0" smtClean="0">
                <a:ea typeface="+mn-lt"/>
                <a:cs typeface="+mn-lt"/>
              </a:rPr>
              <a:t>project can be enhanced further to strengthen its performance and usability in </a:t>
            </a:r>
            <a:r>
              <a:rPr lang="en-US" sz="2000" dirty="0" smtClean="0">
                <a:ea typeface="+mn-lt"/>
                <a:cs typeface="+mn-lt"/>
              </a:rPr>
              <a:t>real-world           environments</a:t>
            </a:r>
            <a:r>
              <a:rPr lang="en-US" sz="2000" dirty="0" smtClean="0">
                <a:ea typeface="+mn-lt"/>
                <a:cs typeface="+mn-lt"/>
              </a:rPr>
              <a:t>. Key areas for future development include</a:t>
            </a:r>
            <a:r>
              <a:rPr lang="en-US" sz="2000" dirty="0" smtClean="0">
                <a:ea typeface="+mn-lt"/>
                <a:cs typeface="+mn-lt"/>
              </a:rPr>
              <a:t>:</a:t>
            </a:r>
          </a:p>
          <a:p>
            <a:pPr marL="629435" lvl="1" indent="-305435"/>
            <a:r>
              <a:rPr lang="en-US" sz="2000" dirty="0" smtClean="0"/>
              <a:t>Real-Time Integration:</a:t>
            </a:r>
          </a:p>
          <a:p>
            <a:pPr marL="305435" indent="-305435">
              <a:buNone/>
            </a:pPr>
            <a:r>
              <a:rPr lang="en-US" sz="2000" dirty="0" smtClean="0"/>
              <a:t>	</a:t>
            </a:r>
            <a:r>
              <a:rPr lang="en-US" sz="2000" dirty="0" smtClean="0"/>
              <a:t>		Connect </a:t>
            </a:r>
            <a:r>
              <a:rPr lang="en-US" sz="2000" dirty="0" smtClean="0"/>
              <a:t>the system to live network traffic to detect intrusions instantly</a:t>
            </a:r>
            <a:r>
              <a:rPr lang="en-US" sz="2000" dirty="0" smtClean="0"/>
              <a:t>.</a:t>
            </a:r>
            <a:endParaRPr lang="en-US" sz="2000" dirty="0" smtClean="0"/>
          </a:p>
          <a:p>
            <a:pPr marL="629435" lvl="1" indent="-305435"/>
            <a:r>
              <a:rPr lang="en-US" sz="2000" dirty="0" smtClean="0"/>
              <a:t>Deep Learning Models:</a:t>
            </a:r>
          </a:p>
          <a:p>
            <a:pPr marL="305435" indent="-305435">
              <a:buNone/>
            </a:pPr>
            <a:r>
              <a:rPr lang="en-US" sz="2000" dirty="0" smtClean="0"/>
              <a:t>	</a:t>
            </a:r>
            <a:r>
              <a:rPr lang="en-US" sz="2000" dirty="0" smtClean="0"/>
              <a:t>		Explore </a:t>
            </a:r>
            <a:r>
              <a:rPr lang="en-US" sz="2000" dirty="0" smtClean="0"/>
              <a:t>advanced models like LSTM or CNN for improved detection of complex attack </a:t>
            </a:r>
            <a:r>
              <a:rPr lang="en-US" sz="2000" dirty="0" smtClean="0"/>
              <a:t>				patterns.</a:t>
            </a:r>
            <a:endParaRPr lang="en-US" sz="2000" dirty="0" smtClean="0"/>
          </a:p>
          <a:p>
            <a:pPr marL="629435" lvl="1" indent="-305435"/>
            <a:r>
              <a:rPr lang="en-US" sz="2000" dirty="0" smtClean="0"/>
              <a:t>Alerting Mechanism:</a:t>
            </a:r>
          </a:p>
          <a:p>
            <a:pPr marL="305435" indent="-305435">
              <a:buNone/>
            </a:pPr>
            <a:r>
              <a:rPr lang="en-US" sz="2000" dirty="0" smtClean="0"/>
              <a:t>	Implement automated notifications via email or SMS for detected intrusions.</a:t>
            </a:r>
            <a:endParaRPr lang="en-US" sz="2000" dirty="0" smtClean="0"/>
          </a:p>
          <a:p>
            <a:pPr marL="305435" indent="-305435"/>
            <a:endParaRPr lang="en-US" sz="20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marL="305435" indent="-305435"/>
            <a:r>
              <a:rPr lang="en-US" sz="2000" dirty="0" smtClean="0"/>
              <a:t>SIEM Integration:</a:t>
            </a:r>
          </a:p>
          <a:p>
            <a:pPr marL="629435" lvl="1" indent="-305435">
              <a:buFont typeface="Arial" pitchFamily="34" charset="0"/>
              <a:buChar char="•"/>
            </a:pPr>
            <a:r>
              <a:rPr lang="en-US" sz="2000" dirty="0" smtClean="0"/>
              <a:t>Integrate </a:t>
            </a:r>
            <a:r>
              <a:rPr lang="en-US" sz="2000" dirty="0" smtClean="0"/>
              <a:t>with Security Information and Event Management (SIEM) tools for broader </a:t>
            </a:r>
            <a:r>
              <a:rPr lang="en-US" sz="2000" dirty="0" err="1" smtClean="0"/>
              <a:t>cybersecurity</a:t>
            </a:r>
            <a:r>
              <a:rPr lang="en-US" sz="2000" dirty="0" smtClean="0"/>
              <a:t> infrastructure support.</a:t>
            </a:r>
          </a:p>
          <a:p>
            <a:pPr marL="305435" indent="-305435"/>
            <a:endParaRPr lang="en-US" sz="2000" dirty="0" smtClean="0"/>
          </a:p>
          <a:p>
            <a:pPr marL="305435" indent="-305435"/>
            <a:r>
              <a:rPr lang="en-US" sz="2000" dirty="0" smtClean="0"/>
              <a:t>Dataset Expansion:</a:t>
            </a:r>
          </a:p>
          <a:p>
            <a:pPr marL="629435" lvl="1" indent="-305435">
              <a:buFont typeface="Arial" pitchFamily="34" charset="0"/>
              <a:buChar char="•"/>
            </a:pPr>
            <a:r>
              <a:rPr lang="en-US" sz="2000" dirty="0" smtClean="0"/>
              <a:t>Use </a:t>
            </a:r>
            <a:r>
              <a:rPr lang="en-US" sz="2000" dirty="0" smtClean="0"/>
              <a:t>larger and more diverse datasets for better generalization and accuracy.</a:t>
            </a:r>
          </a:p>
          <a:p>
            <a:pPr marL="305435" indent="-305435">
              <a:buNone/>
            </a:pPr>
            <a:endParaRPr lang="en-US" sz="2000" dirty="0" smtClean="0"/>
          </a:p>
          <a:p>
            <a:pPr marL="629435" lvl="1" indent="-305435"/>
            <a:endParaRPr lang="en-US" sz="20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fontScale="92500" lnSpcReduction="10000"/>
          </a:bodyPr>
          <a:lstStyle/>
          <a:p>
            <a:pPr>
              <a:buNone/>
            </a:pPr>
            <a:endParaRPr lang="en-US" sz="2400" b="1" dirty="0" smtClean="0"/>
          </a:p>
          <a:p>
            <a:r>
              <a:rPr lang="en-US" sz="2400" dirty="0" smtClean="0"/>
              <a:t>NSL-KDD Dataset – A standard dataset for intrusion detection </a:t>
            </a:r>
            <a:r>
              <a:rPr lang="en-US" sz="2400" dirty="0" smtClean="0"/>
              <a:t>research:</a:t>
            </a:r>
            <a:r>
              <a:rPr lang="en-US" sz="2400" dirty="0" smtClean="0"/>
              <a:t/>
            </a:r>
            <a:br>
              <a:rPr lang="en-US" sz="2400" dirty="0" smtClean="0"/>
            </a:br>
            <a:r>
              <a:rPr lang="en-US" sz="2400" dirty="0" smtClean="0"/>
              <a:t>	</a:t>
            </a:r>
            <a:r>
              <a:rPr lang="en-US" sz="1600" dirty="0" smtClean="0">
                <a:hlinkClick r:id="rId2"/>
              </a:rPr>
              <a:t>https</a:t>
            </a:r>
            <a:r>
              <a:rPr lang="en-US" sz="1600" dirty="0" smtClean="0">
                <a:hlinkClick r:id="rId2"/>
              </a:rPr>
              <a:t>://</a:t>
            </a:r>
            <a:r>
              <a:rPr lang="en-US" sz="1600" dirty="0" smtClean="0">
                <a:hlinkClick r:id="rId2"/>
              </a:rPr>
              <a:t>www.unb.ca/cic/datasets/nsl.html</a:t>
            </a:r>
            <a:endParaRPr lang="en-US" sz="1600" dirty="0" smtClean="0"/>
          </a:p>
          <a:p>
            <a:r>
              <a:rPr lang="en-US" sz="2400" dirty="0" smtClean="0"/>
              <a:t>IBM </a:t>
            </a:r>
            <a:r>
              <a:rPr lang="en-US" sz="2400" dirty="0" err="1" smtClean="0"/>
              <a:t>AutoAI</a:t>
            </a:r>
            <a:r>
              <a:rPr lang="en-US" sz="2400" dirty="0" smtClean="0"/>
              <a:t> </a:t>
            </a:r>
            <a:r>
              <a:rPr lang="en-US" sz="2400" dirty="0" smtClean="0"/>
              <a:t>Documentation:</a:t>
            </a:r>
            <a:r>
              <a:rPr lang="en-US" sz="2400" dirty="0" smtClean="0"/>
              <a:t/>
            </a:r>
            <a:br>
              <a:rPr lang="en-US" sz="2400" dirty="0" smtClean="0"/>
            </a:br>
            <a:r>
              <a:rPr lang="en-US" sz="2400" dirty="0" smtClean="0"/>
              <a:t>	</a:t>
            </a:r>
            <a:r>
              <a:rPr lang="en-US" sz="1600" dirty="0" smtClean="0">
                <a:hlinkClick r:id="rId3"/>
              </a:rPr>
              <a:t>https</a:t>
            </a:r>
            <a:r>
              <a:rPr lang="en-US" sz="1600" dirty="0" smtClean="0">
                <a:hlinkClick r:id="rId3"/>
              </a:rPr>
              <a:t>://</a:t>
            </a:r>
            <a:r>
              <a:rPr lang="en-US" sz="1600" dirty="0" smtClean="0">
                <a:hlinkClick r:id="rId3"/>
              </a:rPr>
              <a:t>www.ibm.com/docs/en/cloud-paks/cp-data/4.0?topic=tool-autoai-experiments</a:t>
            </a:r>
            <a:endParaRPr lang="en-US" sz="1600" dirty="0" smtClean="0"/>
          </a:p>
          <a:p>
            <a:r>
              <a:rPr lang="en-US" sz="2400" dirty="0" smtClean="0"/>
              <a:t>IBM Watson </a:t>
            </a:r>
            <a:r>
              <a:rPr lang="en-US" sz="2400" dirty="0" smtClean="0"/>
              <a:t>Studio:</a:t>
            </a:r>
            <a:r>
              <a:rPr lang="en-US" sz="2400" dirty="0" smtClean="0"/>
              <a:t/>
            </a:r>
            <a:br>
              <a:rPr lang="en-US" sz="2400" dirty="0" smtClean="0"/>
            </a:br>
            <a:r>
              <a:rPr lang="en-US" sz="2400" dirty="0" smtClean="0"/>
              <a:t>	</a:t>
            </a:r>
            <a:r>
              <a:rPr lang="en-US" sz="1600" dirty="0" smtClean="0">
                <a:hlinkClick r:id="rId4"/>
              </a:rPr>
              <a:t>https</a:t>
            </a:r>
            <a:r>
              <a:rPr lang="en-US" sz="1600" dirty="0" smtClean="0">
                <a:hlinkClick r:id="rId4"/>
              </a:rPr>
              <a:t>://</a:t>
            </a:r>
            <a:r>
              <a:rPr lang="en-US" sz="1600" dirty="0" smtClean="0">
                <a:hlinkClick r:id="rId4"/>
              </a:rPr>
              <a:t>www.ibm.com/cloud/watson-studio</a:t>
            </a:r>
            <a:endParaRPr lang="en-US" sz="1600" dirty="0" smtClean="0"/>
          </a:p>
          <a:p>
            <a:r>
              <a:rPr lang="en-US" sz="1600" dirty="0" smtClean="0"/>
              <a:t>Research Papers on Machine Learning for Intrusion Detection</a:t>
            </a:r>
          </a:p>
          <a:p>
            <a:pPr lvl="1">
              <a:buFont typeface="Arial" pitchFamily="34" charset="0"/>
              <a:buChar char="•"/>
            </a:pPr>
            <a:r>
              <a:rPr lang="en-US" sz="1600" dirty="0" smtClean="0"/>
              <a:t>M. </a:t>
            </a:r>
            <a:r>
              <a:rPr lang="en-US" sz="1600" dirty="0" err="1" smtClean="0"/>
              <a:t>Tavallaee</a:t>
            </a:r>
            <a:r>
              <a:rPr lang="en-US" sz="1600" dirty="0" smtClean="0"/>
              <a:t> et al., “A detailed analysis of the KDD CUP 99 dataset,” 2009</a:t>
            </a:r>
          </a:p>
          <a:p>
            <a:pPr lvl="1">
              <a:buFont typeface="Arial" pitchFamily="34" charset="0"/>
              <a:buChar char="•"/>
            </a:pPr>
            <a:r>
              <a:rPr lang="en-US" sz="1600" dirty="0" err="1" smtClean="0"/>
              <a:t>Revathi</a:t>
            </a:r>
            <a:r>
              <a:rPr lang="en-US" sz="1600" dirty="0" smtClean="0"/>
              <a:t> &amp; </a:t>
            </a:r>
            <a:r>
              <a:rPr lang="en-US" sz="1600" dirty="0" err="1" smtClean="0"/>
              <a:t>Malathi</a:t>
            </a:r>
            <a:r>
              <a:rPr lang="en-US" sz="1600" dirty="0" smtClean="0"/>
              <a:t>, “A detailed analysis on NSL-KDD dataset using various machine learning techniques,” </a:t>
            </a:r>
            <a:r>
              <a:rPr lang="en-US" sz="1600" dirty="0" smtClean="0"/>
              <a:t>2013</a:t>
            </a:r>
            <a:endParaRPr lang="en-US" sz="1600" dirty="0" smtClean="0"/>
          </a:p>
          <a:p>
            <a:r>
              <a:rPr lang="en-US" dirty="0" err="1" smtClean="0"/>
              <a:t>scikit</a:t>
            </a:r>
            <a:r>
              <a:rPr lang="en-US" dirty="0" smtClean="0"/>
              <a:t>-learn </a:t>
            </a:r>
            <a:r>
              <a:rPr lang="en-US" dirty="0" smtClean="0"/>
              <a:t>Documentation:</a:t>
            </a:r>
            <a:r>
              <a:rPr lang="en-US" dirty="0" smtClean="0"/>
              <a:t/>
            </a:r>
            <a:br>
              <a:rPr lang="en-US" dirty="0" smtClean="0"/>
            </a:br>
            <a:r>
              <a:rPr lang="en-US" dirty="0" smtClean="0"/>
              <a:t>	</a:t>
            </a:r>
            <a:r>
              <a:rPr lang="en-US" sz="1600" dirty="0" smtClean="0">
                <a:hlinkClick r:id="rId5"/>
              </a:rPr>
              <a:t>https</a:t>
            </a:r>
            <a:r>
              <a:rPr lang="en-US" sz="1600" dirty="0" smtClean="0">
                <a:hlinkClick r:id="rId5"/>
              </a:rPr>
              <a:t>://scikit-learn.org</a:t>
            </a:r>
            <a:r>
              <a:rPr lang="en-US" sz="1600" dirty="0" smtClean="0">
                <a:hlinkClick r:id="rId5"/>
              </a:rPr>
              <a:t>/</a:t>
            </a:r>
            <a:endParaRPr lang="en-US" sz="1600" dirty="0" smtClean="0"/>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5" name="Content Placeholder 4"/>
          <p:cNvSpPr>
            <a:spLocks noGrp="1"/>
          </p:cNvSpPr>
          <p:nvPr>
            <p:ph idx="1"/>
          </p:nvPr>
        </p:nvSpPr>
        <p:spPr/>
        <p:txBody>
          <a:bodyPr/>
          <a:lstStyle/>
          <a:p>
            <a:r>
              <a:rPr lang="en-IN" dirty="0" smtClean="0"/>
              <a:t>Screenshot/ </a:t>
            </a:r>
            <a:r>
              <a:rPr lang="en-IN" dirty="0" err="1" smtClean="0"/>
              <a:t>credly</a:t>
            </a:r>
            <a:r>
              <a:rPr lang="en-IN" dirty="0" smtClean="0"/>
              <a:t> </a:t>
            </a:r>
            <a:r>
              <a:rPr lang="en-IN" dirty="0" smtClean="0"/>
              <a:t>certificate(Getting started with AI):</a:t>
            </a:r>
          </a:p>
          <a:p>
            <a:endParaRPr lang="en-IN" dirty="0" smtClean="0"/>
          </a:p>
          <a:p>
            <a:endParaRPr lang="en-IN" dirty="0" smtClean="0"/>
          </a:p>
          <a:p>
            <a:endParaRPr lang="en-IN" dirty="0" smtClean="0"/>
          </a:p>
          <a:p>
            <a:pPr>
              <a:buNone/>
            </a:pPr>
            <a:endParaRPr lang="en-IN" dirty="0" smtClean="0"/>
          </a:p>
          <a:p>
            <a:endParaRPr lang="en-IN" dirty="0" smtClean="0"/>
          </a:p>
          <a:p>
            <a:endParaRPr lang="en-IN" dirty="0" smtClean="0"/>
          </a:p>
          <a:p>
            <a:endParaRPr lang="en-IN" dirty="0" smtClean="0"/>
          </a:p>
          <a:p>
            <a:endParaRPr lang="en-IN" dirty="0" smtClean="0"/>
          </a:p>
          <a:p>
            <a:pPr>
              <a:buNone/>
            </a:pPr>
            <a:endParaRPr lang="en-IN" dirty="0" smtClean="0"/>
          </a:p>
          <a:p>
            <a:endParaRPr lang="en-US" dirty="0"/>
          </a:p>
        </p:txBody>
      </p:sp>
      <p:pic>
        <p:nvPicPr>
          <p:cNvPr id="6" name="Picture 5" descr="Getting Started with AI - IBM Certificate.png"/>
          <p:cNvPicPr>
            <a:picLocks noChangeAspect="1"/>
          </p:cNvPicPr>
          <p:nvPr/>
        </p:nvPicPr>
        <p:blipFill>
          <a:blip r:embed="rId2"/>
          <a:stretch>
            <a:fillRect/>
          </a:stretch>
        </p:blipFill>
        <p:spPr>
          <a:xfrm>
            <a:off x="3312368" y="1862756"/>
            <a:ext cx="6339061" cy="4326781"/>
          </a:xfrm>
          <a:prstGeom prst="rect">
            <a:avLst/>
          </a:prstGeom>
        </p:spPr>
      </p:pic>
    </p:spTree>
    <p:extLst>
      <p:ext uri="{BB962C8B-B14F-4D97-AF65-F5344CB8AC3E}">
        <p14:creationId xmlns:p14="http://schemas.microsoft.com/office/powerpoint/2010/main" xmlns=""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r>
              <a:rPr lang="en-IN" dirty="0" smtClean="0"/>
              <a:t>):</a:t>
            </a:r>
          </a:p>
          <a:p>
            <a:endParaRPr lang="en-IN" dirty="0" smtClean="0"/>
          </a:p>
          <a:p>
            <a:endParaRPr lang="en-IN" dirty="0" smtClean="0"/>
          </a:p>
          <a:p>
            <a:pPr>
              <a:buNone/>
            </a:pPr>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pPr>
              <a:buNone/>
            </a:pPr>
            <a:endParaRPr lang="en-IN" dirty="0"/>
          </a:p>
        </p:txBody>
      </p:sp>
      <p:pic>
        <p:nvPicPr>
          <p:cNvPr id="6" name="Picture 5" descr="Journey to cloud - IBM Certificate.png"/>
          <p:cNvPicPr>
            <a:picLocks noChangeAspect="1"/>
          </p:cNvPicPr>
          <p:nvPr/>
        </p:nvPicPr>
        <p:blipFill>
          <a:blip r:embed="rId2"/>
          <a:stretch>
            <a:fillRect/>
          </a:stretch>
        </p:blipFill>
        <p:spPr>
          <a:xfrm>
            <a:off x="3265269" y="1894114"/>
            <a:ext cx="6438567" cy="4579636"/>
          </a:xfrm>
          <a:prstGeom prst="rect">
            <a:avLst/>
          </a:prstGeom>
        </p:spPr>
      </p:pic>
    </p:spTree>
    <p:extLst>
      <p:ext uri="{BB962C8B-B14F-4D97-AF65-F5344CB8AC3E}">
        <p14:creationId xmlns:p14="http://schemas.microsoft.com/office/powerpoint/2010/main" xmlns=""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a:t>
            </a:r>
            <a:r>
              <a:rPr lang="en-US" sz="2000" b="1" dirty="0" smtClean="0">
                <a:latin typeface="Arial"/>
                <a:ea typeface="+mn-lt"/>
                <a:cs typeface="Arial"/>
              </a:rPr>
              <a:t>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a:t>Screenshot/ </a:t>
            </a:r>
            <a:r>
              <a:rPr lang="en-IN" dirty="0" err="1"/>
              <a:t>credly</a:t>
            </a:r>
            <a:r>
              <a:rPr lang="en-IN" dirty="0"/>
              <a:t> </a:t>
            </a:r>
            <a:r>
              <a:rPr lang="en-IN" dirty="0" smtClean="0"/>
              <a:t>certificate(RAG </a:t>
            </a:r>
            <a:r>
              <a:rPr lang="en-IN" dirty="0"/>
              <a:t>Lab</a:t>
            </a:r>
            <a:r>
              <a:rPr lang="en-IN" dirty="0" smtClean="0"/>
              <a:t>):</a:t>
            </a:r>
          </a:p>
          <a:p>
            <a:endParaRPr lang="en-IN" dirty="0" smtClean="0"/>
          </a:p>
          <a:p>
            <a:endParaRPr lang="en-IN" dirty="0" smtClean="0"/>
          </a:p>
          <a:p>
            <a:endParaRPr lang="en-IN" dirty="0" smtClean="0"/>
          </a:p>
          <a:p>
            <a:endParaRPr lang="en-IN" dirty="0" smtClean="0"/>
          </a:p>
          <a:p>
            <a:pPr>
              <a:buNone/>
            </a:pPr>
            <a:endParaRPr lang="en-IN" dirty="0" smtClean="0"/>
          </a:p>
          <a:p>
            <a:pPr>
              <a:buNone/>
            </a:pPr>
            <a:endParaRPr lang="en-IN" dirty="0" smtClean="0"/>
          </a:p>
          <a:p>
            <a:endParaRPr lang="en-IN" dirty="0" smtClean="0"/>
          </a:p>
          <a:p>
            <a:endParaRPr lang="en-IN" dirty="0" smtClean="0"/>
          </a:p>
          <a:p>
            <a:pPr>
              <a:buNone/>
            </a:pPr>
            <a:endParaRPr lang="en-IN" dirty="0"/>
          </a:p>
        </p:txBody>
      </p:sp>
      <p:pic>
        <p:nvPicPr>
          <p:cNvPr id="4" name="Picture 3" descr="RAG - IBM Certificate.png"/>
          <p:cNvPicPr>
            <a:picLocks noChangeAspect="1"/>
          </p:cNvPicPr>
          <p:nvPr/>
        </p:nvPicPr>
        <p:blipFill>
          <a:blip r:embed="rId2"/>
          <a:stretch>
            <a:fillRect/>
          </a:stretch>
        </p:blipFill>
        <p:spPr>
          <a:xfrm>
            <a:off x="3363484" y="2047200"/>
            <a:ext cx="5928462" cy="4120336"/>
          </a:xfrm>
          <a:prstGeom prst="rect">
            <a:avLst/>
          </a:prstGeom>
        </p:spPr>
      </p:pic>
    </p:spTree>
    <p:extLst>
      <p:ext uri="{BB962C8B-B14F-4D97-AF65-F5344CB8AC3E}">
        <p14:creationId xmlns:p14="http://schemas.microsoft.com/office/powerpoint/2010/main" xmlns=""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solidFill>
                  <a:schemeClr val="accent1"/>
                </a:solidFill>
              </a:rPr>
              <a:t>Github</a:t>
            </a:r>
            <a:endParaRPr lang="en-US" dirty="0"/>
          </a:p>
        </p:txBody>
      </p:sp>
      <p:sp>
        <p:nvSpPr>
          <p:cNvPr id="3" name="Content Placeholder 2"/>
          <p:cNvSpPr>
            <a:spLocks noGrp="1"/>
          </p:cNvSpPr>
          <p:nvPr>
            <p:ph idx="1"/>
          </p:nvPr>
        </p:nvSpPr>
        <p:spPr/>
        <p:txBody>
          <a:bodyPr/>
          <a:lstStyle/>
          <a:p>
            <a:pPr>
              <a:buNone/>
            </a:pPr>
            <a:r>
              <a:rPr lang="en-US" dirty="0" err="1" smtClean="0"/>
              <a:t>Github</a:t>
            </a:r>
            <a:r>
              <a:rPr lang="en-US" dirty="0" smtClean="0"/>
              <a:t> Link</a:t>
            </a:r>
            <a:r>
              <a:rPr lang="en-US" dirty="0" smtClean="0"/>
              <a:t>: </a:t>
            </a:r>
            <a:r>
              <a:rPr lang="en-US" dirty="0" smtClean="0">
                <a:hlinkClick r:id="rId2"/>
              </a:rPr>
              <a:t>https://</a:t>
            </a:r>
            <a:r>
              <a:rPr lang="en-US" dirty="0" smtClean="0">
                <a:hlinkClick r:id="rId2"/>
              </a:rPr>
              <a:t>github.com/mr-nazar-05/Network-Intrusion-Detection.git</a:t>
            </a:r>
            <a:endParaRPr lang="en-US" dirty="0" smtClean="0"/>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smtClean="0"/>
              <a:t>With the increasing use of internet-connected systems, networks are more vulnerable to cyber threats such as data breaches, malware, and unauthorized access. Traditional security tools often fail to detect complex attacks in real time. This creates a critical need for an intelligent system that can monitor network traffic, identify anomalies, and detect intrusions accurately and efficiently to prevent potential damage.</a:t>
            </a:r>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189306" y="65550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smtClean="0">
                <a:latin typeface="Calibri"/>
                <a:ea typeface="+mn-lt"/>
                <a:cs typeface="+mn-lt"/>
              </a:rPr>
              <a:t>The </a:t>
            </a:r>
            <a:r>
              <a:rPr lang="en-US" sz="1200" b="1" dirty="0" smtClean="0">
                <a:latin typeface="Calibri"/>
                <a:ea typeface="+mn-lt"/>
                <a:cs typeface="+mn-lt"/>
              </a:rPr>
              <a:t>proposed system aims to address the challenge of detecting network intrusions by analyzing traffic patterns using machine learning. IBM </a:t>
            </a:r>
            <a:r>
              <a:rPr lang="en-US" sz="1200" b="1" dirty="0" err="1" smtClean="0">
                <a:latin typeface="Calibri"/>
                <a:ea typeface="+mn-lt"/>
                <a:cs typeface="+mn-lt"/>
              </a:rPr>
              <a:t>AutoAI</a:t>
            </a:r>
            <a:r>
              <a:rPr lang="en-US" sz="1200" b="1" dirty="0" smtClean="0">
                <a:latin typeface="Calibri"/>
                <a:ea typeface="+mn-lt"/>
                <a:cs typeface="+mn-lt"/>
              </a:rPr>
              <a:t> is leveraged to automate model training, selection, and deployment, ensuring accurate and real-time intrusion detection. The solution consists of the following components:</a:t>
            </a:r>
            <a:endParaRPr lang="en-IN" sz="1200" b="1" dirty="0" smtClean="0">
              <a:latin typeface="Calibri"/>
              <a:cs typeface="Calibri"/>
            </a:endParaRPr>
          </a:p>
          <a:p>
            <a:pPr marL="305435" indent="-305435"/>
            <a:r>
              <a:rPr lang="en-IN" sz="1200" b="1" dirty="0" smtClean="0">
                <a:latin typeface="Calibri"/>
                <a:ea typeface="+mn-lt"/>
                <a:cs typeface="+mn-lt"/>
              </a:rPr>
              <a:t>Data Collection:</a:t>
            </a:r>
            <a:endParaRPr lang="en-IN" sz="1200" b="1" dirty="0" smtClean="0">
              <a:latin typeface="Calibri"/>
              <a:cs typeface="Calibri"/>
            </a:endParaRPr>
          </a:p>
          <a:p>
            <a:pPr marL="629920" lvl="1" indent="-305435">
              <a:buFont typeface="Arial" pitchFamily="34" charset="0"/>
              <a:buChar char="•"/>
            </a:pPr>
            <a:r>
              <a:rPr lang="en-US" sz="1200" b="1" dirty="0" smtClean="0">
                <a:latin typeface="Calibri"/>
                <a:ea typeface="+mn-lt"/>
                <a:cs typeface="+mn-lt"/>
              </a:rPr>
              <a:t>Upload </a:t>
            </a:r>
            <a:r>
              <a:rPr lang="en-US" sz="1200" b="1" dirty="0" smtClean="0">
                <a:latin typeface="Calibri"/>
                <a:ea typeface="+mn-lt"/>
                <a:cs typeface="+mn-lt"/>
              </a:rPr>
              <a:t>pre-</a:t>
            </a:r>
            <a:r>
              <a:rPr lang="en-US" sz="1200" b="1" dirty="0" err="1" smtClean="0">
                <a:latin typeface="Calibri"/>
                <a:ea typeface="+mn-lt"/>
                <a:cs typeface="+mn-lt"/>
              </a:rPr>
              <a:t>labelled</a:t>
            </a:r>
            <a:r>
              <a:rPr lang="en-US" sz="1200" b="1" dirty="0" smtClean="0">
                <a:latin typeface="Calibri"/>
                <a:ea typeface="+mn-lt"/>
                <a:cs typeface="+mn-lt"/>
              </a:rPr>
              <a:t> network traffic datasets such as Train_data.csv and Test_data.csv to IBM Watson Studio.</a:t>
            </a:r>
            <a:endParaRPr lang="en-IN" sz="1200" b="1" dirty="0" smtClean="0">
              <a:latin typeface="Calibri"/>
              <a:cs typeface="Calibri"/>
            </a:endParaRPr>
          </a:p>
          <a:p>
            <a:pPr marL="629920" lvl="1" indent="-305435">
              <a:buFont typeface="Arial" pitchFamily="34" charset="0"/>
              <a:buChar char="•"/>
            </a:pPr>
            <a:r>
              <a:rPr lang="en-US" sz="1200" b="1" dirty="0" smtClean="0">
                <a:latin typeface="Calibri"/>
                <a:ea typeface="+mn-lt"/>
                <a:cs typeface="+mn-lt"/>
              </a:rPr>
              <a:t>Data </a:t>
            </a:r>
            <a:r>
              <a:rPr lang="en-US" sz="1200" b="1" dirty="0" smtClean="0">
                <a:latin typeface="Calibri"/>
                <a:ea typeface="+mn-lt"/>
                <a:cs typeface="+mn-lt"/>
              </a:rPr>
              <a:t>includes features like protocol type, service, flag, duration, and attack labels.</a:t>
            </a:r>
            <a:endParaRPr lang="en-IN" sz="1200" b="1" dirty="0" smtClean="0">
              <a:latin typeface="Calibri"/>
              <a:cs typeface="Calibri"/>
            </a:endParaRPr>
          </a:p>
          <a:p>
            <a:pPr marL="305435" indent="-305435"/>
            <a:r>
              <a:rPr lang="en-IN" sz="1200" b="1" dirty="0" smtClean="0">
                <a:latin typeface="Calibri"/>
                <a:ea typeface="+mn-lt"/>
                <a:cs typeface="+mn-lt"/>
              </a:rPr>
              <a:t>Data </a:t>
            </a:r>
            <a:r>
              <a:rPr lang="en-IN" sz="1200" b="1" dirty="0" err="1" smtClean="0">
                <a:latin typeface="Calibri"/>
                <a:ea typeface="+mn-lt"/>
                <a:cs typeface="+mn-lt"/>
              </a:rPr>
              <a:t>Preprocessing</a:t>
            </a:r>
            <a:r>
              <a:rPr lang="en-IN" sz="1200" b="1" dirty="0" smtClean="0">
                <a:latin typeface="Calibri"/>
                <a:ea typeface="+mn-lt"/>
                <a:cs typeface="+mn-lt"/>
              </a:rPr>
              <a:t> (</a:t>
            </a:r>
            <a:r>
              <a:rPr lang="en-IN" sz="1200" b="1" dirty="0" smtClean="0">
                <a:latin typeface="Calibri"/>
                <a:ea typeface="+mn-lt"/>
                <a:cs typeface="+mn-lt"/>
              </a:rPr>
              <a:t>Automated by </a:t>
            </a:r>
            <a:r>
              <a:rPr lang="en-IN" sz="1200" b="1" dirty="0" err="1" smtClean="0">
                <a:latin typeface="Calibri"/>
                <a:ea typeface="+mn-lt"/>
                <a:cs typeface="+mn-lt"/>
              </a:rPr>
              <a:t>AutoAI</a:t>
            </a:r>
            <a:r>
              <a:rPr lang="en-IN" sz="1200" b="1" dirty="0" smtClean="0">
                <a:latin typeface="Calibri"/>
                <a:ea typeface="+mn-lt"/>
                <a:cs typeface="+mn-lt"/>
              </a:rPr>
              <a:t>):</a:t>
            </a:r>
            <a:endParaRPr lang="en-IN" sz="1200" b="1" dirty="0" smtClean="0">
              <a:latin typeface="Calibri"/>
              <a:cs typeface="Calibri"/>
            </a:endParaRPr>
          </a:p>
          <a:p>
            <a:pPr marL="629920" lvl="1" indent="-305435">
              <a:buFont typeface="Arial" pitchFamily="34" charset="0"/>
              <a:buChar char="•"/>
            </a:pPr>
            <a:r>
              <a:rPr lang="en-US" sz="1200" b="1" dirty="0" smtClean="0">
                <a:latin typeface="Calibri"/>
                <a:ea typeface="+mn-lt"/>
                <a:cs typeface="+mn-lt"/>
              </a:rPr>
              <a:t>Automatically </a:t>
            </a:r>
            <a:r>
              <a:rPr lang="en-US" sz="1200" b="1" dirty="0" smtClean="0">
                <a:latin typeface="Calibri"/>
                <a:ea typeface="+mn-lt"/>
                <a:cs typeface="+mn-lt"/>
              </a:rPr>
              <a:t>handles missing values, categorical encoding, and feature normalization.</a:t>
            </a:r>
            <a:endParaRPr lang="en-IN" sz="1200" b="1" dirty="0">
              <a:latin typeface="Calibri"/>
              <a:cs typeface="Calibri"/>
            </a:endParaRPr>
          </a:p>
          <a:p>
            <a:pPr marL="629920" lvl="1" indent="-305435">
              <a:buFont typeface="Arial" pitchFamily="34" charset="0"/>
              <a:buChar char="•"/>
            </a:pPr>
            <a:r>
              <a:rPr lang="en-US" sz="1200" b="1" dirty="0" smtClean="0">
                <a:latin typeface="Calibri"/>
                <a:ea typeface="+mn-lt"/>
                <a:cs typeface="+mn-lt"/>
              </a:rPr>
              <a:t>Performs </a:t>
            </a:r>
            <a:r>
              <a:rPr lang="en-US" sz="1200" b="1" dirty="0" smtClean="0">
                <a:latin typeface="Calibri"/>
                <a:ea typeface="+mn-lt"/>
                <a:cs typeface="+mn-lt"/>
              </a:rPr>
              <a:t>intelligent feature engineering to enhance model performance.</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buFont typeface="Arial" pitchFamily="34" charset="0"/>
              <a:buChar char="•"/>
            </a:pPr>
            <a:r>
              <a:rPr lang="en-IN" sz="1200" b="1" dirty="0" smtClean="0">
                <a:latin typeface="Calibri"/>
                <a:ea typeface="+mn-lt"/>
                <a:cs typeface="+mn-lt"/>
              </a:rPr>
              <a:t>IBM </a:t>
            </a:r>
            <a:r>
              <a:rPr lang="en-IN" sz="1200" b="1" dirty="0" err="1" smtClean="0">
                <a:latin typeface="Calibri"/>
                <a:ea typeface="+mn-lt"/>
                <a:cs typeface="+mn-lt"/>
              </a:rPr>
              <a:t>AutoAI</a:t>
            </a:r>
            <a:r>
              <a:rPr lang="en-IN" sz="1200" b="1" dirty="0" smtClean="0">
                <a:latin typeface="Calibri"/>
                <a:ea typeface="+mn-lt"/>
                <a:cs typeface="+mn-lt"/>
              </a:rPr>
              <a:t> tests various ML algorithms (e.g., Random Forest, </a:t>
            </a:r>
            <a:r>
              <a:rPr lang="en-IN" sz="1200" b="1" dirty="0" err="1" smtClean="0">
                <a:latin typeface="Calibri"/>
                <a:ea typeface="+mn-lt"/>
                <a:cs typeface="+mn-lt"/>
              </a:rPr>
              <a:t>XGBoost</a:t>
            </a:r>
            <a:r>
              <a:rPr lang="en-IN" sz="1200" b="1" dirty="0" smtClean="0">
                <a:latin typeface="Calibri"/>
                <a:ea typeface="+mn-lt"/>
                <a:cs typeface="+mn-lt"/>
              </a:rPr>
              <a:t>, Logistic Regression</a:t>
            </a:r>
            <a:r>
              <a:rPr lang="en-IN" sz="1200" b="1" dirty="0" smtClean="0">
                <a:latin typeface="Calibri"/>
                <a:ea typeface="+mn-lt"/>
                <a:cs typeface="+mn-lt"/>
              </a:rPr>
              <a:t>).</a:t>
            </a:r>
            <a:endParaRPr lang="en-IN" sz="1200" b="1" dirty="0">
              <a:latin typeface="Calibri"/>
              <a:cs typeface="Calibri"/>
            </a:endParaRPr>
          </a:p>
          <a:p>
            <a:pPr marL="629920" lvl="1" indent="-305435">
              <a:buFont typeface="Arial" pitchFamily="34" charset="0"/>
              <a:buChar char="•"/>
            </a:pPr>
            <a:r>
              <a:rPr lang="en-US" sz="1200" b="1" dirty="0" smtClean="0">
                <a:latin typeface="Calibri"/>
                <a:ea typeface="+mn-lt"/>
                <a:cs typeface="+mn-lt"/>
              </a:rPr>
              <a:t>Selects </a:t>
            </a:r>
            <a:r>
              <a:rPr lang="en-US" sz="1200" b="1" dirty="0" smtClean="0">
                <a:latin typeface="Calibri"/>
                <a:ea typeface="+mn-lt"/>
                <a:cs typeface="+mn-lt"/>
              </a:rPr>
              <a:t>the best-performing pipeline based on metrics such as accuracy and AUC.</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buFont typeface="Arial" pitchFamily="34" charset="0"/>
              <a:buChar char="•"/>
            </a:pPr>
            <a:r>
              <a:rPr lang="en-US" sz="1200" b="1" dirty="0" smtClean="0">
                <a:latin typeface="Calibri"/>
                <a:ea typeface="+mn-lt"/>
                <a:cs typeface="+mn-lt"/>
              </a:rPr>
              <a:t>The </a:t>
            </a:r>
            <a:r>
              <a:rPr lang="en-US" sz="1200" b="1" dirty="0" smtClean="0">
                <a:latin typeface="Calibri"/>
                <a:ea typeface="+mn-lt"/>
                <a:cs typeface="+mn-lt"/>
              </a:rPr>
              <a:t>best model is deployed as a REST API on IBM Cloud via </a:t>
            </a:r>
            <a:r>
              <a:rPr lang="en-US" sz="1200" b="1" dirty="0" err="1" smtClean="0">
                <a:latin typeface="Calibri"/>
                <a:ea typeface="+mn-lt"/>
                <a:cs typeface="+mn-lt"/>
              </a:rPr>
              <a:t>AutoAI’s</a:t>
            </a:r>
            <a:r>
              <a:rPr lang="en-US" sz="1200" b="1" dirty="0" smtClean="0">
                <a:latin typeface="Calibri"/>
                <a:ea typeface="+mn-lt"/>
                <a:cs typeface="+mn-lt"/>
              </a:rPr>
              <a:t> one-click </a:t>
            </a:r>
            <a:r>
              <a:rPr lang="en-US" sz="1200" b="1" dirty="0" smtClean="0">
                <a:latin typeface="Calibri"/>
                <a:ea typeface="+mn-lt"/>
                <a:cs typeface="+mn-lt"/>
              </a:rPr>
              <a:t>deployment.</a:t>
            </a:r>
            <a:endParaRPr lang="en-IN" sz="1200" b="1" dirty="0">
              <a:latin typeface="Calibri"/>
              <a:cs typeface="Calibri"/>
            </a:endParaRPr>
          </a:p>
          <a:p>
            <a:pPr marL="629920" lvl="1" indent="-305435">
              <a:buFont typeface="Arial" pitchFamily="34" charset="0"/>
              <a:buChar char="•"/>
            </a:pPr>
            <a:r>
              <a:rPr lang="en-US" sz="1200" b="1" dirty="0" smtClean="0">
                <a:latin typeface="Calibri"/>
                <a:ea typeface="+mn-lt"/>
                <a:cs typeface="+mn-lt"/>
              </a:rPr>
              <a:t>The </a:t>
            </a:r>
            <a:r>
              <a:rPr lang="en-US" sz="1200" b="1" dirty="0" smtClean="0">
                <a:latin typeface="Calibri"/>
                <a:ea typeface="+mn-lt"/>
                <a:cs typeface="+mn-lt"/>
              </a:rPr>
              <a:t>deployed model can predict if a new input is "Normal" or an "Intrusion."</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buFont typeface="Arial" pitchFamily="34" charset="0"/>
              <a:buChar char="•"/>
            </a:pPr>
            <a:r>
              <a:rPr lang="en-US" sz="1200" b="1" dirty="0" err="1" smtClean="0">
                <a:latin typeface="Calibri"/>
                <a:ea typeface="+mn-lt"/>
                <a:cs typeface="+mn-lt"/>
              </a:rPr>
              <a:t>AutoAI</a:t>
            </a:r>
            <a:r>
              <a:rPr lang="en-US" sz="1200" b="1" dirty="0" smtClean="0">
                <a:latin typeface="Calibri"/>
                <a:ea typeface="+mn-lt"/>
                <a:cs typeface="+mn-lt"/>
              </a:rPr>
              <a:t> </a:t>
            </a:r>
            <a:r>
              <a:rPr lang="en-US" sz="1200" b="1" dirty="0" smtClean="0">
                <a:latin typeface="Calibri"/>
                <a:ea typeface="+mn-lt"/>
                <a:cs typeface="+mn-lt"/>
              </a:rPr>
              <a:t>generates evaluation metrics including Accuracy, Precision, Recall, and Confusion Matrix.</a:t>
            </a:r>
            <a:endParaRPr lang="en-IN" sz="1200" b="1" dirty="0">
              <a:latin typeface="Calibri"/>
              <a:cs typeface="Calibri"/>
            </a:endParaRPr>
          </a:p>
          <a:p>
            <a:pPr marL="629920" lvl="1" indent="-305435">
              <a:buFont typeface="Arial" pitchFamily="34" charset="0"/>
              <a:buChar char="•"/>
            </a:pPr>
            <a:r>
              <a:rPr lang="en-US" sz="1200" b="1" dirty="0" smtClean="0">
                <a:latin typeface="Calibri"/>
                <a:ea typeface="+mn-lt"/>
                <a:cs typeface="+mn-lt"/>
              </a:rPr>
              <a:t>Pipeline </a:t>
            </a:r>
            <a:r>
              <a:rPr lang="en-US" sz="1200" b="1" dirty="0" err="1" smtClean="0">
                <a:latin typeface="Calibri"/>
                <a:ea typeface="+mn-lt"/>
                <a:cs typeface="+mn-lt"/>
              </a:rPr>
              <a:t>leaderboard</a:t>
            </a:r>
            <a:r>
              <a:rPr lang="en-US" sz="1200" b="1" dirty="0" smtClean="0">
                <a:latin typeface="Calibri"/>
                <a:ea typeface="+mn-lt"/>
                <a:cs typeface="+mn-lt"/>
              </a:rPr>
              <a:t> compares performance of different models</a:t>
            </a:r>
            <a:r>
              <a:rPr lang="en-US" sz="1200" b="1" dirty="0" smtClean="0">
                <a:latin typeface="Calibri"/>
                <a:ea typeface="+mn-lt"/>
                <a:cs typeface="+mn-lt"/>
              </a:rPr>
              <a:t>.</a:t>
            </a:r>
            <a:endParaRPr lang="en-IN" sz="1200" dirty="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0" y="662572"/>
            <a:ext cx="11610808" cy="530296"/>
          </a:xfrm>
        </p:spPr>
        <p:txBody>
          <a:bodyPr>
            <a:normAutofit fontScale="90000"/>
          </a:bodyPr>
          <a:lstStyle/>
          <a:p>
            <a:r>
              <a:rPr lang="en-US" sz="4400" b="1" dirty="0" smtClean="0">
                <a:solidFill>
                  <a:schemeClr val="accent1"/>
                </a:solidFill>
                <a:latin typeface="Arial"/>
                <a:ea typeface="+mj-lt"/>
                <a:cs typeface="Arial"/>
              </a:rPr>
              <a:t>SYSTEM DEVELOPMENT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30628" y="765110"/>
            <a:ext cx="12061371" cy="7380514"/>
          </a:xfrm>
        </p:spPr>
        <p:txBody>
          <a:bodyPr>
            <a:normAutofit/>
          </a:bodyPr>
          <a:lstStyle/>
          <a:p>
            <a:pPr marL="305435" indent="-305435">
              <a:buNone/>
            </a:pPr>
            <a:endParaRPr lang="en-IN" sz="1800" b="1" dirty="0" smtClean="0">
              <a:latin typeface="Calibri"/>
              <a:cs typeface="Calibri"/>
            </a:endParaRPr>
          </a:p>
          <a:p>
            <a:pPr marL="305435" indent="-305435"/>
            <a:r>
              <a:rPr lang="en-US" sz="1100" b="1" dirty="0" smtClean="0">
                <a:latin typeface="Calibri"/>
                <a:cs typeface="Calibri"/>
              </a:rPr>
              <a:t>The development approach leverages IBM Watson Studio’s </a:t>
            </a:r>
            <a:r>
              <a:rPr lang="en-US" sz="1100" b="1" dirty="0" err="1" smtClean="0">
                <a:latin typeface="Calibri"/>
                <a:cs typeface="Calibri"/>
              </a:rPr>
              <a:t>AutoAI</a:t>
            </a:r>
            <a:r>
              <a:rPr lang="en-US" sz="1100" b="1" dirty="0" smtClean="0">
                <a:latin typeface="Calibri"/>
                <a:cs typeface="Calibri"/>
              </a:rPr>
              <a:t> to automate the machine learning pipeline—from data preprocessing to deployment. The system ensures ease of use, scalability, and accuracy without manual coding</a:t>
            </a:r>
            <a:r>
              <a:rPr lang="en-US" sz="1100" b="1" dirty="0" smtClean="0">
                <a:latin typeface="Calibri"/>
                <a:cs typeface="Calibri"/>
              </a:rPr>
              <a:t>.</a:t>
            </a:r>
          </a:p>
          <a:p>
            <a:pPr marL="899435" lvl="2" indent="-305435"/>
            <a:r>
              <a:rPr lang="en-IN" sz="1100" b="1" dirty="0" smtClean="0">
                <a:latin typeface="Calibri"/>
                <a:cs typeface="Calibri"/>
              </a:rPr>
              <a:t>System Requirements:</a:t>
            </a:r>
          </a:p>
          <a:p>
            <a:pPr marL="1241435" lvl="3" indent="-305435">
              <a:buFont typeface="Courier New" pitchFamily="49" charset="0"/>
              <a:buChar char="o"/>
            </a:pPr>
            <a:r>
              <a:rPr lang="en-IN" b="1" dirty="0" smtClean="0">
                <a:latin typeface="Calibri"/>
                <a:cs typeface="Calibri"/>
              </a:rPr>
              <a:t>IBM </a:t>
            </a:r>
            <a:r>
              <a:rPr lang="en-IN" b="1" dirty="0" smtClean="0">
                <a:latin typeface="Calibri"/>
                <a:cs typeface="Calibri"/>
              </a:rPr>
              <a:t>Cloud account (</a:t>
            </a:r>
            <a:r>
              <a:rPr lang="en-IN" b="1" dirty="0" err="1" smtClean="0">
                <a:latin typeface="Calibri"/>
                <a:cs typeface="Calibri"/>
              </a:rPr>
              <a:t>Lite</a:t>
            </a:r>
            <a:r>
              <a:rPr lang="en-IN" b="1" dirty="0" smtClean="0">
                <a:latin typeface="Calibri"/>
                <a:cs typeface="Calibri"/>
              </a:rPr>
              <a:t> plan or </a:t>
            </a:r>
            <a:r>
              <a:rPr lang="en-IN" b="1" dirty="0" smtClean="0">
                <a:latin typeface="Calibri"/>
                <a:cs typeface="Calibri"/>
              </a:rPr>
              <a:t>higher)</a:t>
            </a:r>
          </a:p>
          <a:p>
            <a:pPr marL="1241435" lvl="3" indent="-305435">
              <a:buFont typeface="Courier New" pitchFamily="49" charset="0"/>
              <a:buChar char="o"/>
            </a:pPr>
            <a:r>
              <a:rPr lang="en-IN" b="1" dirty="0" smtClean="0">
                <a:latin typeface="Calibri"/>
                <a:cs typeface="Calibri"/>
              </a:rPr>
              <a:t>IBM Watson Studio </a:t>
            </a:r>
            <a:r>
              <a:rPr lang="en-IN" b="1" dirty="0" smtClean="0">
                <a:latin typeface="Calibri"/>
                <a:cs typeface="Calibri"/>
              </a:rPr>
              <a:t>enabled</a:t>
            </a:r>
          </a:p>
          <a:p>
            <a:pPr marL="1241435" lvl="3" indent="-305435">
              <a:buFont typeface="Courier New" pitchFamily="49" charset="0"/>
              <a:buChar char="o"/>
            </a:pPr>
            <a:r>
              <a:rPr lang="en-IN" b="1" dirty="0" smtClean="0">
                <a:latin typeface="Calibri"/>
                <a:cs typeface="Calibri"/>
              </a:rPr>
              <a:t>Datasets: Train_data.csv and </a:t>
            </a:r>
            <a:r>
              <a:rPr lang="en-IN" b="1" dirty="0" smtClean="0">
                <a:latin typeface="Calibri"/>
                <a:cs typeface="Calibri"/>
              </a:rPr>
              <a:t>Test_data.csv</a:t>
            </a:r>
          </a:p>
          <a:p>
            <a:pPr marL="1241435" lvl="3" indent="-305435">
              <a:buFont typeface="Courier New" pitchFamily="49" charset="0"/>
              <a:buChar char="o"/>
            </a:pPr>
            <a:r>
              <a:rPr lang="en-IN" b="1" dirty="0" smtClean="0">
                <a:latin typeface="Calibri"/>
                <a:cs typeface="Calibri"/>
              </a:rPr>
              <a:t>Internet browser (for cloud-based model building</a:t>
            </a:r>
            <a:r>
              <a:rPr lang="en-IN" b="1" dirty="0" smtClean="0">
                <a:latin typeface="Calibri"/>
                <a:cs typeface="Calibri"/>
              </a:rPr>
              <a:t>)</a:t>
            </a:r>
          </a:p>
          <a:p>
            <a:pPr marL="1241435" lvl="3" indent="-305435">
              <a:buNone/>
            </a:pPr>
            <a:endParaRPr lang="en-IN" b="1" dirty="0" smtClean="0">
              <a:latin typeface="Calibri"/>
              <a:cs typeface="Calibri"/>
            </a:endParaRPr>
          </a:p>
          <a:p>
            <a:pPr marL="899435" lvl="2" indent="-305435"/>
            <a:r>
              <a:rPr lang="en-IN" sz="1100" b="1" dirty="0" smtClean="0">
                <a:latin typeface="Calibri"/>
                <a:cs typeface="Calibri"/>
              </a:rPr>
              <a:t>Libraries/Tools </a:t>
            </a:r>
            <a:r>
              <a:rPr lang="en-IN" sz="1100" b="1" dirty="0" smtClean="0">
                <a:latin typeface="Calibri"/>
                <a:cs typeface="Calibri"/>
              </a:rPr>
              <a:t>Used (via </a:t>
            </a:r>
            <a:r>
              <a:rPr lang="en-IN" sz="1100" b="1" dirty="0" err="1" smtClean="0">
                <a:latin typeface="Calibri"/>
                <a:cs typeface="Calibri"/>
              </a:rPr>
              <a:t>AutoAI</a:t>
            </a:r>
            <a:r>
              <a:rPr lang="en-IN" sz="1100" b="1" dirty="0" smtClean="0">
                <a:latin typeface="Calibri"/>
                <a:cs typeface="Calibri"/>
              </a:rPr>
              <a:t>):</a:t>
            </a:r>
          </a:p>
          <a:p>
            <a:pPr marL="1241435" lvl="3" indent="-305435">
              <a:buFont typeface="Courier New" pitchFamily="49" charset="0"/>
              <a:buChar char="o"/>
            </a:pPr>
            <a:r>
              <a:rPr lang="en-US" b="1" dirty="0" smtClean="0">
                <a:latin typeface="Calibri"/>
                <a:cs typeface="Calibri"/>
              </a:rPr>
              <a:t>IBM </a:t>
            </a:r>
            <a:r>
              <a:rPr lang="en-US" b="1" dirty="0" err="1" smtClean="0">
                <a:latin typeface="Calibri"/>
                <a:cs typeface="Calibri"/>
              </a:rPr>
              <a:t>AutoAI</a:t>
            </a:r>
            <a:r>
              <a:rPr lang="en-US" b="1" dirty="0" smtClean="0">
                <a:latin typeface="Calibri"/>
                <a:cs typeface="Calibri"/>
              </a:rPr>
              <a:t> (automated ML pipeline builder</a:t>
            </a:r>
            <a:r>
              <a:rPr lang="en-US" b="1" dirty="0" smtClean="0">
                <a:latin typeface="Calibri"/>
                <a:cs typeface="Calibri"/>
              </a:rPr>
              <a:t>)</a:t>
            </a:r>
          </a:p>
          <a:p>
            <a:pPr marL="1241435" lvl="3" indent="-305435">
              <a:buFont typeface="Courier New" pitchFamily="49" charset="0"/>
              <a:buChar char="o"/>
            </a:pPr>
            <a:r>
              <a:rPr lang="en-IN" b="1" dirty="0" smtClean="0">
                <a:latin typeface="Calibri"/>
                <a:cs typeface="Calibri"/>
              </a:rPr>
              <a:t>IBM Cloud Object Storage (for dataset uploads</a:t>
            </a:r>
            <a:r>
              <a:rPr lang="en-IN" b="1" dirty="0" smtClean="0">
                <a:latin typeface="Calibri"/>
                <a:cs typeface="Calibri"/>
              </a:rPr>
              <a:t>)</a:t>
            </a:r>
          </a:p>
          <a:p>
            <a:pPr marL="1241435" lvl="3" indent="-305435">
              <a:buFont typeface="Courier New" pitchFamily="49" charset="0"/>
              <a:buChar char="o"/>
            </a:pPr>
            <a:r>
              <a:rPr lang="en-US" b="1" dirty="0" smtClean="0">
                <a:latin typeface="Calibri"/>
                <a:cs typeface="Calibri"/>
              </a:rPr>
              <a:t>IBM Watson Machine Learning (for model deployment</a:t>
            </a:r>
            <a:r>
              <a:rPr lang="en-US" b="1" dirty="0" smtClean="0">
                <a:latin typeface="Calibri"/>
                <a:cs typeface="Calibri"/>
              </a:rPr>
              <a:t>)</a:t>
            </a:r>
          </a:p>
          <a:p>
            <a:pPr marL="1241435" lvl="3" indent="-305435">
              <a:buFont typeface="Courier New" pitchFamily="49" charset="0"/>
              <a:buChar char="o"/>
            </a:pPr>
            <a:endParaRPr lang="en-IN" sz="1100" b="1" dirty="0" smtClean="0">
              <a:latin typeface="Calibri"/>
              <a:cs typeface="Calibri"/>
            </a:endParaRPr>
          </a:p>
          <a:p>
            <a:pPr marL="899435" lvl="2" indent="-305435"/>
            <a:r>
              <a:rPr lang="en-IN" sz="1100" b="1" dirty="0" smtClean="0">
                <a:latin typeface="Calibri"/>
                <a:cs typeface="Calibri"/>
              </a:rPr>
              <a:t>Steps Followed</a:t>
            </a:r>
            <a:r>
              <a:rPr lang="en-IN" sz="1100" b="1" dirty="0" smtClean="0">
                <a:latin typeface="Calibri"/>
                <a:cs typeface="Calibri"/>
              </a:rPr>
              <a:t>:</a:t>
            </a:r>
          </a:p>
          <a:p>
            <a:pPr marL="1241435" lvl="3" indent="-305435">
              <a:buNone/>
            </a:pPr>
            <a:r>
              <a:rPr lang="en-US" b="1" dirty="0" smtClean="0">
                <a:latin typeface="Calibri"/>
                <a:cs typeface="Calibri"/>
              </a:rPr>
              <a:t>1. Uploaded training and testing datasets to IBM Watson Studio</a:t>
            </a:r>
            <a:r>
              <a:rPr lang="en-US" b="1" dirty="0" smtClean="0">
                <a:latin typeface="Calibri"/>
                <a:cs typeface="Calibri"/>
              </a:rPr>
              <a:t>.</a:t>
            </a:r>
            <a:endParaRPr lang="en-US" b="1" dirty="0" smtClean="0">
              <a:latin typeface="Calibri"/>
              <a:cs typeface="Calibri"/>
            </a:endParaRPr>
          </a:p>
          <a:p>
            <a:pPr marL="1241435" lvl="3" indent="-305435">
              <a:buNone/>
            </a:pPr>
            <a:r>
              <a:rPr lang="en-US" b="1" dirty="0" smtClean="0">
                <a:latin typeface="Calibri"/>
                <a:cs typeface="Calibri"/>
              </a:rPr>
              <a:t>2. Launched </a:t>
            </a:r>
            <a:r>
              <a:rPr lang="en-US" b="1" dirty="0" err="1" smtClean="0">
                <a:latin typeface="Calibri"/>
                <a:cs typeface="Calibri"/>
              </a:rPr>
              <a:t>AutoAI</a:t>
            </a:r>
            <a:r>
              <a:rPr lang="en-US" b="1" dirty="0" smtClean="0">
                <a:latin typeface="Calibri"/>
                <a:cs typeface="Calibri"/>
              </a:rPr>
              <a:t> experiment and selected the target prediction field</a:t>
            </a:r>
            <a:r>
              <a:rPr lang="en-US" b="1" dirty="0" smtClean="0">
                <a:latin typeface="Calibri"/>
                <a:cs typeface="Calibri"/>
              </a:rPr>
              <a:t>.</a:t>
            </a:r>
            <a:endParaRPr lang="en-US" b="1" dirty="0" smtClean="0">
              <a:latin typeface="Calibri"/>
              <a:cs typeface="Calibri"/>
            </a:endParaRPr>
          </a:p>
          <a:p>
            <a:pPr marL="1241435" lvl="3" indent="-305435">
              <a:buNone/>
            </a:pPr>
            <a:r>
              <a:rPr lang="en-US" b="1" dirty="0" smtClean="0">
                <a:latin typeface="Calibri"/>
                <a:cs typeface="Calibri"/>
              </a:rPr>
              <a:t>3.  automatically handled</a:t>
            </a:r>
            <a:r>
              <a:rPr lang="en-US" b="1" dirty="0" smtClean="0">
                <a:latin typeface="Calibri"/>
                <a:cs typeface="Calibri"/>
              </a:rPr>
              <a:t>:</a:t>
            </a:r>
            <a:endParaRPr lang="en-US" b="1" dirty="0" smtClean="0">
              <a:latin typeface="Calibri"/>
              <a:cs typeface="Calibri"/>
            </a:endParaRPr>
          </a:p>
          <a:p>
            <a:pPr marL="899435" lvl="2" indent="-305435">
              <a:buNone/>
            </a:pPr>
            <a:r>
              <a:rPr lang="en-US" sz="1100" b="1" dirty="0" smtClean="0">
                <a:latin typeface="Calibri"/>
                <a:cs typeface="Calibri"/>
              </a:rPr>
              <a:t>	 	 </a:t>
            </a:r>
            <a:r>
              <a:rPr lang="en-US" sz="1100" b="1" dirty="0" smtClean="0">
                <a:latin typeface="Calibri"/>
                <a:cs typeface="Calibri"/>
              </a:rPr>
              <a:t>Data preprocessing (missing values, encoding</a:t>
            </a:r>
            <a:r>
              <a:rPr lang="en-US" sz="1100" b="1" dirty="0" smtClean="0">
                <a:latin typeface="Calibri"/>
                <a:cs typeface="Calibri"/>
              </a:rPr>
              <a:t>)</a:t>
            </a:r>
            <a:endParaRPr lang="en-US" sz="1100" b="1" dirty="0" smtClean="0">
              <a:latin typeface="Calibri"/>
              <a:cs typeface="Calibri"/>
            </a:endParaRPr>
          </a:p>
          <a:p>
            <a:pPr marL="899435" lvl="2" indent="-305435">
              <a:buNone/>
            </a:pPr>
            <a:r>
              <a:rPr lang="en-US" sz="1100" b="1" dirty="0" smtClean="0">
                <a:latin typeface="Calibri"/>
                <a:cs typeface="Calibri"/>
              </a:rPr>
              <a:t>    </a:t>
            </a:r>
            <a:r>
              <a:rPr lang="en-US" sz="1100" b="1" dirty="0" smtClean="0">
                <a:latin typeface="Calibri"/>
                <a:cs typeface="Calibri"/>
              </a:rPr>
              <a:t>	  	Feature </a:t>
            </a:r>
            <a:r>
              <a:rPr lang="en-US" sz="1100" b="1" dirty="0" smtClean="0">
                <a:latin typeface="Calibri"/>
                <a:cs typeface="Calibri"/>
              </a:rPr>
              <a:t>engineering and </a:t>
            </a:r>
            <a:r>
              <a:rPr lang="en-US" sz="1100" b="1" dirty="0" smtClean="0">
                <a:latin typeface="Calibri"/>
                <a:cs typeface="Calibri"/>
              </a:rPr>
              <a:t>selection</a:t>
            </a:r>
            <a:endParaRPr lang="en-US" sz="1100" b="1" dirty="0" smtClean="0">
              <a:latin typeface="Calibri"/>
              <a:cs typeface="Calibri"/>
            </a:endParaRPr>
          </a:p>
          <a:p>
            <a:pPr marL="899435" lvl="2" indent="-305435">
              <a:buNone/>
            </a:pPr>
            <a:r>
              <a:rPr lang="en-US" sz="1100" b="1" dirty="0" smtClean="0">
                <a:latin typeface="Calibri"/>
                <a:cs typeface="Calibri"/>
              </a:rPr>
              <a:t>   </a:t>
            </a:r>
            <a:r>
              <a:rPr lang="en-US" sz="1100" b="1" dirty="0" smtClean="0">
                <a:latin typeface="Calibri"/>
                <a:cs typeface="Calibri"/>
              </a:rPr>
              <a:t>	   	Model </a:t>
            </a:r>
            <a:r>
              <a:rPr lang="en-US" sz="1100" b="1" dirty="0" smtClean="0">
                <a:latin typeface="Calibri"/>
                <a:cs typeface="Calibri"/>
              </a:rPr>
              <a:t>training, evaluation, and </a:t>
            </a:r>
            <a:r>
              <a:rPr lang="en-US" sz="1100" b="1" dirty="0" smtClean="0">
                <a:latin typeface="Calibri"/>
                <a:cs typeface="Calibri"/>
              </a:rPr>
              <a:t>ranking</a:t>
            </a:r>
          </a:p>
          <a:p>
            <a:pPr marL="899435" lvl="2" indent="-305435">
              <a:buNone/>
            </a:pPr>
            <a:r>
              <a:rPr lang="en-US" sz="1100" b="1" dirty="0" smtClean="0">
                <a:latin typeface="Calibri"/>
                <a:cs typeface="Calibri"/>
              </a:rPr>
              <a:t>	</a:t>
            </a:r>
            <a:r>
              <a:rPr lang="en-US" sz="1100" b="1" dirty="0" smtClean="0">
                <a:latin typeface="Calibri"/>
                <a:cs typeface="Calibri"/>
              </a:rPr>
              <a:t>4. </a:t>
            </a:r>
            <a:r>
              <a:rPr lang="en-US" sz="1100" b="1" dirty="0" smtClean="0">
                <a:latin typeface="Calibri"/>
                <a:cs typeface="Calibri"/>
              </a:rPr>
              <a:t>Deployed the best-performing model as a web service.</a:t>
            </a:r>
            <a:endParaRPr lang="en-IN" sz="1100" b="1" dirty="0" smtClean="0">
              <a:latin typeface="Calibri"/>
              <a:cs typeface="Calibri"/>
            </a:endParaRPr>
          </a:p>
          <a:p>
            <a:pPr marL="305435" indent="-305435">
              <a:buNone/>
            </a:pPr>
            <a:endParaRPr lang="en-IN" sz="1100" b="1" dirty="0" smtClean="0">
              <a:latin typeface="Calibri"/>
              <a:cs typeface="Calibri"/>
            </a:endParaRPr>
          </a:p>
          <a:p>
            <a:pPr marL="305435" indent="-305435">
              <a:buNone/>
            </a:pPr>
            <a:endParaRPr lang="en-IN" sz="1100" b="1" dirty="0" smtClean="0">
              <a:latin typeface="Calibri"/>
              <a:cs typeface="Calibri"/>
            </a:endParaRPr>
          </a:p>
          <a:p>
            <a:pPr marL="305435" indent="-305435"/>
            <a:endParaRPr lang="en-IN" sz="1100" b="1" dirty="0" smtClean="0">
              <a:latin typeface="Calibri"/>
              <a:cs typeface="Calibri"/>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a:xfrm>
            <a:off x="581192" y="1604864"/>
            <a:ext cx="11029615" cy="4758613"/>
          </a:xfrm>
        </p:spPr>
        <p:txBody>
          <a:bodyPr>
            <a:normAutofit/>
          </a:bodyPr>
          <a:lstStyle/>
          <a:p>
            <a:pPr marL="305435" indent="-305435"/>
            <a:r>
              <a:rPr lang="en-IN" sz="1500" b="1" dirty="0" smtClean="0">
                <a:ea typeface="+mn-lt"/>
                <a:cs typeface="+mn-lt"/>
              </a:rPr>
              <a:t>Algorithm Selection:</a:t>
            </a:r>
            <a:endParaRPr lang="en-IN" sz="1500" dirty="0"/>
          </a:p>
          <a:p>
            <a:pPr marL="629920" lvl="1" indent="-305435" algn="just">
              <a:buNone/>
            </a:pPr>
            <a:r>
              <a:rPr lang="en-US" sz="1500" dirty="0" smtClean="0">
                <a:ea typeface="+mn-lt"/>
                <a:cs typeface="+mn-lt"/>
              </a:rPr>
              <a:t>	IBM </a:t>
            </a:r>
            <a:r>
              <a:rPr lang="en-US" sz="1500" dirty="0" err="1" smtClean="0">
                <a:ea typeface="+mn-lt"/>
                <a:cs typeface="+mn-lt"/>
              </a:rPr>
              <a:t>AutoAI</a:t>
            </a:r>
            <a:r>
              <a:rPr lang="en-US" sz="1500" dirty="0" smtClean="0">
                <a:ea typeface="+mn-lt"/>
                <a:cs typeface="+mn-lt"/>
              </a:rPr>
              <a:t> automatically explored and evaluated multiple machine learning algorithms such as Logistic Regression, Random Forest, and </a:t>
            </a:r>
            <a:r>
              <a:rPr lang="en-US" sz="1500" dirty="0" err="1" smtClean="0">
                <a:ea typeface="+mn-lt"/>
                <a:cs typeface="+mn-lt"/>
              </a:rPr>
              <a:t>XGBoost</a:t>
            </a:r>
            <a:r>
              <a:rPr lang="en-US" sz="1500" dirty="0" smtClean="0">
                <a:ea typeface="+mn-lt"/>
                <a:cs typeface="+mn-lt"/>
              </a:rPr>
              <a:t>. The platform selected the </a:t>
            </a:r>
            <a:r>
              <a:rPr lang="en-US" sz="1500" dirty="0" smtClean="0">
                <a:ea typeface="+mn-lt"/>
                <a:cs typeface="+mn-lt"/>
              </a:rPr>
              <a:t>best-performing </a:t>
            </a:r>
            <a:r>
              <a:rPr lang="en-US" sz="1500" dirty="0" smtClean="0">
                <a:ea typeface="+mn-lt"/>
                <a:cs typeface="+mn-lt"/>
              </a:rPr>
              <a:t>model based on accuracy and other performance metrics, ensuring robust classification for network intrusion detection.</a:t>
            </a:r>
            <a:endParaRPr lang="en-IN" sz="1500" dirty="0"/>
          </a:p>
          <a:p>
            <a:pPr marL="305435" indent="-305435"/>
            <a:r>
              <a:rPr lang="en-IN" sz="1500" b="1" dirty="0">
                <a:ea typeface="+mn-lt"/>
                <a:cs typeface="+mn-lt"/>
              </a:rPr>
              <a:t>Data Input</a:t>
            </a:r>
            <a:r>
              <a:rPr lang="en-IN" sz="1500" b="1" dirty="0" smtClean="0">
                <a:ea typeface="+mn-lt"/>
                <a:cs typeface="+mn-lt"/>
              </a:rPr>
              <a:t>:</a:t>
            </a:r>
          </a:p>
          <a:p>
            <a:pPr marL="629435" lvl="1" indent="-305435">
              <a:buFont typeface="Arial" pitchFamily="34" charset="0"/>
              <a:buChar char="•"/>
            </a:pPr>
            <a:r>
              <a:rPr lang="en-US" sz="1500" dirty="0" smtClean="0"/>
              <a:t>The algorithm used input features from the uploaded Train_data.csv file, which included</a:t>
            </a:r>
            <a:r>
              <a:rPr lang="en-US" sz="1500" dirty="0" smtClean="0"/>
              <a:t>:</a:t>
            </a:r>
          </a:p>
          <a:p>
            <a:pPr marL="899435" lvl="2" indent="-305435">
              <a:buFont typeface="Courier New" pitchFamily="49" charset="0"/>
              <a:buChar char="o"/>
            </a:pPr>
            <a:r>
              <a:rPr lang="en-US" sz="1500" dirty="0" smtClean="0"/>
              <a:t>Protocol </a:t>
            </a:r>
            <a:r>
              <a:rPr lang="en-US" sz="1500" dirty="0" smtClean="0"/>
              <a:t>type</a:t>
            </a:r>
          </a:p>
          <a:p>
            <a:pPr marL="899435" lvl="2" indent="-305435">
              <a:buFont typeface="Courier New" pitchFamily="49" charset="0"/>
              <a:buChar char="o"/>
            </a:pPr>
            <a:r>
              <a:rPr lang="en-US" sz="1500" dirty="0" smtClean="0"/>
              <a:t> Duration</a:t>
            </a:r>
          </a:p>
          <a:p>
            <a:pPr marL="899435" lvl="2" indent="-305435">
              <a:buFont typeface="Courier New" pitchFamily="49" charset="0"/>
              <a:buChar char="o"/>
            </a:pPr>
            <a:r>
              <a:rPr lang="en-US" sz="1500" dirty="0" smtClean="0"/>
              <a:t>Service</a:t>
            </a:r>
          </a:p>
          <a:p>
            <a:pPr marL="899435" lvl="2" indent="-305435">
              <a:buFont typeface="Courier New" pitchFamily="49" charset="0"/>
              <a:buChar char="o"/>
            </a:pPr>
            <a:r>
              <a:rPr lang="en-US" sz="1500" dirty="0" smtClean="0"/>
              <a:t> Flag</a:t>
            </a:r>
          </a:p>
          <a:p>
            <a:pPr marL="899435" lvl="2" indent="-305435">
              <a:buFont typeface="Courier New" pitchFamily="49" charset="0"/>
              <a:buChar char="o"/>
            </a:pPr>
            <a:r>
              <a:rPr lang="en-US" sz="1500" dirty="0" smtClean="0"/>
              <a:t>Source </a:t>
            </a:r>
            <a:r>
              <a:rPr lang="en-US" sz="1500" dirty="0" smtClean="0"/>
              <a:t>and destination </a:t>
            </a:r>
            <a:r>
              <a:rPr lang="en-US" sz="1500" dirty="0" smtClean="0"/>
              <a:t>bytes</a:t>
            </a:r>
          </a:p>
          <a:p>
            <a:pPr marL="899435" lvl="2" indent="-305435">
              <a:buFont typeface="Courier New" pitchFamily="49" charset="0"/>
              <a:buChar char="o"/>
            </a:pPr>
            <a:r>
              <a:rPr lang="en-US" sz="1500" dirty="0" smtClean="0"/>
              <a:t>Logged-in status</a:t>
            </a:r>
            <a:endParaRPr lang="en-IN" sz="1300" dirty="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IN" sz="1500" b="1" dirty="0" smtClean="0">
                <a:ea typeface="+mn-lt"/>
                <a:cs typeface="+mn-lt"/>
              </a:rPr>
              <a:t>Training Process:</a:t>
            </a:r>
            <a:endParaRPr lang="en-IN" sz="1500" dirty="0" smtClean="0"/>
          </a:p>
          <a:p>
            <a:pPr marL="629920" lvl="1" indent="-305435">
              <a:buNone/>
            </a:pPr>
            <a:r>
              <a:rPr lang="en-US" sz="1500" dirty="0" err="1" smtClean="0">
                <a:ea typeface="+mn-lt"/>
                <a:cs typeface="+mn-lt"/>
              </a:rPr>
              <a:t>AutoAI</a:t>
            </a:r>
            <a:r>
              <a:rPr lang="en-US" sz="1500" dirty="0" smtClean="0">
                <a:ea typeface="+mn-lt"/>
                <a:cs typeface="+mn-lt"/>
              </a:rPr>
              <a:t> handled the entire training workflow, including:</a:t>
            </a:r>
          </a:p>
          <a:p>
            <a:pPr marL="899920" lvl="2" indent="-305435">
              <a:buFont typeface="Arial" pitchFamily="34" charset="0"/>
              <a:buChar char="•"/>
            </a:pPr>
            <a:r>
              <a:rPr lang="en-US" sz="1500" dirty="0" smtClean="0"/>
              <a:t>Automatic data preprocessing and transformation</a:t>
            </a:r>
          </a:p>
          <a:p>
            <a:pPr marL="899920" lvl="2" indent="-305435">
              <a:buFont typeface="Arial" pitchFamily="34" charset="0"/>
              <a:buChar char="•"/>
            </a:pPr>
            <a:r>
              <a:rPr lang="en-US" sz="1500" dirty="0" smtClean="0"/>
              <a:t>Feature engineering and selection</a:t>
            </a:r>
          </a:p>
          <a:p>
            <a:pPr marL="899920" lvl="2" indent="-305435">
              <a:buFont typeface="Arial" pitchFamily="34" charset="0"/>
              <a:buChar char="•"/>
            </a:pPr>
            <a:r>
              <a:rPr lang="en-US" sz="1500" dirty="0" smtClean="0"/>
              <a:t>Splitting data into training and test sets</a:t>
            </a:r>
          </a:p>
          <a:p>
            <a:pPr marL="899920" lvl="2" indent="-305435">
              <a:buFont typeface="Arial" pitchFamily="34" charset="0"/>
              <a:buChar char="•"/>
            </a:pPr>
            <a:r>
              <a:rPr lang="en-US" sz="1500" dirty="0" err="1" smtClean="0"/>
              <a:t>Hyperparameter</a:t>
            </a:r>
            <a:r>
              <a:rPr lang="en-US" sz="1500" dirty="0" smtClean="0"/>
              <a:t> tuning using internal validation </a:t>
            </a:r>
            <a:r>
              <a:rPr lang="en-US" sz="1500" dirty="0" smtClean="0"/>
              <a:t>techniques</a:t>
            </a:r>
          </a:p>
          <a:p>
            <a:pPr marL="305435" indent="-305435"/>
            <a:endParaRPr lang="en-IN" sz="1500" b="1" dirty="0" smtClean="0">
              <a:ea typeface="+mn-lt"/>
              <a:cs typeface="+mn-lt"/>
            </a:endParaRPr>
          </a:p>
          <a:p>
            <a:pPr marL="305435" indent="-305435"/>
            <a:r>
              <a:rPr lang="en-IN" sz="1500" b="1" dirty="0" smtClean="0">
                <a:ea typeface="+mn-lt"/>
                <a:cs typeface="+mn-lt"/>
              </a:rPr>
              <a:t>Prediction Process:</a:t>
            </a:r>
            <a:endParaRPr lang="en-IN" sz="1500" dirty="0" smtClean="0"/>
          </a:p>
          <a:p>
            <a:pPr marL="305435" indent="-305435">
              <a:buNone/>
            </a:pPr>
            <a:r>
              <a:rPr lang="en-US" sz="1500" dirty="0" smtClean="0"/>
              <a:t>	Once </a:t>
            </a:r>
            <a:r>
              <a:rPr lang="en-US" sz="1500" dirty="0" smtClean="0"/>
              <a:t>trained, the best model was deployed on IBM Cloud as a REST API. The deployed model accepts structured input (like network logs) and returns a prediction—either “Normal” or “Intrusion</a:t>
            </a:r>
            <a:r>
              <a:rPr lang="en-US" sz="1500" dirty="0" smtClean="0"/>
              <a:t>.” This </a:t>
            </a:r>
            <a:r>
              <a:rPr lang="en-US" sz="1500" dirty="0" smtClean="0"/>
              <a:t>allows for real-time detection and easy integration with other security systems.</a:t>
            </a:r>
            <a:endParaRPr lang="en-IN" sz="1500" dirty="0" smtClean="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US" sz="2400" dirty="0" smtClean="0"/>
              <a:t>The IBM </a:t>
            </a:r>
            <a:r>
              <a:rPr lang="en-US" sz="2400" dirty="0" err="1" smtClean="0"/>
              <a:t>AutoAI</a:t>
            </a:r>
            <a:r>
              <a:rPr lang="en-US" sz="2400" dirty="0" smtClean="0"/>
              <a:t>-generated model achieved high accuracy in detecting network intrusions. It automatically selected the best-performing algorithm based on metrics such as Accuracy, Precision, Recall, and F1 </a:t>
            </a:r>
            <a:r>
              <a:rPr lang="en-US" sz="2400" dirty="0" smtClean="0"/>
              <a:t>Score.</a:t>
            </a:r>
          </a:p>
          <a:p>
            <a:pPr marL="0" indent="0">
              <a:buNone/>
            </a:pPr>
            <a:endParaRPr lang="en-US" sz="2400" dirty="0" smtClean="0"/>
          </a:p>
          <a:p>
            <a:pPr marL="0" indent="0"/>
            <a:r>
              <a:rPr lang="en-IN" sz="2400" dirty="0" smtClean="0"/>
              <a:t>  Model </a:t>
            </a:r>
            <a:r>
              <a:rPr lang="en-IN" sz="2400" dirty="0" smtClean="0"/>
              <a:t>Performance</a:t>
            </a:r>
            <a:r>
              <a:rPr lang="en-IN" sz="2400" dirty="0" smtClean="0"/>
              <a:t>:</a:t>
            </a:r>
            <a:endParaRPr lang="en-IN" sz="2400" dirty="0" smtClean="0"/>
          </a:p>
          <a:p>
            <a:pPr marL="594000" lvl="2" indent="0">
              <a:buFont typeface="Arial" pitchFamily="34" charset="0"/>
              <a:buChar char="•"/>
            </a:pPr>
            <a:r>
              <a:rPr lang="en-IN" sz="2000" dirty="0" smtClean="0"/>
              <a:t>	Accuracy</a:t>
            </a:r>
            <a:r>
              <a:rPr lang="en-IN" sz="2000" dirty="0" smtClean="0"/>
              <a:t>: ~</a:t>
            </a:r>
            <a:r>
              <a:rPr lang="en-IN" sz="2000" dirty="0" smtClean="0"/>
              <a:t>97%</a:t>
            </a:r>
          </a:p>
          <a:p>
            <a:pPr marL="594000" lvl="2" indent="0">
              <a:buFont typeface="Arial" pitchFamily="34" charset="0"/>
              <a:buChar char="•"/>
            </a:pPr>
            <a:r>
              <a:rPr lang="en-IN" sz="2000" dirty="0" smtClean="0"/>
              <a:t> </a:t>
            </a:r>
            <a:r>
              <a:rPr lang="en-IN" sz="2000" dirty="0" smtClean="0"/>
              <a:t>   </a:t>
            </a:r>
            <a:r>
              <a:rPr lang="en-IN" sz="1800" dirty="0" smtClean="0"/>
              <a:t>Precision</a:t>
            </a:r>
            <a:r>
              <a:rPr lang="en-IN" sz="1800" dirty="0" smtClean="0"/>
              <a:t>: 96%</a:t>
            </a:r>
          </a:p>
          <a:p>
            <a:pPr marL="594000" lvl="2" indent="0">
              <a:buFont typeface="Arial" pitchFamily="34" charset="0"/>
              <a:buChar char="•"/>
            </a:pPr>
            <a:r>
              <a:rPr lang="en-IN" sz="2000" dirty="0" smtClean="0"/>
              <a:t>    Recall</a:t>
            </a:r>
            <a:r>
              <a:rPr lang="en-IN" sz="2000" dirty="0" smtClean="0"/>
              <a:t>: 98%</a:t>
            </a:r>
          </a:p>
          <a:p>
            <a:pPr marL="594000" lvl="2" indent="0">
              <a:buFont typeface="Arial" pitchFamily="34" charset="0"/>
              <a:buChar char="•"/>
            </a:pPr>
            <a:r>
              <a:rPr lang="en-IN" sz="2000" dirty="0" smtClean="0"/>
              <a:t>    F1 </a:t>
            </a:r>
            <a:r>
              <a:rPr lang="en-IN" sz="2000" dirty="0" smtClean="0"/>
              <a:t>Score: 97</a:t>
            </a:r>
            <a:r>
              <a:rPr lang="en-IN" sz="2000" dirty="0" smtClean="0"/>
              <a:t>%</a:t>
            </a:r>
          </a:p>
          <a:p>
            <a:pPr marL="594000" lvl="2" indent="0">
              <a:buNone/>
            </a:pPr>
            <a:endParaRPr lang="en-IN" sz="2000" dirty="0"/>
          </a:p>
        </p:txBody>
      </p:sp>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594000" lvl="2" indent="0"/>
            <a:r>
              <a:rPr lang="en-US" sz="2000" dirty="0" smtClean="0"/>
              <a:t>   Visualization:</a:t>
            </a:r>
          </a:p>
          <a:p>
            <a:pPr marL="936000" lvl="3" indent="0">
              <a:buFont typeface="Arial" pitchFamily="34" charset="0"/>
              <a:buChar char="•"/>
            </a:pPr>
            <a:r>
              <a:rPr lang="en-US" sz="1800" dirty="0" smtClean="0"/>
              <a:t>  	Confusion matrix clearly shows high true positive and true negative rates.</a:t>
            </a:r>
          </a:p>
          <a:p>
            <a:pPr marL="936000" lvl="3" indent="0">
              <a:buFont typeface="Arial" pitchFamily="34" charset="0"/>
              <a:buChar char="•"/>
            </a:pPr>
            <a:r>
              <a:rPr lang="en-US" sz="1800" dirty="0" smtClean="0"/>
              <a:t> </a:t>
            </a:r>
            <a:r>
              <a:rPr lang="en-US" sz="1800" dirty="0" smtClean="0"/>
              <a:t>     </a:t>
            </a:r>
            <a:r>
              <a:rPr lang="en-US" sz="1800" dirty="0" err="1" smtClean="0"/>
              <a:t>AutoAI</a:t>
            </a:r>
            <a:r>
              <a:rPr lang="en-US" sz="1800" dirty="0" smtClean="0"/>
              <a:t> </a:t>
            </a:r>
            <a:r>
              <a:rPr lang="en-US" sz="1800" dirty="0" err="1" smtClean="0"/>
              <a:t>leaderboard</a:t>
            </a:r>
            <a:r>
              <a:rPr lang="en-US" sz="1800" dirty="0" smtClean="0"/>
              <a:t> displayed a comparison of all candidate models.</a:t>
            </a:r>
          </a:p>
          <a:p>
            <a:pPr marL="936000" lvl="3" indent="0">
              <a:buFont typeface="Arial" pitchFamily="34" charset="0"/>
              <a:buChar char="•"/>
            </a:pPr>
            <a:r>
              <a:rPr lang="en-US" sz="1800" dirty="0" smtClean="0"/>
              <a:t>      ROC curve area (AUC) close to 1.0, indicating excellent classification ability.</a:t>
            </a:r>
          </a:p>
          <a:p>
            <a:pPr marL="594000" lvl="2" indent="0">
              <a:buNone/>
            </a:pPr>
            <a:endParaRPr lang="en-US" sz="2000" dirty="0" smtClean="0"/>
          </a:p>
          <a:p>
            <a:pPr marL="594000" lvl="2" indent="0"/>
            <a:r>
              <a:rPr lang="en-US" sz="2000" dirty="0" smtClean="0"/>
              <a:t>   Interpretation:</a:t>
            </a:r>
          </a:p>
          <a:p>
            <a:pPr marL="594000" lvl="2" indent="0">
              <a:buNone/>
            </a:pPr>
            <a:r>
              <a:rPr lang="en-US" sz="2000" dirty="0" smtClean="0"/>
              <a:t>		The model demonstrates strong reliability in distinguishing between normal 	and 			malicious network traffic. Its deployment on IBM Cloud allows for real-time prediction 			with consistent performance.</a:t>
            </a:r>
            <a:endParaRPr lang="en-US" sz="2000" dirty="0" smtClean="0"/>
          </a:p>
        </p:txBody>
      </p:sp>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251</TotalTime>
  <Words>722</Words>
  <Application>Microsoft Office PowerPoint</Application>
  <PresentationFormat>Custom</PresentationFormat>
  <Paragraphs>158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DividendVTI</vt:lpstr>
      <vt:lpstr>network intrusion detection</vt:lpstr>
      <vt:lpstr>OUTLINE</vt:lpstr>
      <vt:lpstr>Problem Statement</vt:lpstr>
      <vt:lpstr>Proposed Solution</vt:lpstr>
      <vt:lpstr>SYSTEM DEVELOPMENT APPROACH</vt:lpstr>
      <vt:lpstr>Algorithm &amp; Deployment</vt:lpstr>
      <vt:lpstr>Algorithm &amp; Deployment</vt:lpstr>
      <vt:lpstr>Result</vt:lpstr>
      <vt:lpstr>Result</vt:lpstr>
      <vt:lpstr>Result</vt:lpstr>
      <vt:lpstr>Result</vt:lpstr>
      <vt:lpstr>Result</vt:lpstr>
      <vt:lpstr>Result</vt:lpstr>
      <vt:lpstr>Conclusion</vt:lpstr>
      <vt:lpstr>Slide 15</vt:lpstr>
      <vt:lpstr>Slide 16</vt:lpstr>
      <vt:lpstr>References</vt:lpstr>
      <vt:lpstr>IBM Certifications</vt:lpstr>
      <vt:lpstr>IBM Certifications</vt:lpstr>
      <vt:lpstr>IBM Certifications</vt:lpstr>
      <vt:lpstr>Github</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nazar</cp:lastModifiedBy>
  <cp:revision>33</cp:revision>
  <dcterms:created xsi:type="dcterms:W3CDTF">2021-05-26T16:50:10Z</dcterms:created>
  <dcterms:modified xsi:type="dcterms:W3CDTF">2025-07-31T19:55:51Z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