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1" r:id="rId4"/>
    <p:sldId id="262" r:id="rId5"/>
    <p:sldId id="258" r:id="rId6"/>
    <p:sldId id="259" r:id="rId7"/>
    <p:sldId id="260" r:id="rId8"/>
    <p:sldId id="263" r:id="rId9"/>
    <p:sldId id="264" r:id="rId10"/>
    <p:sldId id="265" r:id="rId11"/>
    <p:sldId id="266" r:id="rId12"/>
    <p:sldId id="267"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E412-736D-4DA5-8020-7574EE03DB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2BA328-A6D6-4923-B758-2FF05E237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CA1814-F52A-498C-A6FB-EFBD14C2BD8E}"/>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5" name="Footer Placeholder 4">
            <a:extLst>
              <a:ext uri="{FF2B5EF4-FFF2-40B4-BE49-F238E27FC236}">
                <a16:creationId xmlns:a16="http://schemas.microsoft.com/office/drawing/2014/main" id="{6D038635-C8B8-4691-96AF-CB8169239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34B20-9C41-428A-BCCB-EF8072F16451}"/>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191202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8634-DF31-4BFD-9C9D-623DF252B0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EFAD1B-BFEE-49DD-8381-99F22820C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A39BE2-8691-4D47-A603-2A41A4EA2E56}"/>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5" name="Footer Placeholder 4">
            <a:extLst>
              <a:ext uri="{FF2B5EF4-FFF2-40B4-BE49-F238E27FC236}">
                <a16:creationId xmlns:a16="http://schemas.microsoft.com/office/drawing/2014/main" id="{142C6E47-BCE8-4697-A7AB-D6F6BBAE5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1B5E1-6D89-4E02-8B03-81CDE4BFA455}"/>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334284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F7C324-DCFA-483B-84CF-27248BC45D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B4D8A7-5F6B-4E3B-92CF-6AEF201EF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707038-7B8F-4C88-8399-6B58EAC6A097}"/>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5" name="Footer Placeholder 4">
            <a:extLst>
              <a:ext uri="{FF2B5EF4-FFF2-40B4-BE49-F238E27FC236}">
                <a16:creationId xmlns:a16="http://schemas.microsoft.com/office/drawing/2014/main" id="{76A52E7E-E315-44CF-8E3E-811F920EDD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89DD1-1E20-4E59-BC6B-2BA703B9D17A}"/>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299839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E85F-6EC7-41E0-9701-5387E02F65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1B60CF-36A0-4C2E-8D4B-05BA3B623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887F5-5782-4C56-B989-587772679120}"/>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5" name="Footer Placeholder 4">
            <a:extLst>
              <a:ext uri="{FF2B5EF4-FFF2-40B4-BE49-F238E27FC236}">
                <a16:creationId xmlns:a16="http://schemas.microsoft.com/office/drawing/2014/main" id="{B0342198-50CB-4D30-B544-5C1F99DB3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977EC-2538-48D0-94EF-5B6D911D37F4}"/>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306151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2143-8779-4AFD-97BC-3610E733F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FB70D4-0EB4-4A6C-AFCC-84B82D5F44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B4E9F2-D57E-4833-9A14-9436DA5AC5D6}"/>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5" name="Footer Placeholder 4">
            <a:extLst>
              <a:ext uri="{FF2B5EF4-FFF2-40B4-BE49-F238E27FC236}">
                <a16:creationId xmlns:a16="http://schemas.microsoft.com/office/drawing/2014/main" id="{C542B9E0-322F-4FAA-BF9B-D04EA01640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B99C3-4DBF-4145-9AB4-217D97419F7F}"/>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23698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4201-2906-4845-9125-23E4C8E469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7837F4-3ACC-4ED8-B49D-38581786F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84ECF0-C7B7-4F4D-8490-797DE43AE4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F2B9CF-300B-484F-BFD8-1A97A89A27DD}"/>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6" name="Footer Placeholder 5">
            <a:extLst>
              <a:ext uri="{FF2B5EF4-FFF2-40B4-BE49-F238E27FC236}">
                <a16:creationId xmlns:a16="http://schemas.microsoft.com/office/drawing/2014/main" id="{6679D5D4-5C27-4D77-B4D2-DDA308006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22283-C707-4254-8B42-EED1DD77B931}"/>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13383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430F-5E24-40B8-A3A5-1D7DAAAA9A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06382B-2835-4193-8C01-8CB56E812C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73388A-BF67-45AB-90E4-D91EAC70D1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F419A3-05F7-453E-80F4-3E355C192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7155-FC2B-479E-B6FE-242F3E22D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98A814-E1BA-4788-B65C-4FF0DEEF1674}"/>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8" name="Footer Placeholder 7">
            <a:extLst>
              <a:ext uri="{FF2B5EF4-FFF2-40B4-BE49-F238E27FC236}">
                <a16:creationId xmlns:a16="http://schemas.microsoft.com/office/drawing/2014/main" id="{030DDAA3-2690-4FE2-B36A-7DAE36C4CD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19BF02-BAAF-4A8A-9EF4-1EBB1C0D24B5}"/>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416513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6F17-1D5D-49F9-A456-84611EBF89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5F06D7-C080-4DAA-BED6-603E00F46473}"/>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4" name="Footer Placeholder 3">
            <a:extLst>
              <a:ext uri="{FF2B5EF4-FFF2-40B4-BE49-F238E27FC236}">
                <a16:creationId xmlns:a16="http://schemas.microsoft.com/office/drawing/2014/main" id="{1D1B4243-CC36-47F4-8010-0029C0BED9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04312B-7EE5-4036-B5D8-1C4361A7451E}"/>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94733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4B0BB-25EC-4247-97D2-D4ADE5DFAB0A}"/>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3" name="Footer Placeholder 2">
            <a:extLst>
              <a:ext uri="{FF2B5EF4-FFF2-40B4-BE49-F238E27FC236}">
                <a16:creationId xmlns:a16="http://schemas.microsoft.com/office/drawing/2014/main" id="{8479762F-F76B-4964-90F0-C62156CB50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72468D-4468-496C-B744-3885B4F98A83}"/>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274582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31F6-4C02-4F52-8E6A-7C571E55D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D53A11-3C55-4DE3-8D03-788C18456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5C740F-61C8-4FC3-A540-FC8E087CF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98ACD-3A68-45DF-B5F3-4A666CBDACEF}"/>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6" name="Footer Placeholder 5">
            <a:extLst>
              <a:ext uri="{FF2B5EF4-FFF2-40B4-BE49-F238E27FC236}">
                <a16:creationId xmlns:a16="http://schemas.microsoft.com/office/drawing/2014/main" id="{2B421641-1F0C-43B9-8D36-9FB3B5D643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3F318C-4456-453C-BD46-8DC66A1DDBF3}"/>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11464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35DC-5954-449D-B145-5109AD8BB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406598-16A7-4A3C-A651-43538F339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091602-E8FA-42F8-BAE9-BD2B57665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76BB0-B00A-44FC-8A5B-2AF5D34505BB}"/>
              </a:ext>
            </a:extLst>
          </p:cNvPr>
          <p:cNvSpPr>
            <a:spLocks noGrp="1"/>
          </p:cNvSpPr>
          <p:nvPr>
            <p:ph type="dt" sz="half" idx="10"/>
          </p:nvPr>
        </p:nvSpPr>
        <p:spPr/>
        <p:txBody>
          <a:bodyPr/>
          <a:lstStyle/>
          <a:p>
            <a:fld id="{274D6918-98D5-4296-AE92-CA1B0F193184}" type="datetimeFigureOut">
              <a:rPr lang="en-IN" smtClean="0"/>
              <a:t>19-12-2022</a:t>
            </a:fld>
            <a:endParaRPr lang="en-IN"/>
          </a:p>
        </p:txBody>
      </p:sp>
      <p:sp>
        <p:nvSpPr>
          <p:cNvPr id="6" name="Footer Placeholder 5">
            <a:extLst>
              <a:ext uri="{FF2B5EF4-FFF2-40B4-BE49-F238E27FC236}">
                <a16:creationId xmlns:a16="http://schemas.microsoft.com/office/drawing/2014/main" id="{44E2CE37-F835-4F38-A7D1-1FA27E0EEB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2145E5-3CF5-4FDE-B86D-3017C761F591}"/>
              </a:ext>
            </a:extLst>
          </p:cNvPr>
          <p:cNvSpPr>
            <a:spLocks noGrp="1"/>
          </p:cNvSpPr>
          <p:nvPr>
            <p:ph type="sldNum" sz="quarter" idx="12"/>
          </p:nvPr>
        </p:nvSpPr>
        <p:spPr/>
        <p:txBody>
          <a:bodyPr/>
          <a:lstStyle/>
          <a:p>
            <a:fld id="{24F564C2-8899-4BF7-A738-AF530DF13EA5}" type="slidenum">
              <a:rPr lang="en-IN" smtClean="0"/>
              <a:t>‹#›</a:t>
            </a:fld>
            <a:endParaRPr lang="en-IN"/>
          </a:p>
        </p:txBody>
      </p:sp>
    </p:spTree>
    <p:extLst>
      <p:ext uri="{BB962C8B-B14F-4D97-AF65-F5344CB8AC3E}">
        <p14:creationId xmlns:p14="http://schemas.microsoft.com/office/powerpoint/2010/main" val="7040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AFF2B-AE22-4795-8B58-A7E11FE94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173B82-AAD0-419C-9390-46A15F931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6F1D0-54F1-48A5-81CB-AC69B7AC3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D6918-98D5-4296-AE92-CA1B0F193184}" type="datetimeFigureOut">
              <a:rPr lang="en-IN" smtClean="0"/>
              <a:t>19-12-2022</a:t>
            </a:fld>
            <a:endParaRPr lang="en-IN"/>
          </a:p>
        </p:txBody>
      </p:sp>
      <p:sp>
        <p:nvSpPr>
          <p:cNvPr id="5" name="Footer Placeholder 4">
            <a:extLst>
              <a:ext uri="{FF2B5EF4-FFF2-40B4-BE49-F238E27FC236}">
                <a16:creationId xmlns:a16="http://schemas.microsoft.com/office/drawing/2014/main" id="{1D36BC7A-005D-4B32-90F4-C9C1FC392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4F41E6-439C-4F39-848F-C59AB07A1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564C2-8899-4BF7-A738-AF530DF13EA5}" type="slidenum">
              <a:rPr lang="en-IN" smtClean="0"/>
              <a:t>‹#›</a:t>
            </a:fld>
            <a:endParaRPr lang="en-IN"/>
          </a:p>
        </p:txBody>
      </p:sp>
    </p:spTree>
    <p:extLst>
      <p:ext uri="{BB962C8B-B14F-4D97-AF65-F5344CB8AC3E}">
        <p14:creationId xmlns:p14="http://schemas.microsoft.com/office/powerpoint/2010/main" val="271753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4" name="Rectangle 1061">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D36E8-2ECC-494D-8A9A-8D4A12CDB226}"/>
              </a:ext>
            </a:extLst>
          </p:cNvPr>
          <p:cNvSpPr>
            <a:spLocks noGrp="1"/>
          </p:cNvSpPr>
          <p:nvPr>
            <p:ph type="ctrTitle"/>
          </p:nvPr>
        </p:nvSpPr>
        <p:spPr>
          <a:xfrm>
            <a:off x="6417474" y="300956"/>
            <a:ext cx="4984813" cy="2994694"/>
          </a:xfrm>
          <a:noFill/>
        </p:spPr>
        <p:txBody>
          <a:bodyPr vert="horz" lIns="91440" tIns="45720" rIns="91440" bIns="45720" rtlCol="0" anchor="b">
            <a:normAutofit/>
          </a:bodyPr>
          <a:lstStyle/>
          <a:p>
            <a:pPr algn="l"/>
            <a:r>
              <a:rPr lang="en-US" sz="5200" dirty="0"/>
              <a:t>K-MEANS CLUSTERING USING APACHE PYSPARK</a:t>
            </a:r>
          </a:p>
        </p:txBody>
      </p:sp>
      <p:sp>
        <p:nvSpPr>
          <p:cNvPr id="3" name="Subtitle 2">
            <a:extLst>
              <a:ext uri="{FF2B5EF4-FFF2-40B4-BE49-F238E27FC236}">
                <a16:creationId xmlns:a16="http://schemas.microsoft.com/office/drawing/2014/main" id="{B0A958FD-FCED-4451-AC8F-73F79A50DACB}"/>
              </a:ext>
            </a:extLst>
          </p:cNvPr>
          <p:cNvSpPr>
            <a:spLocks noGrp="1"/>
          </p:cNvSpPr>
          <p:nvPr>
            <p:ph type="subTitle" idx="1"/>
          </p:nvPr>
        </p:nvSpPr>
        <p:spPr>
          <a:xfrm>
            <a:off x="6417474" y="3535612"/>
            <a:ext cx="2967136" cy="2057289"/>
          </a:xfrm>
          <a:noFill/>
        </p:spPr>
        <p:txBody>
          <a:bodyPr vert="horz" lIns="91440" tIns="45720" rIns="91440" bIns="45720" rtlCol="0">
            <a:noAutofit/>
          </a:bodyPr>
          <a:lstStyle/>
          <a:p>
            <a:pPr algn="l"/>
            <a:r>
              <a:rPr lang="en-US" sz="1800" dirty="0"/>
              <a:t>Team Members :</a:t>
            </a:r>
          </a:p>
          <a:p>
            <a:pPr algn="l"/>
            <a:r>
              <a:rPr lang="en-US" sz="1800" dirty="0" err="1"/>
              <a:t>N.Akhil</a:t>
            </a:r>
            <a:r>
              <a:rPr lang="en-US" sz="1800" dirty="0"/>
              <a:t> – 19071A12C1</a:t>
            </a:r>
          </a:p>
          <a:p>
            <a:pPr algn="l"/>
            <a:r>
              <a:rPr lang="en-US" sz="1800" dirty="0" err="1"/>
              <a:t>N.Akshay</a:t>
            </a:r>
            <a:r>
              <a:rPr lang="en-US" sz="1800" dirty="0"/>
              <a:t> – 19071A12C2</a:t>
            </a:r>
          </a:p>
          <a:p>
            <a:pPr algn="l"/>
            <a:r>
              <a:rPr lang="en-US" sz="1800" dirty="0" err="1"/>
              <a:t>A.Sai.Shreya</a:t>
            </a:r>
            <a:r>
              <a:rPr lang="en-US" sz="1800" dirty="0"/>
              <a:t> – 19071A12C3</a:t>
            </a:r>
          </a:p>
          <a:p>
            <a:pPr algn="l"/>
            <a:r>
              <a:rPr lang="en-US" sz="1800" dirty="0" err="1"/>
              <a:t>A.Jabilli</a:t>
            </a:r>
            <a:r>
              <a:rPr lang="en-US" sz="1800" dirty="0"/>
              <a:t> – 19071A12C4</a:t>
            </a:r>
          </a:p>
          <a:p>
            <a:pPr algn="l"/>
            <a:r>
              <a:rPr lang="en-US" sz="1800" dirty="0" err="1"/>
              <a:t>B.Vyooha</a:t>
            </a:r>
            <a:r>
              <a:rPr lang="en-US" sz="1800" dirty="0"/>
              <a:t> – 19071A12C5</a:t>
            </a:r>
          </a:p>
        </p:txBody>
      </p:sp>
      <p:sp>
        <p:nvSpPr>
          <p:cNvPr id="5" name="TextBox 4">
            <a:extLst>
              <a:ext uri="{FF2B5EF4-FFF2-40B4-BE49-F238E27FC236}">
                <a16:creationId xmlns:a16="http://schemas.microsoft.com/office/drawing/2014/main" id="{F33C576A-7E99-4C16-99C0-EF65D9A87154}"/>
              </a:ext>
            </a:extLst>
          </p:cNvPr>
          <p:cNvSpPr txBox="1"/>
          <p:nvPr/>
        </p:nvSpPr>
        <p:spPr>
          <a:xfrm>
            <a:off x="9577688" y="3879453"/>
            <a:ext cx="2000676" cy="1369606"/>
          </a:xfrm>
          <a:prstGeom prst="rect">
            <a:avLst/>
          </a:prstGeom>
          <a:noFill/>
        </p:spPr>
        <p:txBody>
          <a:bodyPr wrap="none" rtlCol="0">
            <a:spAutoFit/>
          </a:bodyPr>
          <a:lstStyle/>
          <a:p>
            <a:pPr>
              <a:spcAft>
                <a:spcPts val="600"/>
              </a:spcAft>
            </a:pPr>
            <a:r>
              <a:rPr lang="en-IN" sz="1700" dirty="0"/>
              <a:t>Project Guide :</a:t>
            </a:r>
          </a:p>
          <a:p>
            <a:pPr>
              <a:spcAft>
                <a:spcPts val="600"/>
              </a:spcAft>
            </a:pPr>
            <a:r>
              <a:rPr lang="en-IN" sz="1700" dirty="0" err="1"/>
              <a:t>Dr.N.Sudhakar</a:t>
            </a:r>
            <a:r>
              <a:rPr lang="en-IN" sz="1700" dirty="0"/>
              <a:t> Yadav</a:t>
            </a:r>
          </a:p>
          <a:p>
            <a:pPr>
              <a:spcAft>
                <a:spcPts val="600"/>
              </a:spcAft>
            </a:pPr>
            <a:r>
              <a:rPr lang="en-IN" sz="1700" dirty="0"/>
              <a:t>Assistant Professor,</a:t>
            </a:r>
          </a:p>
          <a:p>
            <a:pPr>
              <a:spcAft>
                <a:spcPts val="600"/>
              </a:spcAft>
            </a:pPr>
            <a:r>
              <a:rPr lang="en-IN" sz="1700" dirty="0"/>
              <a:t>VNRVJIET</a:t>
            </a:r>
          </a:p>
        </p:txBody>
      </p:sp>
      <p:pic>
        <p:nvPicPr>
          <p:cNvPr id="6" name="Picture 5">
            <a:extLst>
              <a:ext uri="{FF2B5EF4-FFF2-40B4-BE49-F238E27FC236}">
                <a16:creationId xmlns:a16="http://schemas.microsoft.com/office/drawing/2014/main" id="{9858B054-72E8-4FBD-AC90-BF8EC4DE4435}"/>
              </a:ext>
            </a:extLst>
          </p:cNvPr>
          <p:cNvPicPr>
            <a:picLocks noChangeAspect="1"/>
          </p:cNvPicPr>
          <p:nvPr/>
        </p:nvPicPr>
        <p:blipFill>
          <a:blip r:embed="rId2"/>
          <a:stretch>
            <a:fillRect/>
          </a:stretch>
        </p:blipFill>
        <p:spPr>
          <a:xfrm>
            <a:off x="146592" y="591127"/>
            <a:ext cx="5987640" cy="4807810"/>
          </a:xfrm>
          <a:prstGeom prst="rect">
            <a:avLst/>
          </a:prstGeom>
        </p:spPr>
      </p:pic>
    </p:spTree>
    <p:extLst>
      <p:ext uri="{BB962C8B-B14F-4D97-AF65-F5344CB8AC3E}">
        <p14:creationId xmlns:p14="http://schemas.microsoft.com/office/powerpoint/2010/main" val="3970855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22D88A-D778-47E5-BE52-75C33FF12A9D}"/>
              </a:ext>
            </a:extLst>
          </p:cNvPr>
          <p:cNvPicPr>
            <a:picLocks noChangeAspect="1"/>
          </p:cNvPicPr>
          <p:nvPr/>
        </p:nvPicPr>
        <p:blipFill>
          <a:blip r:embed="rId2"/>
          <a:stretch>
            <a:fillRect/>
          </a:stretch>
        </p:blipFill>
        <p:spPr>
          <a:xfrm>
            <a:off x="2552700" y="322161"/>
            <a:ext cx="6681371" cy="6213677"/>
          </a:xfrm>
          <a:prstGeom prst="rect">
            <a:avLst/>
          </a:prstGeom>
        </p:spPr>
      </p:pic>
      <p:pic>
        <p:nvPicPr>
          <p:cNvPr id="5" name="Picture 4">
            <a:extLst>
              <a:ext uri="{FF2B5EF4-FFF2-40B4-BE49-F238E27FC236}">
                <a16:creationId xmlns:a16="http://schemas.microsoft.com/office/drawing/2014/main" id="{13006F41-2D0E-4101-9B24-3E63048D750B}"/>
              </a:ext>
            </a:extLst>
          </p:cNvPr>
          <p:cNvPicPr>
            <a:picLocks noChangeAspect="1"/>
          </p:cNvPicPr>
          <p:nvPr/>
        </p:nvPicPr>
        <p:blipFill>
          <a:blip r:embed="rId2"/>
          <a:stretch>
            <a:fillRect/>
          </a:stretch>
        </p:blipFill>
        <p:spPr>
          <a:xfrm>
            <a:off x="2769581" y="338822"/>
            <a:ext cx="6652837" cy="6180356"/>
          </a:xfrm>
          <a:prstGeom prst="rect">
            <a:avLst/>
          </a:prstGeom>
        </p:spPr>
      </p:pic>
    </p:spTree>
    <p:extLst>
      <p:ext uri="{BB962C8B-B14F-4D97-AF65-F5344CB8AC3E}">
        <p14:creationId xmlns:p14="http://schemas.microsoft.com/office/powerpoint/2010/main" val="308970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91DE20-96C0-49B9-B3AC-B7807C82A615}"/>
              </a:ext>
            </a:extLst>
          </p:cNvPr>
          <p:cNvPicPr>
            <a:picLocks noChangeAspect="1"/>
          </p:cNvPicPr>
          <p:nvPr/>
        </p:nvPicPr>
        <p:blipFill>
          <a:blip r:embed="rId2"/>
          <a:stretch>
            <a:fillRect/>
          </a:stretch>
        </p:blipFill>
        <p:spPr>
          <a:xfrm>
            <a:off x="2536699" y="1784808"/>
            <a:ext cx="7588643" cy="2501441"/>
          </a:xfrm>
          <a:prstGeom prst="rect">
            <a:avLst/>
          </a:prstGeom>
        </p:spPr>
      </p:pic>
    </p:spTree>
    <p:extLst>
      <p:ext uri="{BB962C8B-B14F-4D97-AF65-F5344CB8AC3E}">
        <p14:creationId xmlns:p14="http://schemas.microsoft.com/office/powerpoint/2010/main" val="18699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21AC4-8398-4AB1-96E6-101C4EC97070}"/>
              </a:ext>
            </a:extLst>
          </p:cNvPr>
          <p:cNvSpPr>
            <a:spLocks noGrp="1"/>
          </p:cNvSpPr>
          <p:nvPr>
            <p:ph type="title"/>
          </p:nvPr>
        </p:nvSpPr>
        <p:spPr>
          <a:xfrm>
            <a:off x="2117979" y="2609849"/>
            <a:ext cx="3976496" cy="985515"/>
          </a:xfrm>
        </p:spPr>
        <p:txBody>
          <a:bodyPr vert="horz" lIns="91440" tIns="45720" rIns="91440" bIns="45720" rtlCol="0" anchor="b">
            <a:normAutofit/>
          </a:bodyPr>
          <a:lstStyle/>
          <a:p>
            <a:r>
              <a:rPr lang="en-US" sz="5200" kern="1200" dirty="0">
                <a:solidFill>
                  <a:schemeClr val="tx1"/>
                </a:solidFill>
                <a:latin typeface="+mj-lt"/>
                <a:ea typeface="+mj-ea"/>
                <a:cs typeface="+mj-cs"/>
              </a:rPr>
              <a:t>Workflow</a:t>
            </a:r>
          </a:p>
        </p:txBody>
      </p:sp>
      <p:pic>
        <p:nvPicPr>
          <p:cNvPr id="5" name="Picture 4">
            <a:extLst>
              <a:ext uri="{FF2B5EF4-FFF2-40B4-BE49-F238E27FC236}">
                <a16:creationId xmlns:a16="http://schemas.microsoft.com/office/drawing/2014/main" id="{0EB7F712-BD62-4EFB-8EF2-EE2E7989C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709" y="0"/>
            <a:ext cx="1703557" cy="6683186"/>
          </a:xfrm>
          <a:prstGeom prst="rect">
            <a:avLst/>
          </a:prstGeom>
        </p:spPr>
      </p:pic>
    </p:spTree>
    <p:extLst>
      <p:ext uri="{BB962C8B-B14F-4D97-AF65-F5344CB8AC3E}">
        <p14:creationId xmlns:p14="http://schemas.microsoft.com/office/powerpoint/2010/main" val="17130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A563FA-7D16-4FFC-AA15-1C611C656EFC}"/>
              </a:ext>
            </a:extLst>
          </p:cNvPr>
          <p:cNvPicPr>
            <a:picLocks noChangeAspect="1"/>
          </p:cNvPicPr>
          <p:nvPr/>
        </p:nvPicPr>
        <p:blipFill>
          <a:blip r:embed="rId2"/>
          <a:stretch>
            <a:fillRect/>
          </a:stretch>
        </p:blipFill>
        <p:spPr>
          <a:xfrm>
            <a:off x="322699" y="1344749"/>
            <a:ext cx="5265876" cy="4168501"/>
          </a:xfrm>
          <a:prstGeom prst="rect">
            <a:avLst/>
          </a:prstGeom>
        </p:spPr>
      </p:pic>
      <p:pic>
        <p:nvPicPr>
          <p:cNvPr id="5" name="Picture 4">
            <a:extLst>
              <a:ext uri="{FF2B5EF4-FFF2-40B4-BE49-F238E27FC236}">
                <a16:creationId xmlns:a16="http://schemas.microsoft.com/office/drawing/2014/main" id="{2F987946-A8F9-49DE-8A30-8BF18F5BBF87}"/>
              </a:ext>
            </a:extLst>
          </p:cNvPr>
          <p:cNvPicPr>
            <a:picLocks noChangeAspect="1"/>
          </p:cNvPicPr>
          <p:nvPr/>
        </p:nvPicPr>
        <p:blipFill>
          <a:blip r:embed="rId3"/>
          <a:stretch>
            <a:fillRect/>
          </a:stretch>
        </p:blipFill>
        <p:spPr>
          <a:xfrm>
            <a:off x="5322427" y="1906483"/>
            <a:ext cx="6180241" cy="2730172"/>
          </a:xfrm>
          <a:prstGeom prst="rect">
            <a:avLst/>
          </a:prstGeom>
        </p:spPr>
      </p:pic>
      <p:sp>
        <p:nvSpPr>
          <p:cNvPr id="6" name="TextBox 5">
            <a:extLst>
              <a:ext uri="{FF2B5EF4-FFF2-40B4-BE49-F238E27FC236}">
                <a16:creationId xmlns:a16="http://schemas.microsoft.com/office/drawing/2014/main" id="{CF475913-9A51-4C70-B1DA-B60B7DD3F3E3}"/>
              </a:ext>
            </a:extLst>
          </p:cNvPr>
          <p:cNvSpPr txBox="1"/>
          <p:nvPr/>
        </p:nvSpPr>
        <p:spPr>
          <a:xfrm>
            <a:off x="4476201" y="283488"/>
            <a:ext cx="2191690" cy="461665"/>
          </a:xfrm>
          <a:prstGeom prst="rect">
            <a:avLst/>
          </a:prstGeom>
          <a:noFill/>
        </p:spPr>
        <p:txBody>
          <a:bodyPr wrap="none" rtlCol="0">
            <a:spAutoFit/>
          </a:bodyPr>
          <a:lstStyle/>
          <a:p>
            <a:r>
              <a:rPr lang="en-IN" sz="2400" dirty="0"/>
              <a:t>Implementation</a:t>
            </a:r>
          </a:p>
        </p:txBody>
      </p:sp>
    </p:spTree>
    <p:extLst>
      <p:ext uri="{BB962C8B-B14F-4D97-AF65-F5344CB8AC3E}">
        <p14:creationId xmlns:p14="http://schemas.microsoft.com/office/powerpoint/2010/main" val="256849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763DA9-D0A0-402C-BDC5-5BBECA8774DC}"/>
              </a:ext>
            </a:extLst>
          </p:cNvPr>
          <p:cNvPicPr>
            <a:picLocks noChangeAspect="1"/>
          </p:cNvPicPr>
          <p:nvPr/>
        </p:nvPicPr>
        <p:blipFill>
          <a:blip r:embed="rId2"/>
          <a:stretch>
            <a:fillRect/>
          </a:stretch>
        </p:blipFill>
        <p:spPr>
          <a:xfrm>
            <a:off x="461123" y="635782"/>
            <a:ext cx="5395428" cy="617273"/>
          </a:xfrm>
          <a:prstGeom prst="rect">
            <a:avLst/>
          </a:prstGeom>
        </p:spPr>
      </p:pic>
      <p:pic>
        <p:nvPicPr>
          <p:cNvPr id="7" name="Picture 6">
            <a:extLst>
              <a:ext uri="{FF2B5EF4-FFF2-40B4-BE49-F238E27FC236}">
                <a16:creationId xmlns:a16="http://schemas.microsoft.com/office/drawing/2014/main" id="{D783D245-B77E-4C4A-B41B-14F5BA4AA68D}"/>
              </a:ext>
            </a:extLst>
          </p:cNvPr>
          <p:cNvPicPr>
            <a:picLocks noChangeAspect="1"/>
          </p:cNvPicPr>
          <p:nvPr/>
        </p:nvPicPr>
        <p:blipFill>
          <a:blip r:embed="rId3"/>
          <a:stretch>
            <a:fillRect/>
          </a:stretch>
        </p:blipFill>
        <p:spPr>
          <a:xfrm>
            <a:off x="397165" y="4323449"/>
            <a:ext cx="4214225" cy="1318374"/>
          </a:xfrm>
          <a:prstGeom prst="rect">
            <a:avLst/>
          </a:prstGeom>
        </p:spPr>
      </p:pic>
      <p:pic>
        <p:nvPicPr>
          <p:cNvPr id="9" name="Picture 8">
            <a:extLst>
              <a:ext uri="{FF2B5EF4-FFF2-40B4-BE49-F238E27FC236}">
                <a16:creationId xmlns:a16="http://schemas.microsoft.com/office/drawing/2014/main" id="{77F30B9C-570B-4B21-B7AF-5218629D398E}"/>
              </a:ext>
            </a:extLst>
          </p:cNvPr>
          <p:cNvPicPr>
            <a:picLocks noChangeAspect="1"/>
          </p:cNvPicPr>
          <p:nvPr/>
        </p:nvPicPr>
        <p:blipFill>
          <a:blip r:embed="rId4"/>
          <a:stretch>
            <a:fillRect/>
          </a:stretch>
        </p:blipFill>
        <p:spPr>
          <a:xfrm>
            <a:off x="461123" y="1491655"/>
            <a:ext cx="6683319" cy="2720576"/>
          </a:xfrm>
          <a:prstGeom prst="rect">
            <a:avLst/>
          </a:prstGeom>
        </p:spPr>
      </p:pic>
      <p:pic>
        <p:nvPicPr>
          <p:cNvPr id="11" name="Picture 10">
            <a:extLst>
              <a:ext uri="{FF2B5EF4-FFF2-40B4-BE49-F238E27FC236}">
                <a16:creationId xmlns:a16="http://schemas.microsoft.com/office/drawing/2014/main" id="{D86BF9BF-4D95-445A-B957-7AF40FBC85F9}"/>
              </a:ext>
            </a:extLst>
          </p:cNvPr>
          <p:cNvPicPr>
            <a:picLocks noChangeAspect="1"/>
          </p:cNvPicPr>
          <p:nvPr/>
        </p:nvPicPr>
        <p:blipFill>
          <a:blip r:embed="rId5"/>
          <a:stretch>
            <a:fillRect/>
          </a:stretch>
        </p:blipFill>
        <p:spPr>
          <a:xfrm>
            <a:off x="397165" y="5641823"/>
            <a:ext cx="2834886" cy="746825"/>
          </a:xfrm>
          <a:prstGeom prst="rect">
            <a:avLst/>
          </a:prstGeom>
        </p:spPr>
      </p:pic>
      <p:pic>
        <p:nvPicPr>
          <p:cNvPr id="13" name="Picture 12">
            <a:extLst>
              <a:ext uri="{FF2B5EF4-FFF2-40B4-BE49-F238E27FC236}">
                <a16:creationId xmlns:a16="http://schemas.microsoft.com/office/drawing/2014/main" id="{B75D52CF-FF0D-4720-8280-954EFFBF4531}"/>
              </a:ext>
            </a:extLst>
          </p:cNvPr>
          <p:cNvPicPr>
            <a:picLocks noChangeAspect="1"/>
          </p:cNvPicPr>
          <p:nvPr/>
        </p:nvPicPr>
        <p:blipFill>
          <a:blip r:embed="rId6"/>
          <a:stretch>
            <a:fillRect/>
          </a:stretch>
        </p:blipFill>
        <p:spPr>
          <a:xfrm>
            <a:off x="397165" y="6427223"/>
            <a:ext cx="2667231" cy="358171"/>
          </a:xfrm>
          <a:prstGeom prst="rect">
            <a:avLst/>
          </a:prstGeom>
        </p:spPr>
      </p:pic>
      <p:pic>
        <p:nvPicPr>
          <p:cNvPr id="15" name="Picture 14">
            <a:extLst>
              <a:ext uri="{FF2B5EF4-FFF2-40B4-BE49-F238E27FC236}">
                <a16:creationId xmlns:a16="http://schemas.microsoft.com/office/drawing/2014/main" id="{AC100661-EEF6-4612-9879-F79B9497354F}"/>
              </a:ext>
            </a:extLst>
          </p:cNvPr>
          <p:cNvPicPr>
            <a:picLocks noChangeAspect="1"/>
          </p:cNvPicPr>
          <p:nvPr/>
        </p:nvPicPr>
        <p:blipFill>
          <a:blip r:embed="rId7"/>
          <a:stretch>
            <a:fillRect/>
          </a:stretch>
        </p:blipFill>
        <p:spPr>
          <a:xfrm>
            <a:off x="5217176" y="5611341"/>
            <a:ext cx="4953429" cy="777307"/>
          </a:xfrm>
          <a:prstGeom prst="rect">
            <a:avLst/>
          </a:prstGeom>
        </p:spPr>
      </p:pic>
    </p:spTree>
    <p:extLst>
      <p:ext uri="{BB962C8B-B14F-4D97-AF65-F5344CB8AC3E}">
        <p14:creationId xmlns:p14="http://schemas.microsoft.com/office/powerpoint/2010/main" val="429370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1970B9-074B-46C5-8634-C5812F087532}"/>
              </a:ext>
            </a:extLst>
          </p:cNvPr>
          <p:cNvPicPr>
            <a:picLocks noChangeAspect="1"/>
          </p:cNvPicPr>
          <p:nvPr/>
        </p:nvPicPr>
        <p:blipFill>
          <a:blip r:embed="rId2"/>
          <a:stretch>
            <a:fillRect/>
          </a:stretch>
        </p:blipFill>
        <p:spPr>
          <a:xfrm>
            <a:off x="388511" y="1295400"/>
            <a:ext cx="5044440" cy="4267200"/>
          </a:xfrm>
          <a:prstGeom prst="rect">
            <a:avLst/>
          </a:prstGeom>
        </p:spPr>
      </p:pic>
      <p:pic>
        <p:nvPicPr>
          <p:cNvPr id="3" name="Picture 2">
            <a:extLst>
              <a:ext uri="{FF2B5EF4-FFF2-40B4-BE49-F238E27FC236}">
                <a16:creationId xmlns:a16="http://schemas.microsoft.com/office/drawing/2014/main" id="{258F1477-C3C0-4753-AB51-ED76C8B1FE11}"/>
              </a:ext>
            </a:extLst>
          </p:cNvPr>
          <p:cNvPicPr>
            <a:picLocks noChangeAspect="1"/>
          </p:cNvPicPr>
          <p:nvPr/>
        </p:nvPicPr>
        <p:blipFill>
          <a:blip r:embed="rId3"/>
          <a:stretch>
            <a:fillRect/>
          </a:stretch>
        </p:blipFill>
        <p:spPr>
          <a:xfrm>
            <a:off x="6567286" y="1397000"/>
            <a:ext cx="4008120" cy="3886200"/>
          </a:xfrm>
          <a:prstGeom prst="rect">
            <a:avLst/>
          </a:prstGeom>
        </p:spPr>
      </p:pic>
      <p:sp>
        <p:nvSpPr>
          <p:cNvPr id="4" name="TextBox 3">
            <a:extLst>
              <a:ext uri="{FF2B5EF4-FFF2-40B4-BE49-F238E27FC236}">
                <a16:creationId xmlns:a16="http://schemas.microsoft.com/office/drawing/2014/main" id="{87EE67BD-2F9D-4EC4-8B3A-24A9FE1CB485}"/>
              </a:ext>
            </a:extLst>
          </p:cNvPr>
          <p:cNvSpPr txBox="1"/>
          <p:nvPr/>
        </p:nvSpPr>
        <p:spPr>
          <a:xfrm>
            <a:off x="4895272" y="267855"/>
            <a:ext cx="1075359" cy="461665"/>
          </a:xfrm>
          <a:prstGeom prst="rect">
            <a:avLst/>
          </a:prstGeom>
          <a:noFill/>
        </p:spPr>
        <p:txBody>
          <a:bodyPr wrap="none" rtlCol="0">
            <a:spAutoFit/>
          </a:bodyPr>
          <a:lstStyle/>
          <a:p>
            <a:r>
              <a:rPr lang="en-IN" sz="2400" dirty="0"/>
              <a:t>Results</a:t>
            </a:r>
          </a:p>
        </p:txBody>
      </p:sp>
    </p:spTree>
    <p:extLst>
      <p:ext uri="{BB962C8B-B14F-4D97-AF65-F5344CB8AC3E}">
        <p14:creationId xmlns:p14="http://schemas.microsoft.com/office/powerpoint/2010/main" val="406381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503C7F-CEBF-4075-832C-F16948DE093E}"/>
              </a:ext>
            </a:extLst>
          </p:cNvPr>
          <p:cNvPicPr>
            <a:picLocks noChangeAspect="1"/>
          </p:cNvPicPr>
          <p:nvPr/>
        </p:nvPicPr>
        <p:blipFill>
          <a:blip r:embed="rId2"/>
          <a:stretch>
            <a:fillRect/>
          </a:stretch>
        </p:blipFill>
        <p:spPr>
          <a:xfrm>
            <a:off x="319463" y="564511"/>
            <a:ext cx="4884420" cy="4152900"/>
          </a:xfrm>
          <a:prstGeom prst="rect">
            <a:avLst/>
          </a:prstGeom>
        </p:spPr>
      </p:pic>
      <p:pic>
        <p:nvPicPr>
          <p:cNvPr id="3" name="Picture 2">
            <a:extLst>
              <a:ext uri="{FF2B5EF4-FFF2-40B4-BE49-F238E27FC236}">
                <a16:creationId xmlns:a16="http://schemas.microsoft.com/office/drawing/2014/main" id="{A208880D-034B-41E8-9BF4-0A3CA9BBF224}"/>
              </a:ext>
            </a:extLst>
          </p:cNvPr>
          <p:cNvPicPr>
            <a:picLocks noChangeAspect="1"/>
          </p:cNvPicPr>
          <p:nvPr/>
        </p:nvPicPr>
        <p:blipFill>
          <a:blip r:embed="rId3"/>
          <a:stretch>
            <a:fillRect/>
          </a:stretch>
        </p:blipFill>
        <p:spPr>
          <a:xfrm>
            <a:off x="5793970" y="778151"/>
            <a:ext cx="4715395" cy="2074097"/>
          </a:xfrm>
          <a:prstGeom prst="rect">
            <a:avLst/>
          </a:prstGeom>
        </p:spPr>
      </p:pic>
      <p:pic>
        <p:nvPicPr>
          <p:cNvPr id="4" name="Picture 3">
            <a:extLst>
              <a:ext uri="{FF2B5EF4-FFF2-40B4-BE49-F238E27FC236}">
                <a16:creationId xmlns:a16="http://schemas.microsoft.com/office/drawing/2014/main" id="{D9A4D6C8-A7F2-4C7B-91FB-BD5615529316}"/>
              </a:ext>
            </a:extLst>
          </p:cNvPr>
          <p:cNvPicPr>
            <a:picLocks noChangeAspect="1"/>
          </p:cNvPicPr>
          <p:nvPr/>
        </p:nvPicPr>
        <p:blipFill>
          <a:blip r:embed="rId4"/>
          <a:stretch>
            <a:fillRect/>
          </a:stretch>
        </p:blipFill>
        <p:spPr>
          <a:xfrm>
            <a:off x="1203498" y="5195340"/>
            <a:ext cx="2377440" cy="1196340"/>
          </a:xfrm>
          <a:prstGeom prst="rect">
            <a:avLst/>
          </a:prstGeom>
        </p:spPr>
      </p:pic>
      <p:pic>
        <p:nvPicPr>
          <p:cNvPr id="5" name="Picture 4">
            <a:extLst>
              <a:ext uri="{FF2B5EF4-FFF2-40B4-BE49-F238E27FC236}">
                <a16:creationId xmlns:a16="http://schemas.microsoft.com/office/drawing/2014/main" id="{4849C54B-CB21-4906-8AA7-667B85816316}"/>
              </a:ext>
            </a:extLst>
          </p:cNvPr>
          <p:cNvPicPr>
            <a:picLocks noChangeAspect="1"/>
          </p:cNvPicPr>
          <p:nvPr/>
        </p:nvPicPr>
        <p:blipFill>
          <a:blip r:embed="rId5"/>
          <a:stretch>
            <a:fillRect/>
          </a:stretch>
        </p:blipFill>
        <p:spPr>
          <a:xfrm>
            <a:off x="5829995" y="3043142"/>
            <a:ext cx="5562137" cy="3348538"/>
          </a:xfrm>
          <a:prstGeom prst="rect">
            <a:avLst/>
          </a:prstGeom>
        </p:spPr>
      </p:pic>
    </p:spTree>
    <p:extLst>
      <p:ext uri="{BB962C8B-B14F-4D97-AF65-F5344CB8AC3E}">
        <p14:creationId xmlns:p14="http://schemas.microsoft.com/office/powerpoint/2010/main" val="387997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4916-AFFD-4E17-99A3-074BDEEFD098}"/>
              </a:ext>
            </a:extLst>
          </p:cNvPr>
          <p:cNvSpPr>
            <a:spLocks noGrp="1"/>
          </p:cNvSpPr>
          <p:nvPr>
            <p:ph type="title"/>
          </p:nvPr>
        </p:nvSpPr>
        <p:spPr>
          <a:xfrm>
            <a:off x="838200" y="365126"/>
            <a:ext cx="10515600" cy="715530"/>
          </a:xfrm>
        </p:spPr>
        <p:txBody>
          <a:bodyPr/>
          <a:lstStyle/>
          <a:p>
            <a:r>
              <a:rPr lang="en-IN" dirty="0"/>
              <a:t>Agenda</a:t>
            </a:r>
          </a:p>
        </p:txBody>
      </p:sp>
      <p:sp>
        <p:nvSpPr>
          <p:cNvPr id="3" name="Content Placeholder 2">
            <a:extLst>
              <a:ext uri="{FF2B5EF4-FFF2-40B4-BE49-F238E27FC236}">
                <a16:creationId xmlns:a16="http://schemas.microsoft.com/office/drawing/2014/main" id="{4740EDCE-CB3A-419A-B5BD-A8F4F5D2EB53}"/>
              </a:ext>
            </a:extLst>
          </p:cNvPr>
          <p:cNvSpPr>
            <a:spLocks noGrp="1"/>
          </p:cNvSpPr>
          <p:nvPr>
            <p:ph idx="1"/>
          </p:nvPr>
        </p:nvSpPr>
        <p:spPr>
          <a:xfrm>
            <a:off x="838200" y="1394691"/>
            <a:ext cx="10515600" cy="4782272"/>
          </a:xfrm>
        </p:spPr>
        <p:txBody>
          <a:bodyPr/>
          <a:lstStyle/>
          <a:p>
            <a:r>
              <a:rPr lang="en-IN" dirty="0"/>
              <a:t>Abstract</a:t>
            </a:r>
          </a:p>
          <a:p>
            <a:r>
              <a:rPr lang="en-IN" dirty="0"/>
              <a:t>Problem Definition</a:t>
            </a:r>
          </a:p>
          <a:p>
            <a:r>
              <a:rPr lang="en-IN" dirty="0"/>
              <a:t>Methodology</a:t>
            </a:r>
          </a:p>
          <a:p>
            <a:r>
              <a:rPr lang="en-IN" dirty="0"/>
              <a:t>Algorithm Description</a:t>
            </a:r>
          </a:p>
          <a:p>
            <a:r>
              <a:rPr lang="en-IN" dirty="0"/>
              <a:t>Workflow</a:t>
            </a:r>
          </a:p>
          <a:p>
            <a:r>
              <a:rPr lang="en-IN" dirty="0"/>
              <a:t>Implementation</a:t>
            </a:r>
          </a:p>
          <a:p>
            <a:r>
              <a:rPr lang="en-IN" dirty="0"/>
              <a:t>Results</a:t>
            </a:r>
          </a:p>
        </p:txBody>
      </p:sp>
      <p:pic>
        <p:nvPicPr>
          <p:cNvPr id="2050" name="Picture 2" descr="Why you need an agenda for meetings with your principal investigator">
            <a:extLst>
              <a:ext uri="{FF2B5EF4-FFF2-40B4-BE49-F238E27FC236}">
                <a16:creationId xmlns:a16="http://schemas.microsoft.com/office/drawing/2014/main" id="{58935706-A056-4332-8BDB-54CE3FC8C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528" y="1283854"/>
            <a:ext cx="3632200" cy="363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53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C828-B809-4A50-B090-00E1592C61E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34FBBBF-B3C4-4947-B149-8A9E66842D08}"/>
              </a:ext>
            </a:extLst>
          </p:cNvPr>
          <p:cNvSpPr>
            <a:spLocks noGrp="1"/>
          </p:cNvSpPr>
          <p:nvPr>
            <p:ph idx="1"/>
          </p:nvPr>
        </p:nvSpPr>
        <p:spPr>
          <a:xfrm>
            <a:off x="838201" y="1825625"/>
            <a:ext cx="5461000" cy="3891684"/>
          </a:xfrm>
        </p:spPr>
        <p:txBody>
          <a:bodyPr>
            <a:normAutofit/>
          </a:bodyPr>
          <a:lstStyle/>
          <a:p>
            <a:pPr marL="0" indent="0" algn="just">
              <a:buNone/>
            </a:pPr>
            <a:r>
              <a:rPr lang="en-US" sz="2500" dirty="0"/>
              <a:t>Data clustering is an important data exploration technique with many applications in data mining. K-means is one of the most well-known methods of data mining that partitions a dataset into groups of patterns, many methods have been proposed to improve the performance of the K-means algorithm. </a:t>
            </a:r>
            <a:endParaRPr lang="en-IN" sz="2500" dirty="0"/>
          </a:p>
        </p:txBody>
      </p:sp>
      <p:pic>
        <p:nvPicPr>
          <p:cNvPr id="1026" name="Picture 2" descr="K-Means Data Clustering. In today's world with the increased… | by Niruhan  Viswarupan | Towards Data Science">
            <a:extLst>
              <a:ext uri="{FF2B5EF4-FFF2-40B4-BE49-F238E27FC236}">
                <a16:creationId xmlns:a16="http://schemas.microsoft.com/office/drawing/2014/main" id="{9589858B-1221-40DE-A0D2-60B6D1C72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659" y="1690688"/>
            <a:ext cx="5813232" cy="2955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7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38F9-043A-4B49-A73B-367228E84E2A}"/>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358ABC41-73B3-4817-A77E-90CA7FBC11B9}"/>
              </a:ext>
            </a:extLst>
          </p:cNvPr>
          <p:cNvSpPr>
            <a:spLocks noGrp="1"/>
          </p:cNvSpPr>
          <p:nvPr>
            <p:ph idx="1"/>
          </p:nvPr>
        </p:nvSpPr>
        <p:spPr/>
        <p:txBody>
          <a:bodyPr>
            <a:normAutofit/>
          </a:bodyPr>
          <a:lstStyle/>
          <a:p>
            <a:pPr algn="just"/>
            <a:r>
              <a:rPr lang="en-US" sz="2500" b="0" i="0" dirty="0">
                <a:effectLst/>
              </a:rPr>
              <a:t>Imagine you have a large dataset of observations, but there is no grouping information or labels for the data points. </a:t>
            </a:r>
            <a:r>
              <a:rPr lang="en-US" sz="2500" dirty="0"/>
              <a:t>Through</a:t>
            </a:r>
            <a:r>
              <a:rPr lang="en-US" sz="2500" b="0" i="0" dirty="0">
                <a:effectLst/>
              </a:rPr>
              <a:t> clustering we can generate groups comprised of observations with similar characteristics. For example, if you have customer data, you might want to create sets of similar customers and then target each group with different types of marketing.</a:t>
            </a:r>
          </a:p>
          <a:p>
            <a:pPr algn="just"/>
            <a:r>
              <a:rPr lang="en-US" sz="2500" dirty="0"/>
              <a:t>We can also identify the requirements in </a:t>
            </a:r>
            <a:r>
              <a:rPr lang="fr-FR" sz="2500" b="0" i="0" dirty="0">
                <a:solidFill>
                  <a:srgbClr val="292929"/>
                </a:solidFill>
                <a:effectLst/>
              </a:rPr>
              <a:t>market segmentation, document clustering, image segmentation and image compression, etc. </a:t>
            </a:r>
            <a:endParaRPr lang="en-US" sz="2500" b="0" i="0" dirty="0">
              <a:effectLst/>
            </a:endParaRPr>
          </a:p>
          <a:p>
            <a:pPr algn="just"/>
            <a:endParaRPr lang="en-IN" sz="2500" dirty="0"/>
          </a:p>
        </p:txBody>
      </p:sp>
    </p:spTree>
    <p:extLst>
      <p:ext uri="{BB962C8B-B14F-4D97-AF65-F5344CB8AC3E}">
        <p14:creationId xmlns:p14="http://schemas.microsoft.com/office/powerpoint/2010/main" val="40049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DDA3-C00A-4D94-9072-E7183355A25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41F688D-E77F-4556-80EB-1C5374BB33EE}"/>
              </a:ext>
            </a:extLst>
          </p:cNvPr>
          <p:cNvSpPr>
            <a:spLocks noGrp="1"/>
          </p:cNvSpPr>
          <p:nvPr>
            <p:ph idx="1"/>
          </p:nvPr>
        </p:nvSpPr>
        <p:spPr>
          <a:xfrm>
            <a:off x="838200" y="1825625"/>
            <a:ext cx="6229350" cy="4351338"/>
          </a:xfrm>
        </p:spPr>
        <p:txBody>
          <a:bodyPr/>
          <a:lstStyle/>
          <a:p>
            <a:r>
              <a:rPr lang="en-IN" dirty="0"/>
              <a:t>PySpark : </a:t>
            </a:r>
          </a:p>
          <a:p>
            <a:pPr marL="0" indent="0" algn="just">
              <a:buNone/>
            </a:pPr>
            <a:r>
              <a:rPr lang="en-US" sz="2400" dirty="0"/>
              <a:t>PySpark is the Python API for Apache Spark, an open source, distributed computing framework and set of libraries for real-time, large-scale data processing. </a:t>
            </a:r>
          </a:p>
          <a:p>
            <a:pPr marL="0" indent="0" algn="just">
              <a:buNone/>
            </a:pPr>
            <a:r>
              <a:rPr lang="en-US" sz="2400" dirty="0"/>
              <a:t>PySpark is an interface for Apache Spark in Python. It not only allows you to write Spark applications using Python APIs, but also provides the PySpark shell for interactively analyzing your data in a distributed environment.</a:t>
            </a:r>
          </a:p>
          <a:p>
            <a:pPr marL="0" indent="0" algn="just">
              <a:buNone/>
            </a:pPr>
            <a:endParaRPr lang="en-IN" sz="2400" dirty="0"/>
          </a:p>
        </p:txBody>
      </p:sp>
      <p:pic>
        <p:nvPicPr>
          <p:cNvPr id="2050" name="Picture 2" descr="Data Preprocessing Using PySpark's DataFrame - Analytics Vidhya">
            <a:extLst>
              <a:ext uri="{FF2B5EF4-FFF2-40B4-BE49-F238E27FC236}">
                <a16:creationId xmlns:a16="http://schemas.microsoft.com/office/drawing/2014/main" id="{B7E37C0E-4A99-4ECA-A6B1-115A68D60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5" y="1690688"/>
            <a:ext cx="4162425" cy="312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97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FC701-3481-4D99-9E3E-4DD3FF257AD4}"/>
              </a:ext>
            </a:extLst>
          </p:cNvPr>
          <p:cNvSpPr>
            <a:spLocks noGrp="1"/>
          </p:cNvSpPr>
          <p:nvPr>
            <p:ph idx="1"/>
          </p:nvPr>
        </p:nvSpPr>
        <p:spPr>
          <a:xfrm>
            <a:off x="685800" y="922337"/>
            <a:ext cx="10515600" cy="5013326"/>
          </a:xfrm>
        </p:spPr>
        <p:txBody>
          <a:bodyPr>
            <a:normAutofit/>
          </a:bodyPr>
          <a:lstStyle/>
          <a:p>
            <a:r>
              <a:rPr lang="en-IN" sz="2400" dirty="0"/>
              <a:t>MLlib:</a:t>
            </a:r>
          </a:p>
          <a:p>
            <a:pPr marL="0" indent="0" algn="just">
              <a:buNone/>
            </a:pPr>
            <a:r>
              <a:rPr lang="en-US" sz="2400" i="0" dirty="0">
                <a:solidFill>
                  <a:srgbClr val="202124"/>
                </a:solidFill>
                <a:effectLst/>
                <a:latin typeface="Source Sans Pro" panose="020B0503030403020204" pitchFamily="34" charset="0"/>
                <a:ea typeface="Source Sans Pro" panose="020B0503030403020204" pitchFamily="34" charset="0"/>
              </a:rPr>
              <a:t>   MLlib is Spark's machine learning (ML) library</a:t>
            </a:r>
            <a:r>
              <a:rPr lang="en-US" sz="2400" b="0" i="0" dirty="0">
                <a:solidFill>
                  <a:srgbClr val="202124"/>
                </a:solidFill>
                <a:effectLst/>
                <a:latin typeface="Source Sans Pro" panose="020B0503030403020204" pitchFamily="34" charset="0"/>
                <a:ea typeface="Source Sans Pro" panose="020B0503030403020204" pitchFamily="34" charset="0"/>
              </a:rPr>
              <a:t>. Its goal is to make practical machine learning scalable and easy. At a high level, it provides tools such as: ML Algorithms: common learning algorithms such as classification, regression, clustering, and collaborative filtering.</a:t>
            </a:r>
          </a:p>
          <a:p>
            <a:pPr marL="0" indent="0" algn="just">
              <a:buNone/>
            </a:pPr>
            <a:endParaRPr lang="en-US" sz="2400" dirty="0">
              <a:solidFill>
                <a:srgbClr val="333333"/>
              </a:solidFill>
              <a:latin typeface="Source Sans Pro" panose="020B0503030403020204" pitchFamily="34" charset="0"/>
              <a:ea typeface="Source Sans Pro" panose="020B0503030403020204" pitchFamily="34" charset="0"/>
            </a:endParaRPr>
          </a:p>
          <a:p>
            <a:r>
              <a:rPr lang="en-US" sz="2400" dirty="0"/>
              <a:t>Google Colab:</a:t>
            </a:r>
          </a:p>
          <a:p>
            <a:pPr marL="0" indent="0" algn="just">
              <a:buNone/>
            </a:pPr>
            <a:r>
              <a:rPr lang="en-US" sz="2400" dirty="0"/>
              <a:t>    Colaboratory, or “Colab” for short, is a product from Google Research. Colab allows anybody to write and execute arbitrary python code through the browser, and is especially well suited to machine learning, data analysis and education.  </a:t>
            </a:r>
            <a:endParaRPr lang="en-IN" sz="2400" dirty="0"/>
          </a:p>
        </p:txBody>
      </p:sp>
    </p:spTree>
    <p:extLst>
      <p:ext uri="{BB962C8B-B14F-4D97-AF65-F5344CB8AC3E}">
        <p14:creationId xmlns:p14="http://schemas.microsoft.com/office/powerpoint/2010/main" val="119725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19B8-8162-472B-AD29-FB3CD9FDF594}"/>
              </a:ext>
            </a:extLst>
          </p:cNvPr>
          <p:cNvSpPr>
            <a:spLocks noGrp="1"/>
          </p:cNvSpPr>
          <p:nvPr>
            <p:ph type="title"/>
          </p:nvPr>
        </p:nvSpPr>
        <p:spPr>
          <a:xfrm>
            <a:off x="838200" y="263526"/>
            <a:ext cx="10515600" cy="724765"/>
          </a:xfrm>
        </p:spPr>
        <p:txBody>
          <a:bodyPr/>
          <a:lstStyle/>
          <a:p>
            <a:r>
              <a:rPr lang="en-IN" dirty="0"/>
              <a:t>Algorithm Description</a:t>
            </a:r>
          </a:p>
        </p:txBody>
      </p:sp>
      <p:sp>
        <p:nvSpPr>
          <p:cNvPr id="3" name="Content Placeholder 2">
            <a:extLst>
              <a:ext uri="{FF2B5EF4-FFF2-40B4-BE49-F238E27FC236}">
                <a16:creationId xmlns:a16="http://schemas.microsoft.com/office/drawing/2014/main" id="{07715F18-509B-45B2-BFE3-309C6DE4D73F}"/>
              </a:ext>
            </a:extLst>
          </p:cNvPr>
          <p:cNvSpPr>
            <a:spLocks noGrp="1"/>
          </p:cNvSpPr>
          <p:nvPr>
            <p:ph idx="1"/>
          </p:nvPr>
        </p:nvSpPr>
        <p:spPr>
          <a:xfrm>
            <a:off x="838200" y="1256145"/>
            <a:ext cx="10515600" cy="5412510"/>
          </a:xfrm>
        </p:spPr>
        <p:txBody>
          <a:bodyPr>
            <a:noAutofit/>
          </a:bodyPr>
          <a:lstStyle/>
          <a:p>
            <a:pPr algn="just"/>
            <a:endParaRPr lang="en-US" sz="2200" b="0" i="0" dirty="0">
              <a:effectLst/>
            </a:endParaRPr>
          </a:p>
          <a:p>
            <a:pPr algn="just"/>
            <a:r>
              <a:rPr lang="en-US" sz="2200" b="0" i="0" dirty="0">
                <a:effectLst/>
              </a:rPr>
              <a:t>The K Means Clustering algorithm finds observations in a dataset that are like each other and places them in a set. The process starts by randomly assigning each data point to an initial group and calculating the centroid for each one. A centroid is the center of the group. Note that some forms of the procedure allow you to specify the initial sets.</a:t>
            </a:r>
          </a:p>
          <a:p>
            <a:pPr marL="0" indent="0" algn="just">
              <a:buNone/>
            </a:pPr>
            <a:endParaRPr lang="en-US" sz="2200" dirty="0"/>
          </a:p>
          <a:p>
            <a:pPr algn="l"/>
            <a:r>
              <a:rPr lang="en-US" sz="2200" b="0" i="0" dirty="0">
                <a:effectLst/>
              </a:rPr>
              <a:t>Then the algorithm continues as follows:</a:t>
            </a:r>
          </a:p>
          <a:p>
            <a:pPr algn="just">
              <a:buFont typeface="+mj-lt"/>
              <a:buAutoNum type="arabicPeriod"/>
            </a:pPr>
            <a:r>
              <a:rPr lang="en-US" sz="2200" b="0" i="0" dirty="0">
                <a:effectLst/>
              </a:rPr>
              <a:t> It evaluates each observation, assigning it to the closest cluster. The definition of “closest” is that the Euclidean distance between a data point and a group’s centroid is shorter than the distances to the other centroids.</a:t>
            </a:r>
          </a:p>
          <a:p>
            <a:pPr algn="just">
              <a:buFont typeface="+mj-lt"/>
              <a:buAutoNum type="arabicPeriod"/>
            </a:pPr>
            <a:r>
              <a:rPr lang="en-US" sz="2200" b="0" i="0" dirty="0">
                <a:effectLst/>
              </a:rPr>
              <a:t> When a cluster gains or loses a data point, the K means clustering algorithm    recalculates its centroid.</a:t>
            </a:r>
          </a:p>
          <a:p>
            <a:pPr algn="just">
              <a:buFont typeface="+mj-lt"/>
              <a:buAutoNum type="arabicPeriod"/>
            </a:pPr>
            <a:r>
              <a:rPr lang="en-US" sz="2200" b="0" i="0" dirty="0">
                <a:effectLst/>
              </a:rPr>
              <a:t>The algorithm repeats until it can no longer assign data points to a closer set.</a:t>
            </a:r>
          </a:p>
          <a:p>
            <a:endParaRPr lang="en-IN" sz="2200" dirty="0"/>
          </a:p>
        </p:txBody>
      </p:sp>
    </p:spTree>
    <p:extLst>
      <p:ext uri="{BB962C8B-B14F-4D97-AF65-F5344CB8AC3E}">
        <p14:creationId xmlns:p14="http://schemas.microsoft.com/office/powerpoint/2010/main" val="353219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915943-8851-4C06-A8BD-1EFD94EA10DE}"/>
              </a:ext>
            </a:extLst>
          </p:cNvPr>
          <p:cNvPicPr>
            <a:picLocks noChangeAspect="1"/>
          </p:cNvPicPr>
          <p:nvPr/>
        </p:nvPicPr>
        <p:blipFill>
          <a:blip r:embed="rId2"/>
          <a:stretch>
            <a:fillRect/>
          </a:stretch>
        </p:blipFill>
        <p:spPr>
          <a:xfrm>
            <a:off x="2312342" y="518728"/>
            <a:ext cx="7567316" cy="5524979"/>
          </a:xfrm>
          <a:prstGeom prst="rect">
            <a:avLst/>
          </a:prstGeom>
        </p:spPr>
      </p:pic>
    </p:spTree>
    <p:extLst>
      <p:ext uri="{BB962C8B-B14F-4D97-AF65-F5344CB8AC3E}">
        <p14:creationId xmlns:p14="http://schemas.microsoft.com/office/powerpoint/2010/main" val="257236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F5A012-A6AA-4990-9D91-D78A5FA9C9CD}"/>
              </a:ext>
            </a:extLst>
          </p:cNvPr>
          <p:cNvPicPr>
            <a:picLocks noChangeAspect="1"/>
          </p:cNvPicPr>
          <p:nvPr/>
        </p:nvPicPr>
        <p:blipFill>
          <a:blip r:embed="rId2"/>
          <a:stretch>
            <a:fillRect/>
          </a:stretch>
        </p:blipFill>
        <p:spPr>
          <a:xfrm>
            <a:off x="484632" y="2815564"/>
            <a:ext cx="5763768" cy="1469760"/>
          </a:xfrm>
          <a:prstGeom prst="rect">
            <a:avLst/>
          </a:prstGeom>
        </p:spPr>
      </p:pic>
      <p:pic>
        <p:nvPicPr>
          <p:cNvPr id="5" name="Picture 4">
            <a:extLst>
              <a:ext uri="{FF2B5EF4-FFF2-40B4-BE49-F238E27FC236}">
                <a16:creationId xmlns:a16="http://schemas.microsoft.com/office/drawing/2014/main" id="{D13C39C7-D689-4211-87DE-5725731A8ACF}"/>
              </a:ext>
            </a:extLst>
          </p:cNvPr>
          <p:cNvPicPr>
            <a:picLocks noChangeAspect="1"/>
          </p:cNvPicPr>
          <p:nvPr/>
        </p:nvPicPr>
        <p:blipFill>
          <a:blip r:embed="rId3"/>
          <a:stretch>
            <a:fillRect/>
          </a:stretch>
        </p:blipFill>
        <p:spPr>
          <a:xfrm>
            <a:off x="6467476" y="1645166"/>
            <a:ext cx="5239892" cy="4480108"/>
          </a:xfrm>
          <a:prstGeom prst="rect">
            <a:avLst/>
          </a:prstGeom>
        </p:spPr>
      </p:pic>
    </p:spTree>
    <p:extLst>
      <p:ext uri="{BB962C8B-B14F-4D97-AF65-F5344CB8AC3E}">
        <p14:creationId xmlns:p14="http://schemas.microsoft.com/office/powerpoint/2010/main" val="4183856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523</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Source Sans Pro</vt:lpstr>
      <vt:lpstr>Office Theme</vt:lpstr>
      <vt:lpstr>K-MEANS CLUSTERING USING APACHE PYSPARK</vt:lpstr>
      <vt:lpstr>Agenda</vt:lpstr>
      <vt:lpstr>Abstract</vt:lpstr>
      <vt:lpstr>Problem Definition</vt:lpstr>
      <vt:lpstr>Methodology</vt:lpstr>
      <vt:lpstr>PowerPoint Presentation</vt:lpstr>
      <vt:lpstr>Algorithm Description</vt:lpstr>
      <vt:lpstr>PowerPoint Presentation</vt:lpstr>
      <vt:lpstr>PowerPoint Presentation</vt:lpstr>
      <vt:lpstr>PowerPoint Presentation</vt:lpstr>
      <vt:lpstr>PowerPoint Presentation</vt:lpstr>
      <vt:lpstr>Workflow</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 USING APACHE PYSPARK</dc:title>
  <dc:creator>AKHIL NALLA</dc:creator>
  <cp:lastModifiedBy>AKHIL NALLA</cp:lastModifiedBy>
  <cp:revision>9</cp:revision>
  <dcterms:created xsi:type="dcterms:W3CDTF">2022-12-18T14:59:12Z</dcterms:created>
  <dcterms:modified xsi:type="dcterms:W3CDTF">2022-12-19T13:56:07Z</dcterms:modified>
</cp:coreProperties>
</file>