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89" r:id="rId3"/>
    <p:sldId id="257" r:id="rId4"/>
    <p:sldId id="291" r:id="rId5"/>
    <p:sldId id="295" r:id="rId6"/>
    <p:sldId id="297" r:id="rId7"/>
    <p:sldId id="298" r:id="rId8"/>
    <p:sldId id="259" r:id="rId9"/>
    <p:sldId id="299" r:id="rId10"/>
    <p:sldId id="301" r:id="rId11"/>
    <p:sldId id="302" r:id="rId12"/>
    <p:sldId id="300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1318E-4ED2-4B46-BDF6-E91E39C1CD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FDD781-4911-4960-BF8F-8E484591CACC}">
      <dgm:prSet/>
      <dgm:spPr/>
      <dgm:t>
        <a:bodyPr/>
        <a:lstStyle/>
        <a:p>
          <a:r>
            <a:rPr lang="en-US"/>
            <a:t>Speaking of non-technological aspect, scientists use satellite data, radiosondes, supercomputers and others . When it comes to people’s requirement, and they need instant weather information of a region , the models use API’s . </a:t>
          </a:r>
        </a:p>
      </dgm:t>
    </dgm:pt>
    <dgm:pt modelId="{FEDC911E-6DE0-4645-8539-EB387763D46B}" type="parTrans" cxnId="{BDA686FF-A8A7-452C-A413-F34D9E4DCD82}">
      <dgm:prSet/>
      <dgm:spPr/>
      <dgm:t>
        <a:bodyPr/>
        <a:lstStyle/>
        <a:p>
          <a:endParaRPr lang="en-US"/>
        </a:p>
      </dgm:t>
    </dgm:pt>
    <dgm:pt modelId="{2FA7796F-317A-4A24-8890-5E498EFCA1B8}" type="sibTrans" cxnId="{BDA686FF-A8A7-452C-A413-F34D9E4DCD82}">
      <dgm:prSet/>
      <dgm:spPr/>
      <dgm:t>
        <a:bodyPr/>
        <a:lstStyle/>
        <a:p>
          <a:endParaRPr lang="en-US"/>
        </a:p>
      </dgm:t>
    </dgm:pt>
    <dgm:pt modelId="{9C3824CE-6F84-461D-AA77-AEE8AE00319B}">
      <dgm:prSet/>
      <dgm:spPr/>
      <dgm:t>
        <a:bodyPr/>
        <a:lstStyle/>
        <a:p>
          <a:r>
            <a:rPr lang="en-US"/>
            <a:t>These API’s fetch the real time information about the weather type, weather conditions and other real time information. </a:t>
          </a:r>
        </a:p>
      </dgm:t>
    </dgm:pt>
    <dgm:pt modelId="{53578A84-A4C7-40C4-9C01-89EF22DFF35E}" type="parTrans" cxnId="{2F9351F6-7BE8-4163-9F14-244FA3556E8C}">
      <dgm:prSet/>
      <dgm:spPr/>
      <dgm:t>
        <a:bodyPr/>
        <a:lstStyle/>
        <a:p>
          <a:endParaRPr lang="en-US"/>
        </a:p>
      </dgm:t>
    </dgm:pt>
    <dgm:pt modelId="{BCE3C162-A297-4FBF-BA2B-93BDBB9C085A}" type="sibTrans" cxnId="{2F9351F6-7BE8-4163-9F14-244FA3556E8C}">
      <dgm:prSet/>
      <dgm:spPr/>
      <dgm:t>
        <a:bodyPr/>
        <a:lstStyle/>
        <a:p>
          <a:endParaRPr lang="en-US"/>
        </a:p>
      </dgm:t>
    </dgm:pt>
    <dgm:pt modelId="{E220EE70-4688-4215-8EE5-125C15D7ECF0}" type="pres">
      <dgm:prSet presAssocID="{C4E1318E-4ED2-4B46-BDF6-E91E39C1CDBD}" presName="root" presStyleCnt="0">
        <dgm:presLayoutVars>
          <dgm:dir/>
          <dgm:resizeHandles val="exact"/>
        </dgm:presLayoutVars>
      </dgm:prSet>
      <dgm:spPr/>
    </dgm:pt>
    <dgm:pt modelId="{34194D60-9714-496D-B1BF-7871F95BBEBD}" type="pres">
      <dgm:prSet presAssocID="{36FDD781-4911-4960-BF8F-8E484591CACC}" presName="compNode" presStyleCnt="0"/>
      <dgm:spPr/>
    </dgm:pt>
    <dgm:pt modelId="{E350BCED-B7DB-4A39-AF2D-0C5DF7B94791}" type="pres">
      <dgm:prSet presAssocID="{36FDD781-4911-4960-BF8F-8E484591CACC}" presName="bgRect" presStyleLbl="bgShp" presStyleIdx="0" presStyleCnt="2"/>
      <dgm:spPr/>
    </dgm:pt>
    <dgm:pt modelId="{CF60DC3C-5AD2-49E4-A5FC-3ACB05A0E79B}" type="pres">
      <dgm:prSet presAssocID="{36FDD781-4911-4960-BF8F-8E484591CA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9AA3D12-F435-4108-9DBE-B20037183E23}" type="pres">
      <dgm:prSet presAssocID="{36FDD781-4911-4960-BF8F-8E484591CACC}" presName="spaceRect" presStyleCnt="0"/>
      <dgm:spPr/>
    </dgm:pt>
    <dgm:pt modelId="{59437560-C68B-479F-9864-CDF6FADFEA08}" type="pres">
      <dgm:prSet presAssocID="{36FDD781-4911-4960-BF8F-8E484591CACC}" presName="parTx" presStyleLbl="revTx" presStyleIdx="0" presStyleCnt="2">
        <dgm:presLayoutVars>
          <dgm:chMax val="0"/>
          <dgm:chPref val="0"/>
        </dgm:presLayoutVars>
      </dgm:prSet>
      <dgm:spPr/>
    </dgm:pt>
    <dgm:pt modelId="{40D7C8D4-A488-4B7A-A800-63E2D198C8A0}" type="pres">
      <dgm:prSet presAssocID="{2FA7796F-317A-4A24-8890-5E498EFCA1B8}" presName="sibTrans" presStyleCnt="0"/>
      <dgm:spPr/>
    </dgm:pt>
    <dgm:pt modelId="{5502E745-D686-4D8C-AC3B-8B794B71B70E}" type="pres">
      <dgm:prSet presAssocID="{9C3824CE-6F84-461D-AA77-AEE8AE00319B}" presName="compNode" presStyleCnt="0"/>
      <dgm:spPr/>
    </dgm:pt>
    <dgm:pt modelId="{341FC209-B678-45AD-AB08-ABD08CEE5D55}" type="pres">
      <dgm:prSet presAssocID="{9C3824CE-6F84-461D-AA77-AEE8AE00319B}" presName="bgRect" presStyleLbl="bgShp" presStyleIdx="1" presStyleCnt="2"/>
      <dgm:spPr/>
    </dgm:pt>
    <dgm:pt modelId="{D6D64236-B409-4B32-A258-CF73BE4EC500}" type="pres">
      <dgm:prSet presAssocID="{9C3824CE-6F84-461D-AA77-AEE8AE0031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8850878-6AA9-4621-8A92-793967520D2F}" type="pres">
      <dgm:prSet presAssocID="{9C3824CE-6F84-461D-AA77-AEE8AE00319B}" presName="spaceRect" presStyleCnt="0"/>
      <dgm:spPr/>
    </dgm:pt>
    <dgm:pt modelId="{FA425A31-61DC-4118-8CDD-B71E57588CA8}" type="pres">
      <dgm:prSet presAssocID="{9C3824CE-6F84-461D-AA77-AEE8AE0031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ACD66D-0EC1-49A7-93DB-1A327D234468}" type="presOf" srcId="{36FDD781-4911-4960-BF8F-8E484591CACC}" destId="{59437560-C68B-479F-9864-CDF6FADFEA08}" srcOrd="0" destOrd="0" presId="urn:microsoft.com/office/officeart/2018/2/layout/IconVerticalSolidList"/>
    <dgm:cxn modelId="{0BEDD170-8FBE-42EC-B0E5-F7480CB16EBB}" type="presOf" srcId="{C4E1318E-4ED2-4B46-BDF6-E91E39C1CDBD}" destId="{E220EE70-4688-4215-8EE5-125C15D7ECF0}" srcOrd="0" destOrd="0" presId="urn:microsoft.com/office/officeart/2018/2/layout/IconVerticalSolidList"/>
    <dgm:cxn modelId="{CAB9CCDC-870A-4293-A9DB-C4021A66A775}" type="presOf" srcId="{9C3824CE-6F84-461D-AA77-AEE8AE00319B}" destId="{FA425A31-61DC-4118-8CDD-B71E57588CA8}" srcOrd="0" destOrd="0" presId="urn:microsoft.com/office/officeart/2018/2/layout/IconVerticalSolidList"/>
    <dgm:cxn modelId="{2F9351F6-7BE8-4163-9F14-244FA3556E8C}" srcId="{C4E1318E-4ED2-4B46-BDF6-E91E39C1CDBD}" destId="{9C3824CE-6F84-461D-AA77-AEE8AE00319B}" srcOrd="1" destOrd="0" parTransId="{53578A84-A4C7-40C4-9C01-89EF22DFF35E}" sibTransId="{BCE3C162-A297-4FBF-BA2B-93BDBB9C085A}"/>
    <dgm:cxn modelId="{BDA686FF-A8A7-452C-A413-F34D9E4DCD82}" srcId="{C4E1318E-4ED2-4B46-BDF6-E91E39C1CDBD}" destId="{36FDD781-4911-4960-BF8F-8E484591CACC}" srcOrd="0" destOrd="0" parTransId="{FEDC911E-6DE0-4645-8539-EB387763D46B}" sibTransId="{2FA7796F-317A-4A24-8890-5E498EFCA1B8}"/>
    <dgm:cxn modelId="{C2564B48-0E23-4D2C-9B74-CBF7C5CE7C92}" type="presParOf" srcId="{E220EE70-4688-4215-8EE5-125C15D7ECF0}" destId="{34194D60-9714-496D-B1BF-7871F95BBEBD}" srcOrd="0" destOrd="0" presId="urn:microsoft.com/office/officeart/2018/2/layout/IconVerticalSolidList"/>
    <dgm:cxn modelId="{49EC4871-AFAB-4D9F-8395-E93B8FD9A4E8}" type="presParOf" srcId="{34194D60-9714-496D-B1BF-7871F95BBEBD}" destId="{E350BCED-B7DB-4A39-AF2D-0C5DF7B94791}" srcOrd="0" destOrd="0" presId="urn:microsoft.com/office/officeart/2018/2/layout/IconVerticalSolidList"/>
    <dgm:cxn modelId="{E81BF223-0126-4DE4-B400-4B83266F8F85}" type="presParOf" srcId="{34194D60-9714-496D-B1BF-7871F95BBEBD}" destId="{CF60DC3C-5AD2-49E4-A5FC-3ACB05A0E79B}" srcOrd="1" destOrd="0" presId="urn:microsoft.com/office/officeart/2018/2/layout/IconVerticalSolidList"/>
    <dgm:cxn modelId="{D78E7CF6-F4C1-4839-980D-9631C65C9E14}" type="presParOf" srcId="{34194D60-9714-496D-B1BF-7871F95BBEBD}" destId="{19AA3D12-F435-4108-9DBE-B20037183E23}" srcOrd="2" destOrd="0" presId="urn:microsoft.com/office/officeart/2018/2/layout/IconVerticalSolidList"/>
    <dgm:cxn modelId="{03BF042C-9980-4481-A0F7-76EFC0CC4F8E}" type="presParOf" srcId="{34194D60-9714-496D-B1BF-7871F95BBEBD}" destId="{59437560-C68B-479F-9864-CDF6FADFEA08}" srcOrd="3" destOrd="0" presId="urn:microsoft.com/office/officeart/2018/2/layout/IconVerticalSolidList"/>
    <dgm:cxn modelId="{FE52BC2B-0757-4BBD-8514-9BF0873757CC}" type="presParOf" srcId="{E220EE70-4688-4215-8EE5-125C15D7ECF0}" destId="{40D7C8D4-A488-4B7A-A800-63E2D198C8A0}" srcOrd="1" destOrd="0" presId="urn:microsoft.com/office/officeart/2018/2/layout/IconVerticalSolidList"/>
    <dgm:cxn modelId="{51BA00D8-8BFB-43A1-9625-237252010259}" type="presParOf" srcId="{E220EE70-4688-4215-8EE5-125C15D7ECF0}" destId="{5502E745-D686-4D8C-AC3B-8B794B71B70E}" srcOrd="2" destOrd="0" presId="urn:microsoft.com/office/officeart/2018/2/layout/IconVerticalSolidList"/>
    <dgm:cxn modelId="{367806F4-1AA0-43D6-BB40-11075DFC0E40}" type="presParOf" srcId="{5502E745-D686-4D8C-AC3B-8B794B71B70E}" destId="{341FC209-B678-45AD-AB08-ABD08CEE5D55}" srcOrd="0" destOrd="0" presId="urn:microsoft.com/office/officeart/2018/2/layout/IconVerticalSolidList"/>
    <dgm:cxn modelId="{5B098224-C7D3-4D27-B84F-5C226BC7AFF2}" type="presParOf" srcId="{5502E745-D686-4D8C-AC3B-8B794B71B70E}" destId="{D6D64236-B409-4B32-A258-CF73BE4EC500}" srcOrd="1" destOrd="0" presId="urn:microsoft.com/office/officeart/2018/2/layout/IconVerticalSolidList"/>
    <dgm:cxn modelId="{FB67878B-0D9A-4B7A-9BB7-716E72778C54}" type="presParOf" srcId="{5502E745-D686-4D8C-AC3B-8B794B71B70E}" destId="{78850878-6AA9-4621-8A92-793967520D2F}" srcOrd="2" destOrd="0" presId="urn:microsoft.com/office/officeart/2018/2/layout/IconVerticalSolidList"/>
    <dgm:cxn modelId="{E2559BFF-D6E7-4F3B-8B8E-6A440D088C21}" type="presParOf" srcId="{5502E745-D686-4D8C-AC3B-8B794B71B70E}" destId="{FA425A31-61DC-4118-8CDD-B71E57588C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0BCED-B7DB-4A39-AF2D-0C5DF7B94791}">
      <dsp:nvSpPr>
        <dsp:cNvPr id="0" name=""/>
        <dsp:cNvSpPr/>
      </dsp:nvSpPr>
      <dsp:spPr>
        <a:xfrm>
          <a:off x="0" y="907553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0DC3C-5AD2-49E4-A5FC-3ACB05A0E79B}">
      <dsp:nvSpPr>
        <dsp:cNvPr id="0" name=""/>
        <dsp:cNvSpPr/>
      </dsp:nvSpPr>
      <dsp:spPr>
        <a:xfrm>
          <a:off x="506833" y="1284537"/>
          <a:ext cx="921516" cy="92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37560-C68B-479F-9864-CDF6FADFEA08}">
      <dsp:nvSpPr>
        <dsp:cNvPr id="0" name=""/>
        <dsp:cNvSpPr/>
      </dsp:nvSpPr>
      <dsp:spPr>
        <a:xfrm>
          <a:off x="1935183" y="907553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Speaking of non-technological aspect, scientists use satellite data, radiosondes, supercomputers and others . When it comes to people’s requirement, and they need instant weather information of a region , the models use API’s . </a:t>
          </a:r>
        </a:p>
      </dsp:txBody>
      <dsp:txXfrm>
        <a:off x="1935183" y="907553"/>
        <a:ext cx="4897991" cy="1675483"/>
      </dsp:txXfrm>
    </dsp:sp>
    <dsp:sp modelId="{341FC209-B678-45AD-AB08-ABD08CEE5D55}">
      <dsp:nvSpPr>
        <dsp:cNvPr id="0" name=""/>
        <dsp:cNvSpPr/>
      </dsp:nvSpPr>
      <dsp:spPr>
        <a:xfrm>
          <a:off x="0" y="3001908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64236-B409-4B32-A258-CF73BE4EC500}">
      <dsp:nvSpPr>
        <dsp:cNvPr id="0" name=""/>
        <dsp:cNvSpPr/>
      </dsp:nvSpPr>
      <dsp:spPr>
        <a:xfrm>
          <a:off x="506833" y="3378892"/>
          <a:ext cx="921516" cy="921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25A31-61DC-4118-8CDD-B71E57588CA8}">
      <dsp:nvSpPr>
        <dsp:cNvPr id="0" name=""/>
        <dsp:cNvSpPr/>
      </dsp:nvSpPr>
      <dsp:spPr>
        <a:xfrm>
          <a:off x="1935183" y="3001908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API’s fetch the real time information about the weather type, weather conditions and other real time information. </a:t>
          </a:r>
        </a:p>
      </dsp:txBody>
      <dsp:txXfrm>
        <a:off x="1935183" y="3001908"/>
        <a:ext cx="4897991" cy="167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4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8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achersinstitute.yale.edu/curriculum/units/1994/5/94.05.01.x.html" TargetMode="External"/><Relationship Id="rId2" Type="http://schemas.openxmlformats.org/officeDocument/2006/relationships/hyperlink" Target="https://doi.org/10.1175/BAMS-D-15-00308.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eter_Lynch_(meteorologist)" TargetMode="External"/><Relationship Id="rId4" Type="http://schemas.openxmlformats.org/officeDocument/2006/relationships/hyperlink" Target="https://teachersinstitute.yale.edu/curriculum/units/1994/5/94.05.01/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B675-02F6-49A0-860A-F94ADF143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2" r="-1" b="14196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4BD01-DA25-49AF-B118-6F79A213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WEATHER INFO USING API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9410852-8EEE-4DDB-9D3F-C4457E5D5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TEAM MEMBERS :</a:t>
            </a:r>
          </a:p>
          <a:p>
            <a:pPr marL="457200" indent="-457200" algn="r">
              <a:buFont typeface="Arial" panose="020B0604020202020204" pitchFamily="34" charset="0"/>
              <a:buAutoNum type="arabicPeriod"/>
            </a:pPr>
            <a:r>
              <a:rPr lang="en-US" sz="2000" dirty="0" err="1">
                <a:solidFill>
                  <a:srgbClr val="FFFFFF"/>
                </a:solidFill>
              </a:rPr>
              <a:t>N.Akhil</a:t>
            </a:r>
            <a:r>
              <a:rPr lang="en-US" sz="2000" dirty="0">
                <a:solidFill>
                  <a:srgbClr val="FFFFFF"/>
                </a:solidFill>
              </a:rPr>
              <a:t>      –  19071A12C1</a:t>
            </a:r>
          </a:p>
          <a:p>
            <a:pPr marL="457200" indent="-457200" algn="r">
              <a:buFont typeface="Arial" panose="020B0604020202020204" pitchFamily="34" charset="0"/>
              <a:buAutoNum type="arabicPeriod"/>
            </a:pPr>
            <a:r>
              <a:rPr lang="en-US" sz="2000" dirty="0" err="1">
                <a:solidFill>
                  <a:srgbClr val="FFFFFF"/>
                </a:solidFill>
              </a:rPr>
              <a:t>P.Srujana</a:t>
            </a:r>
            <a:r>
              <a:rPr lang="en-US" sz="2000" dirty="0">
                <a:solidFill>
                  <a:srgbClr val="FFFFFF"/>
                </a:solidFill>
              </a:rPr>
              <a:t>   –  19071A12G1</a:t>
            </a:r>
          </a:p>
          <a:p>
            <a:pPr marL="457200" indent="-457200" algn="r">
              <a:buFont typeface="Arial" panose="020B0604020202020204" pitchFamily="34" charset="0"/>
              <a:buAutoNum type="arabicPeriod"/>
            </a:pPr>
            <a:r>
              <a:rPr lang="en-US" sz="2000" dirty="0" err="1">
                <a:solidFill>
                  <a:srgbClr val="FFFFFF"/>
                </a:solidFill>
              </a:rPr>
              <a:t>G.Shivani</a:t>
            </a:r>
            <a:r>
              <a:rPr lang="en-US" sz="2000" dirty="0">
                <a:solidFill>
                  <a:srgbClr val="FFFFFF"/>
                </a:solidFill>
              </a:rPr>
              <a:t>   –  20075A1215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   4.   </a:t>
            </a:r>
            <a:r>
              <a:rPr lang="en-US" sz="2000" dirty="0" err="1">
                <a:solidFill>
                  <a:srgbClr val="FFFFFF"/>
                </a:solidFill>
              </a:rPr>
              <a:t>T.Pavani</a:t>
            </a:r>
            <a:r>
              <a:rPr lang="en-US" sz="2000" dirty="0">
                <a:solidFill>
                  <a:srgbClr val="FFFFFF"/>
                </a:solidFill>
              </a:rPr>
              <a:t> 	-   20075A1219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7D4AB1-974A-4B28-9E6C-37DE004AA414}"/>
              </a:ext>
            </a:extLst>
          </p:cNvPr>
          <p:cNvSpPr txBox="1"/>
          <p:nvPr/>
        </p:nvSpPr>
        <p:spPr>
          <a:xfrm>
            <a:off x="562330" y="4388002"/>
            <a:ext cx="35098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Guided By: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Mrs.B.Srivani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Assistant  Professor,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Department of IT,</a:t>
            </a:r>
          </a:p>
          <a:p>
            <a:r>
              <a:rPr lang="en-US" sz="2000" dirty="0">
                <a:solidFill>
                  <a:schemeClr val="bg1"/>
                </a:solidFill>
              </a:rPr>
              <a:t>VNRVJIET , Hyderabad.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5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D87E-3F65-4AA1-BF80-C07511A4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13" y="719577"/>
            <a:ext cx="1425713" cy="616226"/>
          </a:xfrm>
        </p:spPr>
        <p:txBody>
          <a:bodyPr>
            <a:normAutofit/>
          </a:bodyPr>
          <a:lstStyle/>
          <a:p>
            <a:r>
              <a:rPr lang="en-US" sz="2000" dirty="0"/>
              <a:t>CSS : 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8A92A-13E0-4756-A4F2-F57D1F7F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42834"/>
            <a:ext cx="5105400" cy="4895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305AE-2D9D-43BE-8733-058415A8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7" y="1240305"/>
            <a:ext cx="5105398" cy="48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D87E-3F65-4AA1-BF80-C07511A4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13" y="719577"/>
            <a:ext cx="1425713" cy="616226"/>
          </a:xfrm>
        </p:spPr>
        <p:txBody>
          <a:bodyPr>
            <a:normAutofit/>
          </a:bodyPr>
          <a:lstStyle/>
          <a:p>
            <a:r>
              <a:rPr lang="en-US" sz="2000" dirty="0"/>
              <a:t>JS : 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78FC5-422B-481B-9EBB-8AAB706F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0" y="1335803"/>
            <a:ext cx="5351106" cy="4755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24AE3-37AE-4B86-88B0-E05B9C3D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77" y="1335803"/>
            <a:ext cx="5471503" cy="47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8714-0CDF-4905-9A90-47E5C627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27427"/>
            <a:ext cx="10634472" cy="840453"/>
          </a:xfrm>
        </p:spPr>
        <p:txBody>
          <a:bodyPr/>
          <a:lstStyle/>
          <a:p>
            <a:r>
              <a:rPr lang="en-US" sz="5100">
                <a:latin typeface="Californian FB" panose="0207040306080B030204" pitchFamily="18" charset="0"/>
              </a:rPr>
              <a:t>Output Screenshots</a:t>
            </a:r>
            <a:endParaRPr lang="en-IN" sz="5100" dirty="0">
              <a:latin typeface="Californian FB" panose="0207040306080B030204" pitchFamily="18" charset="0"/>
            </a:endParaRP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1F745FB1-799F-40AE-97A6-BA5676018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25" y="2245275"/>
            <a:ext cx="5699575" cy="3255313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9AE8E3F-4ECE-4A3D-AB47-7B367B3C1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245275"/>
            <a:ext cx="5543550" cy="32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9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5AF0-D8F3-46F9-B999-4ABD24F4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83133"/>
            <a:ext cx="11099800" cy="783717"/>
          </a:xfrm>
        </p:spPr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Conclusion and future scope</a:t>
            </a:r>
            <a:endParaRPr lang="en-IN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60C6-C2CC-4E66-AB5A-040410A5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47437"/>
            <a:ext cx="11099800" cy="4427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would like to conclude that weather plays an important role in our daily life , the forecasts are important which determines what to wear that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Looking at the current weather information help the users to plan our trips , helps for small scale android app users with this application when they want to know the current weather of a place instantly 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application is also useful to the farmers such that they can take necessary measures to protect their crops.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would like to implement Node JS and Next JS to reduce the threshold for developer.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existing system should add this features which enhances previous results.</a:t>
            </a:r>
          </a:p>
        </p:txBody>
      </p:sp>
    </p:spTree>
    <p:extLst>
      <p:ext uri="{BB962C8B-B14F-4D97-AF65-F5344CB8AC3E}">
        <p14:creationId xmlns:p14="http://schemas.microsoft.com/office/powerpoint/2010/main" val="280996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F999-17E6-40FC-9FC6-EBD7F388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37045"/>
            <a:ext cx="10634472" cy="840867"/>
          </a:xfrm>
        </p:spPr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References</a:t>
            </a:r>
            <a:endParaRPr lang="en-IN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CB8A-06A8-4D73-9A5F-646AC184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22763"/>
            <a:ext cx="11042650" cy="3749387"/>
          </a:xfrm>
        </p:spPr>
        <p:txBody>
          <a:bodyPr>
            <a:normAutofit/>
          </a:bodyPr>
          <a:lstStyle/>
          <a:p>
            <a:pPr marL="342900" marR="567055" lvl="0" indent="-342900" algn="just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1800" b="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Weather Research and Forecasting Model: Overview, System Efforts, and Future Directions</a:t>
            </a:r>
            <a:endParaRPr lang="en-IN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90500" indent="182880" algn="just"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Arial" panose="020B0604020202020204" pitchFamily="34" charset="0"/>
                <a:hlinkClick r:id="rId2"/>
              </a:rPr>
              <a:t>https://doi.org/10.1175/BAMS-D-15-00308.1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190500" lvl="0" algn="l">
              <a:lnSpc>
                <a:spcPct val="107000"/>
              </a:lnSpc>
              <a:spcAft>
                <a:spcPts val="12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3"/>
              </a:rPr>
              <a:t>"94.05.01: Meteorology</a:t>
            </a:r>
            <a:r>
              <a:rPr lang="en-IN" sz="1800" i="1" u="sng" dirty="0">
                <a:solidFill>
                  <a:srgbClr val="3366BB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3"/>
              </a:rPr>
              <a:t>"</a:t>
            </a:r>
            <a:r>
              <a:rPr lang="en-IN" sz="1800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 teachersinstitute.yale.edu</a:t>
            </a:r>
            <a:r>
              <a:rPr lang="en-IN" sz="180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Retrieved January 14, 2020</a:t>
            </a:r>
            <a:r>
              <a:rPr lang="en-IN" sz="1800" i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40080" marR="190500" indent="-6350" algn="l">
              <a:lnSpc>
                <a:spcPct val="107000"/>
              </a:lnSpc>
              <a:spcAft>
                <a:spcPts val="120"/>
              </a:spcAft>
            </a:pPr>
            <a:r>
              <a:rPr lang="en-IN" sz="1800" u="sng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https://teachersinstitute.yale.edu/curriculum/units/1994/5/94.05.01/2</a:t>
            </a:r>
            <a:endParaRPr lang="en-IN" sz="1800" u="sng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0080" marR="190500" indent="-6350" algn="l">
              <a:lnSpc>
                <a:spcPct val="107000"/>
              </a:lnSpc>
              <a:spcAft>
                <a:spcPts val="120"/>
              </a:spcAft>
            </a:pP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190500" lvl="0" algn="l">
              <a:lnSpc>
                <a:spcPct val="107000"/>
              </a:lnSpc>
              <a:spcAft>
                <a:spcPts val="12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hlinkClick r:id="rId5" tooltip="Peter Lynch (meteorologist)"/>
              </a:rPr>
              <a:t>Lynch, Peter</a:t>
            </a:r>
            <a:r>
              <a:rPr lang="en-IN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(2006). The Emergence of Numerical Weather Prediction. Cambridge University Press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40080" marR="190500" indent="-6350" algn="l">
              <a:lnSpc>
                <a:spcPct val="107000"/>
              </a:lnSpc>
              <a:spcAft>
                <a:spcPts val="120"/>
              </a:spcAft>
            </a:pPr>
            <a:r>
              <a:rPr lang="en-IN" sz="1800" u="sng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https://assets.cambridge.org/97811074/14839/frontmatter/9781107414839_frontmatter.pdf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567055" lvl="0" algn="just">
              <a:lnSpc>
                <a:spcPct val="107000"/>
              </a:lnSpc>
              <a:spcAft>
                <a:spcPts val="1200"/>
              </a:spcAf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2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eart,Love,Text PNG Clipart - Royalty Free SVG / PNG">
            <a:extLst>
              <a:ext uri="{FF2B5EF4-FFF2-40B4-BE49-F238E27FC236}">
                <a16:creationId xmlns:a16="http://schemas.microsoft.com/office/drawing/2014/main" id="{5032E11C-1F55-4D19-A092-8647720C3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6" b="21924"/>
          <a:stretch/>
        </p:blipFill>
        <p:spPr bwMode="auto">
          <a:xfrm>
            <a:off x="20" y="10"/>
            <a:ext cx="12191980" cy="68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09BA-549F-44D1-8498-3567743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0758"/>
            <a:ext cx="11061700" cy="955167"/>
          </a:xfrm>
        </p:spPr>
        <p:txBody>
          <a:bodyPr/>
          <a:lstStyle/>
          <a:p>
            <a:r>
              <a:rPr lang="en-IN" b="1" dirty="0">
                <a:latin typeface="Californian FB" panose="0207040306080B0302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D8DA-87BF-48A4-9760-A7024264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8800"/>
            <a:ext cx="11061700" cy="42984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This Application basically displays the weather of the region which is to be searched . This application does retrieve a good number of weather features which can be used to predict weather or in the field of meteorology.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Through JavaScript we can retrieve the required data from the API which includes the whole integer values of temperatures.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this project we use two API’s : one for current day and the other for a 5-day weather forecast.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API is one of the software technologies where it requires it’s BASEURL and it’s key . </a:t>
            </a:r>
          </a:p>
        </p:txBody>
      </p:sp>
    </p:spTree>
    <p:extLst>
      <p:ext uri="{BB962C8B-B14F-4D97-AF65-F5344CB8AC3E}">
        <p14:creationId xmlns:p14="http://schemas.microsoft.com/office/powerpoint/2010/main" val="24383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EBA5-8B79-434C-9C80-377EB7D5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100" b="1" dirty="0">
                <a:latin typeface="Californian FB" panose="0207040306080B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682C-5816-40DF-9E79-32E1401C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925870"/>
            <a:ext cx="5280025" cy="2572721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Weather forecasting can be defined as the act of predicting future weather conditions or an attempt to indicate the weather conditions which are likely to occur.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Weather apps enables the users to get instant weather conditions by just typing the region name.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application utilizes weather API to get real time data of that place which we want to know.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6" descr="Local Weather Forecast - Microsoft Edge Addons">
            <a:extLst>
              <a:ext uri="{FF2B5EF4-FFF2-40B4-BE49-F238E27FC236}">
                <a16:creationId xmlns:a16="http://schemas.microsoft.com/office/drawing/2014/main" id="{552FA506-5A04-4605-B57C-705CC495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450" y="1575852"/>
            <a:ext cx="5648221" cy="317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DC5-3A46-4547-831B-8630CCF3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21233"/>
            <a:ext cx="10634472" cy="1098042"/>
          </a:xfrm>
        </p:spPr>
        <p:txBody>
          <a:bodyPr/>
          <a:lstStyle/>
          <a:p>
            <a:r>
              <a:rPr lang="en-US" sz="5100" b="1" dirty="0">
                <a:latin typeface="Californian FB" panose="0207040306080B030204" pitchFamily="18" charset="0"/>
              </a:rPr>
              <a:t>Existing System</a:t>
            </a:r>
            <a:endParaRPr lang="en-IN" sz="5100" b="1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CC9-333B-4D6A-BEEF-0D23146B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90726"/>
            <a:ext cx="10506991" cy="38888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web Application (Google weather) as notification which shows the only temperature and day but doesn’t show other characteristics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Day Weather has many characteristics like wind , humidity, temperature, wind directions and many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Thus, we took this measure and built this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73062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DC5-3A46-4547-831B-8630CCF3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27426"/>
            <a:ext cx="10634472" cy="831919"/>
          </a:xfrm>
        </p:spPr>
        <p:txBody>
          <a:bodyPr/>
          <a:lstStyle/>
          <a:p>
            <a:r>
              <a:rPr lang="en-US" sz="5100" dirty="0">
                <a:latin typeface="Californian FB" panose="0207040306080B030204" pitchFamily="18" charset="0"/>
              </a:rPr>
              <a:t>Proposed System</a:t>
            </a:r>
            <a:endParaRPr lang="en-IN" sz="5100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CC9-333B-4D6A-BEEF-0D23146B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59345"/>
            <a:ext cx="10506991" cy="4420247"/>
          </a:xfrm>
        </p:spPr>
        <p:txBody>
          <a:bodyPr>
            <a:normAutofit/>
          </a:bodyPr>
          <a:lstStyle/>
          <a:p>
            <a:r>
              <a:rPr lang="en-US" sz="2200" dirty="0"/>
              <a:t>Main stages of Proposed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Wireframe Creation : To develop any web application, creating its basic blueprint is crucial as based on the framework functionalities differ.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Website Structuring : Structuring defines the initial build which is accomplished through HTML(Hypertext Markup Language).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Website Styling : To create attractive web applications CSS(Cascading Style Sheets) is implemented.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Website Functionality : To make the components of initial build to be functional JS(JavaScript) , based on the service it has different frameworks.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Testing the Application : Running the application against test cases could lead to further improvement before submitting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58389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DC5-3A46-4547-831B-8630CCF3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5136"/>
            <a:ext cx="10634472" cy="961228"/>
          </a:xfrm>
        </p:spPr>
        <p:txBody>
          <a:bodyPr/>
          <a:lstStyle/>
          <a:p>
            <a:r>
              <a:rPr lang="en-US" sz="5200" dirty="0">
                <a:latin typeface="Californian FB" panose="0207040306080B030204" pitchFamily="18" charset="0"/>
              </a:rPr>
              <a:t>Software and Hardware Requirements</a:t>
            </a:r>
            <a:endParaRPr lang="en-IN" sz="5200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CC9-333B-4D6A-BEEF-0D23146B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616364"/>
            <a:ext cx="5336308" cy="4263227"/>
          </a:xfrm>
        </p:spPr>
        <p:txBody>
          <a:bodyPr>
            <a:noAutofit/>
          </a:bodyPr>
          <a:lstStyle/>
          <a:p>
            <a:pPr marL="189230" marR="190500" indent="-6350" algn="l">
              <a:lnSpc>
                <a:spcPct val="150000"/>
              </a:lnSpc>
              <a:spcAft>
                <a:spcPts val="105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Software Requirements: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189230" marR="190500" indent="-6350" algn="just"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following software was used for the implementation of the system:</a:t>
            </a:r>
          </a:p>
          <a:p>
            <a:pPr marL="342900" marR="190500" lvl="0" indent="-342900" algn="just">
              <a:spcAft>
                <a:spcPts val="1000"/>
              </a:spcAft>
              <a:buFont typeface="Times New Roman" panose="02020603050405020304" pitchFamily="18" charset="0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Any text editor for HTML, CSS, and JavaScript.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342900" marR="190500" lvl="0" indent="-342900" algn="just">
              <a:spcAft>
                <a:spcPts val="1000"/>
              </a:spcAft>
              <a:buFont typeface="Times New Roman" panose="02020603050405020304" pitchFamily="18" charset="0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Debugging tools pesticide and json viewer to make debugging simpler.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342900" marR="190500" lvl="0" indent="-342900" algn="just">
              <a:spcAft>
                <a:spcPts val="1000"/>
              </a:spcAft>
              <a:buFont typeface="Times New Roman" panose="02020603050405020304" pitchFamily="18" charset="0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Any search engine for web application.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  <a:p>
            <a:endParaRPr lang="en-IN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A28C0-EB82-46F5-A8E6-48C85F7B5A95}"/>
              </a:ext>
            </a:extLst>
          </p:cNvPr>
          <p:cNvSpPr txBox="1"/>
          <p:nvPr/>
        </p:nvSpPr>
        <p:spPr>
          <a:xfrm>
            <a:off x="6095999" y="1797443"/>
            <a:ext cx="5336307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" marR="190500" indent="-6350" algn="l">
              <a:lnSpc>
                <a:spcPct val="150000"/>
              </a:lnSpc>
              <a:spcAft>
                <a:spcPts val="105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3.5 Hardware Requirements: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189230" marR="190500" indent="-6350"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following hardware was used for the implementation of the system:</a:t>
            </a:r>
          </a:p>
          <a:p>
            <a:pPr marL="189230" marR="190500" indent="-6350"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4 GB RAM</a:t>
            </a:r>
          </a:p>
          <a:p>
            <a:pPr marL="189230" marR="190500" indent="-6350"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10GB HDD</a:t>
            </a:r>
          </a:p>
          <a:p>
            <a:pPr marL="189230" marR="190500" indent="-6350"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Intel 1.66 GHz Processor Pentium 4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651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4DC5-3A46-4547-831B-8630CCF3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04" y="1835142"/>
            <a:ext cx="5189964" cy="2237925"/>
          </a:xfrm>
        </p:spPr>
        <p:txBody>
          <a:bodyPr>
            <a:normAutofit/>
          </a:bodyPr>
          <a:lstStyle/>
          <a:p>
            <a:r>
              <a:rPr lang="en-US" dirty="0">
                <a:latin typeface="Californian FB" panose="0207040306080B030204" pitchFamily="18" charset="0"/>
              </a:rPr>
              <a:t>Workflow Diagram</a:t>
            </a:r>
            <a:endParaRPr lang="en-IN" dirty="0">
              <a:latin typeface="Californian FB" panose="0207040306080B030204" pitchFamily="18" charset="0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6077BAE-88E7-4BCF-9E47-3C311CF36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5750"/>
          <a:stretch/>
        </p:blipFill>
        <p:spPr>
          <a:xfrm>
            <a:off x="6212932" y="633246"/>
            <a:ext cx="5088362" cy="55915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4A31D-A91C-40DA-BCA3-93CD6C3E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4600" dirty="0">
                <a:latin typeface="Californian FB" panose="0207040306080B030204" pitchFamily="18" charset="0"/>
              </a:rPr>
              <a:t>Methodology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40183-42B1-46FF-BD0B-2FD38D115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7646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98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C02F-182B-407A-A31E-ACB3BD4B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4022"/>
            <a:ext cx="11004550" cy="731537"/>
          </a:xfrm>
        </p:spPr>
        <p:txBody>
          <a:bodyPr/>
          <a:lstStyle/>
          <a:p>
            <a:r>
              <a:rPr lang="en-US" sz="4000" dirty="0">
                <a:latin typeface="Californian FB" panose="0207040306080B030204" pitchFamily="18" charset="0"/>
              </a:rPr>
              <a:t>Implementation Code</a:t>
            </a:r>
            <a:endParaRPr lang="en-IN" sz="4000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D87E-3F65-4AA1-BF80-C07511A4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75559"/>
            <a:ext cx="1425713" cy="616226"/>
          </a:xfrm>
        </p:spPr>
        <p:txBody>
          <a:bodyPr>
            <a:normAutofit/>
          </a:bodyPr>
          <a:lstStyle/>
          <a:p>
            <a:r>
              <a:rPr lang="en-US" sz="1800" dirty="0"/>
              <a:t>HTML : 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E35B3-9F39-4198-AA4E-22067B43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91785"/>
            <a:ext cx="5412407" cy="434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55D4A-915C-4952-B3BF-3C337729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40" y="1991785"/>
            <a:ext cx="5305010" cy="44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977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_2SEEDS">
      <a:dk1>
        <a:srgbClr val="000000"/>
      </a:dk1>
      <a:lt1>
        <a:srgbClr val="FFFFFF"/>
      </a:lt1>
      <a:dk2>
        <a:srgbClr val="412426"/>
      </a:dk2>
      <a:lt2>
        <a:srgbClr val="E8E3E2"/>
      </a:lt2>
      <a:accent1>
        <a:srgbClr val="29B1CA"/>
      </a:accent1>
      <a:accent2>
        <a:srgbClr val="34B392"/>
      </a:accent2>
      <a:accent3>
        <a:srgbClr val="69A2EE"/>
      </a:accent3>
      <a:accent4>
        <a:srgbClr val="EB4E98"/>
      </a:accent4>
      <a:accent5>
        <a:srgbClr val="EE6E75"/>
      </a:accent5>
      <a:accent6>
        <a:srgbClr val="EB874E"/>
      </a:accent6>
      <a:hlink>
        <a:srgbClr val="AC7166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736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Californian FB</vt:lpstr>
      <vt:lpstr>PT Sans</vt:lpstr>
      <vt:lpstr>Seaford</vt:lpstr>
      <vt:lpstr>Times New Roman</vt:lpstr>
      <vt:lpstr>LevelVTI</vt:lpstr>
      <vt:lpstr>WEATHER INFO USING API</vt:lpstr>
      <vt:lpstr>Abstract</vt:lpstr>
      <vt:lpstr>Introduction</vt:lpstr>
      <vt:lpstr>Existing System</vt:lpstr>
      <vt:lpstr>Proposed System</vt:lpstr>
      <vt:lpstr>Software and Hardware Requirements</vt:lpstr>
      <vt:lpstr>Workflow Diagram</vt:lpstr>
      <vt:lpstr>Methodology</vt:lpstr>
      <vt:lpstr>Implementation Code</vt:lpstr>
      <vt:lpstr>PowerPoint Presentation</vt:lpstr>
      <vt:lpstr>PowerPoint Presentation</vt:lpstr>
      <vt:lpstr>Output Screenshots</vt:lpstr>
      <vt:lpstr>Conclusion and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INFO USING API</dc:title>
  <dc:creator>Akhil N</dc:creator>
  <cp:lastModifiedBy>Akhil N</cp:lastModifiedBy>
  <cp:revision>67</cp:revision>
  <dcterms:created xsi:type="dcterms:W3CDTF">2021-09-26T12:41:34Z</dcterms:created>
  <dcterms:modified xsi:type="dcterms:W3CDTF">2022-02-19T09:30:18Z</dcterms:modified>
</cp:coreProperties>
</file>