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98" r:id="rId2"/>
    <p:sldMasterId id="2147483855" r:id="rId3"/>
  </p:sldMasterIdLst>
  <p:sldIdLst>
    <p:sldId id="256" r:id="rId4"/>
    <p:sldId id="260" r:id="rId5"/>
    <p:sldId id="259" r:id="rId6"/>
    <p:sldId id="257" r:id="rId7"/>
    <p:sldId id="261" r:id="rId8"/>
    <p:sldId id="277" r:id="rId9"/>
    <p:sldId id="269" r:id="rId10"/>
    <p:sldId id="273" r:id="rId11"/>
    <p:sldId id="266" r:id="rId12"/>
    <p:sldId id="274" r:id="rId13"/>
    <p:sldId id="275" r:id="rId14"/>
    <p:sldId id="270" r:id="rId15"/>
    <p:sldId id="276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3A9BB7E-347D-44BB-A91C-A7AC6D4FC506}">
          <p14:sldIdLst>
            <p14:sldId id="256"/>
            <p14:sldId id="260"/>
            <p14:sldId id="259"/>
            <p14:sldId id="257"/>
            <p14:sldId id="261"/>
            <p14:sldId id="277"/>
            <p14:sldId id="269"/>
            <p14:sldId id="273"/>
            <p14:sldId id="266"/>
            <p14:sldId id="274"/>
            <p14:sldId id="275"/>
            <p14:sldId id="270"/>
            <p14:sldId id="27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700" y="1578567"/>
            <a:ext cx="10284800" cy="3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500" y="4733433"/>
            <a:ext cx="102848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489400" y="1953533"/>
            <a:ext cx="1701171" cy="1701171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0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000633" y="3124836"/>
            <a:ext cx="1835793" cy="183579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10800000">
            <a:off x="8223133" y="-9036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961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2201300" y="2097784"/>
            <a:ext cx="77896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2201300" y="4157817"/>
            <a:ext cx="77896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flipH="1">
            <a:off x="8227812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1"/>
          <p:cNvSpPr/>
          <p:nvPr/>
        </p:nvSpPr>
        <p:spPr>
          <a:xfrm rot="10800000" flipH="1">
            <a:off x="-3819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/>
          <p:nvPr/>
        </p:nvSpPr>
        <p:spPr>
          <a:xfrm flipH="1">
            <a:off x="-1230896" y="1886909"/>
            <a:ext cx="2180536" cy="2180536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1"/>
          <p:cNvSpPr/>
          <p:nvPr/>
        </p:nvSpPr>
        <p:spPr>
          <a:xfrm flipH="1">
            <a:off x="11429560" y="3530969"/>
            <a:ext cx="1362913" cy="136291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39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109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5853266"/>
            <a:ext cx="2926269" cy="1004849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3"/>
          <p:cNvSpPr/>
          <p:nvPr/>
        </p:nvSpPr>
        <p:spPr>
          <a:xfrm rot="10800000">
            <a:off x="9199031" y="-85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7200" y="1807697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 hasCustomPrompt="1"/>
          </p:nvPr>
        </p:nvSpPr>
        <p:spPr>
          <a:xfrm>
            <a:off x="2007200" y="3922136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5606233" y="1807697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5" hasCustomPrompt="1"/>
          </p:nvPr>
        </p:nvSpPr>
        <p:spPr>
          <a:xfrm>
            <a:off x="5606233" y="3922136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 hasCustomPrompt="1"/>
          </p:nvPr>
        </p:nvSpPr>
        <p:spPr>
          <a:xfrm>
            <a:off x="9205267" y="1807697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9205267" y="3922136"/>
            <a:ext cx="979600" cy="763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960000" y="25619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559033" y="25619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9"/>
          </p:nvPr>
        </p:nvSpPr>
        <p:spPr>
          <a:xfrm>
            <a:off x="8158067" y="25619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3"/>
          </p:nvPr>
        </p:nvSpPr>
        <p:spPr>
          <a:xfrm>
            <a:off x="960000" y="46764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4559033" y="46764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5"/>
          </p:nvPr>
        </p:nvSpPr>
        <p:spPr>
          <a:xfrm>
            <a:off x="8158067" y="4676467"/>
            <a:ext cx="3074000" cy="11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618367" y="6282035"/>
            <a:ext cx="1240317" cy="1240317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5645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6096067" y="2728133"/>
            <a:ext cx="5142400" cy="2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096067" y="1241500"/>
            <a:ext cx="51424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10800000">
            <a:off x="9199031" y="-9121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4"/>
          <p:cNvSpPr/>
          <p:nvPr/>
        </p:nvSpPr>
        <p:spPr>
          <a:xfrm flipH="1">
            <a:off x="9265734" y="5853266"/>
            <a:ext cx="2926269" cy="1004849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-789100" y="4789367"/>
            <a:ext cx="1622147" cy="1622147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5149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962161" y="1807067"/>
            <a:ext cx="4028400" cy="8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53467" y="510133"/>
            <a:ext cx="40284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2"/>
          </p:nvPr>
        </p:nvSpPr>
        <p:spPr>
          <a:xfrm>
            <a:off x="8054167" y="-4267"/>
            <a:ext cx="4148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"/>
          <p:cNvSpPr>
            <a:spLocks noGrp="1"/>
          </p:cNvSpPr>
          <p:nvPr>
            <p:ph type="pic" idx="3"/>
          </p:nvPr>
        </p:nvSpPr>
        <p:spPr>
          <a:xfrm>
            <a:off x="-8133" y="2985200"/>
            <a:ext cx="8052000" cy="387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"/>
          <p:cNvSpPr>
            <a:spLocks noGrp="1"/>
          </p:cNvSpPr>
          <p:nvPr>
            <p:ph type="pic" idx="4"/>
          </p:nvPr>
        </p:nvSpPr>
        <p:spPr>
          <a:xfrm>
            <a:off x="5295367" y="0"/>
            <a:ext cx="2758800" cy="298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5"/>
          <p:cNvSpPr/>
          <p:nvPr/>
        </p:nvSpPr>
        <p:spPr>
          <a:xfrm rot="10800000" flipH="1">
            <a:off x="-8136" y="-85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241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953297" y="3292667"/>
            <a:ext cx="2907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2"/>
          </p:nvPr>
        </p:nvSpPr>
        <p:spPr>
          <a:xfrm>
            <a:off x="953300" y="3755600"/>
            <a:ext cx="2907200" cy="2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3"/>
          </p:nvPr>
        </p:nvSpPr>
        <p:spPr>
          <a:xfrm>
            <a:off x="4642384" y="3755600"/>
            <a:ext cx="2907200" cy="2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4"/>
          </p:nvPr>
        </p:nvSpPr>
        <p:spPr>
          <a:xfrm>
            <a:off x="8331501" y="3755600"/>
            <a:ext cx="2907200" cy="20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5"/>
          </p:nvPr>
        </p:nvSpPr>
        <p:spPr>
          <a:xfrm>
            <a:off x="4642384" y="3292667"/>
            <a:ext cx="2907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6"/>
          </p:nvPr>
        </p:nvSpPr>
        <p:spPr>
          <a:xfrm>
            <a:off x="8331503" y="3292667"/>
            <a:ext cx="2907200" cy="55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0" y="5853266"/>
            <a:ext cx="2926269" cy="1004849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9199031" y="-85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6"/>
          <p:cNvGrpSpPr/>
          <p:nvPr/>
        </p:nvGrpSpPr>
        <p:grpSpPr>
          <a:xfrm rot="226009" flipH="1">
            <a:off x="10881597" y="5821225"/>
            <a:ext cx="1104000" cy="947591"/>
            <a:chOff x="3122700" y="481200"/>
            <a:chExt cx="827950" cy="710650"/>
          </a:xfrm>
        </p:grpSpPr>
        <p:sp>
          <p:nvSpPr>
            <p:cNvPr id="112" name="Google Shape;112;p16"/>
            <p:cNvSpPr/>
            <p:nvPr/>
          </p:nvSpPr>
          <p:spPr>
            <a:xfrm>
              <a:off x="3122700" y="481200"/>
              <a:ext cx="804300" cy="690700"/>
            </a:xfrm>
            <a:custGeom>
              <a:avLst/>
              <a:gdLst/>
              <a:ahLst/>
              <a:cxnLst/>
              <a:rect l="l" t="t" r="r" b="b"/>
              <a:pathLst>
                <a:path w="32172" h="27628" extrusionOk="0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766125" y="981625"/>
              <a:ext cx="184525" cy="210225"/>
            </a:xfrm>
            <a:custGeom>
              <a:avLst/>
              <a:gdLst/>
              <a:ahLst/>
              <a:cxnLst/>
              <a:rect l="l" t="t" r="r" b="b"/>
              <a:pathLst>
                <a:path w="7381" h="8409" extrusionOk="0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-1267967" y="228243"/>
            <a:ext cx="2180536" cy="2180536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4831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2706471" y="2134428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2"/>
          </p:nvPr>
        </p:nvSpPr>
        <p:spPr>
          <a:xfrm>
            <a:off x="2706471" y="3723379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3"/>
          </p:nvPr>
        </p:nvSpPr>
        <p:spPr>
          <a:xfrm>
            <a:off x="2706471" y="5312329"/>
            <a:ext cx="7121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"/>
          </p:nvPr>
        </p:nvSpPr>
        <p:spPr>
          <a:xfrm>
            <a:off x="2706471" y="1660567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5"/>
          </p:nvPr>
        </p:nvSpPr>
        <p:spPr>
          <a:xfrm>
            <a:off x="2706471" y="3249524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6"/>
          </p:nvPr>
        </p:nvSpPr>
        <p:spPr>
          <a:xfrm>
            <a:off x="2706471" y="4838480"/>
            <a:ext cx="7121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10800000" flipH="1">
            <a:off x="0" y="-9158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7"/>
          <p:cNvSpPr/>
          <p:nvPr/>
        </p:nvSpPr>
        <p:spPr>
          <a:xfrm flipH="1">
            <a:off x="899616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17"/>
          <p:cNvSpPr/>
          <p:nvPr/>
        </p:nvSpPr>
        <p:spPr>
          <a:xfrm>
            <a:off x="-935700" y="5867167"/>
            <a:ext cx="1701171" cy="1701171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1349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1112365" y="1741967"/>
            <a:ext cx="4547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2"/>
          </p:nvPr>
        </p:nvSpPr>
        <p:spPr>
          <a:xfrm>
            <a:off x="1112367" y="234156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3"/>
          </p:nvPr>
        </p:nvSpPr>
        <p:spPr>
          <a:xfrm>
            <a:off x="6532035" y="234156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4"/>
          </p:nvPr>
        </p:nvSpPr>
        <p:spPr>
          <a:xfrm>
            <a:off x="1112367" y="446946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6532035" y="4469467"/>
            <a:ext cx="45476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6"/>
          </p:nvPr>
        </p:nvSpPr>
        <p:spPr>
          <a:xfrm>
            <a:off x="1112365" y="3869867"/>
            <a:ext cx="4547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7"/>
          </p:nvPr>
        </p:nvSpPr>
        <p:spPr>
          <a:xfrm>
            <a:off x="6532032" y="1741967"/>
            <a:ext cx="4547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6532032" y="3869867"/>
            <a:ext cx="45476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 rot="10800000" flipH="1">
            <a:off x="0" y="0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18"/>
          <p:cNvSpPr/>
          <p:nvPr/>
        </p:nvSpPr>
        <p:spPr>
          <a:xfrm flipH="1">
            <a:off x="8987003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18"/>
          <p:cNvGrpSpPr/>
          <p:nvPr/>
        </p:nvGrpSpPr>
        <p:grpSpPr>
          <a:xfrm flipH="1">
            <a:off x="-871067" y="5148534"/>
            <a:ext cx="1787067" cy="1362900"/>
            <a:chOff x="4552025" y="1720300"/>
            <a:chExt cx="1340300" cy="1022175"/>
          </a:xfrm>
        </p:grpSpPr>
        <p:sp>
          <p:nvSpPr>
            <p:cNvPr id="139" name="Google Shape;139;p18"/>
            <p:cNvSpPr/>
            <p:nvPr/>
          </p:nvSpPr>
          <p:spPr>
            <a:xfrm>
              <a:off x="5245525" y="2236225"/>
              <a:ext cx="646800" cy="490025"/>
            </a:xfrm>
            <a:custGeom>
              <a:avLst/>
              <a:gdLst/>
              <a:ahLst/>
              <a:cxnLst/>
              <a:rect l="l" t="t" r="r" b="b"/>
              <a:pathLst>
                <a:path w="25872" h="19601" extrusionOk="0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898350" y="1870800"/>
              <a:ext cx="759875" cy="871675"/>
            </a:xfrm>
            <a:custGeom>
              <a:avLst/>
              <a:gdLst/>
              <a:ahLst/>
              <a:cxnLst/>
              <a:rect l="l" t="t" r="r" b="b"/>
              <a:pathLst>
                <a:path w="30395" h="34867" extrusionOk="0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818650" y="1794175"/>
              <a:ext cx="771050" cy="904050"/>
            </a:xfrm>
            <a:custGeom>
              <a:avLst/>
              <a:gdLst/>
              <a:ahLst/>
              <a:cxnLst/>
              <a:rect l="l" t="t" r="r" b="b"/>
              <a:pathLst>
                <a:path w="30842" h="36162" extrusionOk="0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784000" y="1796875"/>
              <a:ext cx="759825" cy="871725"/>
            </a:xfrm>
            <a:custGeom>
              <a:avLst/>
              <a:gdLst/>
              <a:ahLst/>
              <a:cxnLst/>
              <a:rect l="l" t="t" r="r" b="b"/>
              <a:pathLst>
                <a:path w="30393" h="34869" extrusionOk="0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704300" y="1720300"/>
              <a:ext cx="771025" cy="904025"/>
            </a:xfrm>
            <a:custGeom>
              <a:avLst/>
              <a:gdLst/>
              <a:ahLst/>
              <a:cxnLst/>
              <a:rect l="l" t="t" r="r" b="b"/>
              <a:pathLst>
                <a:path w="30841" h="36161" extrusionOk="0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571150" y="1804825"/>
              <a:ext cx="653650" cy="490150"/>
            </a:xfrm>
            <a:custGeom>
              <a:avLst/>
              <a:gdLst/>
              <a:ahLst/>
              <a:cxnLst/>
              <a:rect l="l" t="t" r="r" b="b"/>
              <a:pathLst>
                <a:path w="26146" h="19606" extrusionOk="0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552025" y="1789400"/>
              <a:ext cx="134750" cy="157950"/>
            </a:xfrm>
            <a:custGeom>
              <a:avLst/>
              <a:gdLst/>
              <a:ahLst/>
              <a:cxnLst/>
              <a:rect l="l" t="t" r="r" b="b"/>
              <a:pathLst>
                <a:path w="5390" h="6318" extrusionOk="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2821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 rot="10800000">
            <a:off x="8772197" y="-9158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9"/>
          <p:cNvSpPr/>
          <p:nvPr/>
        </p:nvSpPr>
        <p:spPr>
          <a:xfrm>
            <a:off x="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9"/>
          <p:cNvSpPr/>
          <p:nvPr/>
        </p:nvSpPr>
        <p:spPr>
          <a:xfrm flipH="1">
            <a:off x="-1066469" y="593367"/>
            <a:ext cx="1895800" cy="1895800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092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10800000" flipH="1">
            <a:off x="0" y="-9158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0"/>
          <p:cNvSpPr/>
          <p:nvPr/>
        </p:nvSpPr>
        <p:spPr>
          <a:xfrm flipH="1">
            <a:off x="899616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0"/>
          <p:cNvSpPr/>
          <p:nvPr/>
        </p:nvSpPr>
        <p:spPr>
          <a:xfrm>
            <a:off x="-1300467" y="5593543"/>
            <a:ext cx="2180536" cy="2180536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045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89200" y="3077436"/>
            <a:ext cx="5813600" cy="2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369533" y="1595380"/>
            <a:ext cx="1453200" cy="1187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0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 rot="10800000">
            <a:off x="8223133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11238533" y="1886909"/>
            <a:ext cx="2180536" cy="2180536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604299" y="3530969"/>
            <a:ext cx="1362913" cy="136291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34936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960000" y="2426625"/>
            <a:ext cx="32788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2"/>
          </p:nvPr>
        </p:nvSpPr>
        <p:spPr>
          <a:xfrm>
            <a:off x="4456631" y="2426625"/>
            <a:ext cx="32788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3"/>
          </p:nvPr>
        </p:nvSpPr>
        <p:spPr>
          <a:xfrm>
            <a:off x="7952808" y="2426625"/>
            <a:ext cx="32796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4"/>
          </p:nvPr>
        </p:nvSpPr>
        <p:spPr>
          <a:xfrm>
            <a:off x="960000" y="4581900"/>
            <a:ext cx="32788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5"/>
          </p:nvPr>
        </p:nvSpPr>
        <p:spPr>
          <a:xfrm>
            <a:off x="4456631" y="4581900"/>
            <a:ext cx="32788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6"/>
          </p:nvPr>
        </p:nvSpPr>
        <p:spPr>
          <a:xfrm>
            <a:off x="7960408" y="4581900"/>
            <a:ext cx="3272000" cy="120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7"/>
          </p:nvPr>
        </p:nvSpPr>
        <p:spPr>
          <a:xfrm>
            <a:off x="960000" y="18038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8"/>
          </p:nvPr>
        </p:nvSpPr>
        <p:spPr>
          <a:xfrm>
            <a:off x="4456639" y="1803833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9"/>
          </p:nvPr>
        </p:nvSpPr>
        <p:spPr>
          <a:xfrm>
            <a:off x="7952808" y="1803833"/>
            <a:ext cx="3279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3"/>
          </p:nvPr>
        </p:nvSpPr>
        <p:spPr>
          <a:xfrm>
            <a:off x="960000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4"/>
          </p:nvPr>
        </p:nvSpPr>
        <p:spPr>
          <a:xfrm>
            <a:off x="4456639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5"/>
          </p:nvPr>
        </p:nvSpPr>
        <p:spPr>
          <a:xfrm>
            <a:off x="7953608" y="3964367"/>
            <a:ext cx="3278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 rot="10800000">
            <a:off x="8763041" y="0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21"/>
          <p:cNvSpPr/>
          <p:nvPr/>
        </p:nvSpPr>
        <p:spPr>
          <a:xfrm>
            <a:off x="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21"/>
          <p:cNvSpPr/>
          <p:nvPr/>
        </p:nvSpPr>
        <p:spPr>
          <a:xfrm>
            <a:off x="10214301" y="6046834"/>
            <a:ext cx="1558047" cy="1558047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0999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3176333" y="814933"/>
            <a:ext cx="58392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3176467" y="2165600"/>
            <a:ext cx="5839200" cy="1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3176433" y="5056067"/>
            <a:ext cx="5839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333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including icons by </a:t>
            </a:r>
            <a:r>
              <a:rPr lang="en" sz="1333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333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and infographics &amp; images by </a:t>
            </a:r>
            <a:r>
              <a:rPr lang="en" sz="1333" b="1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22"/>
          <p:cNvSpPr/>
          <p:nvPr/>
        </p:nvSpPr>
        <p:spPr>
          <a:xfrm flipH="1">
            <a:off x="-1000634" y="1953533"/>
            <a:ext cx="1701171" cy="1701171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2"/>
          <p:cNvSpPr/>
          <p:nvPr/>
        </p:nvSpPr>
        <p:spPr>
          <a:xfrm flipH="1">
            <a:off x="8221079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22"/>
          <p:cNvSpPr/>
          <p:nvPr/>
        </p:nvSpPr>
        <p:spPr>
          <a:xfrm flipH="1">
            <a:off x="11354778" y="3124836"/>
            <a:ext cx="1835793" cy="183579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22"/>
          <p:cNvSpPr/>
          <p:nvPr/>
        </p:nvSpPr>
        <p:spPr>
          <a:xfrm rot="10800000" flipH="1">
            <a:off x="-2055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484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 rot="10800000">
            <a:off x="8772197" y="-9158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3"/>
          <p:cNvSpPr/>
          <p:nvPr/>
        </p:nvSpPr>
        <p:spPr>
          <a:xfrm>
            <a:off x="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3"/>
          <p:cNvSpPr/>
          <p:nvPr/>
        </p:nvSpPr>
        <p:spPr>
          <a:xfrm flipH="1">
            <a:off x="11429560" y="4445369"/>
            <a:ext cx="1362913" cy="136291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67787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 flipH="1">
            <a:off x="-1000634" y="1953533"/>
            <a:ext cx="1701171" cy="1701171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4"/>
          <p:cNvSpPr/>
          <p:nvPr/>
        </p:nvSpPr>
        <p:spPr>
          <a:xfrm flipH="1">
            <a:off x="8221079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24"/>
          <p:cNvSpPr/>
          <p:nvPr/>
        </p:nvSpPr>
        <p:spPr>
          <a:xfrm flipH="1">
            <a:off x="11354778" y="3124836"/>
            <a:ext cx="1835793" cy="183579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24"/>
          <p:cNvSpPr/>
          <p:nvPr/>
        </p:nvSpPr>
        <p:spPr>
          <a:xfrm rot="10800000" flipH="1">
            <a:off x="-2055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69651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846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0983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13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8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921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4"/>
          <p:cNvSpPr/>
          <p:nvPr/>
        </p:nvSpPr>
        <p:spPr>
          <a:xfrm>
            <a:off x="11358900" y="355002"/>
            <a:ext cx="1240317" cy="1240317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/>
          <p:nvPr/>
        </p:nvSpPr>
        <p:spPr>
          <a:xfrm rot="10800000" flipH="1">
            <a:off x="0" y="0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8987003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175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36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81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53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4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29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15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962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004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10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721033" y="3051693"/>
            <a:ext cx="38768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6594200" y="3051693"/>
            <a:ext cx="38768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721033" y="3621293"/>
            <a:ext cx="3876800" cy="2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6594200" y="3621293"/>
            <a:ext cx="3876800" cy="2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 flipH="1">
            <a:off x="0" y="0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8987003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99571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585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1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772197" y="-9158"/>
            <a:ext cx="3428959" cy="1177467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6"/>
          <p:cNvSpPr/>
          <p:nvPr/>
        </p:nvSpPr>
        <p:spPr>
          <a:xfrm>
            <a:off x="0" y="5757532"/>
            <a:ext cx="3204995" cy="1100560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6"/>
          <p:cNvSpPr/>
          <p:nvPr/>
        </p:nvSpPr>
        <p:spPr>
          <a:xfrm flipH="1">
            <a:off x="11429560" y="4445369"/>
            <a:ext cx="1362913" cy="136291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895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579333" y="1223167"/>
            <a:ext cx="5659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579333" y="2693233"/>
            <a:ext cx="5659200" cy="29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0"/>
            <a:ext cx="468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10800000">
            <a:off x="9199031" y="-85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7"/>
          <p:cNvSpPr/>
          <p:nvPr/>
        </p:nvSpPr>
        <p:spPr>
          <a:xfrm flipH="1">
            <a:off x="9199031" y="5830248"/>
            <a:ext cx="2992967" cy="1027752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047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8227812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-3819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8"/>
          <p:cNvSpPr/>
          <p:nvPr/>
        </p:nvSpPr>
        <p:spPr>
          <a:xfrm flipH="1">
            <a:off x="-1230896" y="1886909"/>
            <a:ext cx="2180536" cy="2180536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/>
          <p:nvPr/>
        </p:nvSpPr>
        <p:spPr>
          <a:xfrm flipH="1">
            <a:off x="11429560" y="3530969"/>
            <a:ext cx="1362913" cy="136291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38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988567" y="17241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2988633" y="2891467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-1000634" y="1953533"/>
            <a:ext cx="1701171" cy="1701171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9"/>
          <p:cNvSpPr/>
          <p:nvPr/>
        </p:nvSpPr>
        <p:spPr>
          <a:xfrm flipH="1">
            <a:off x="8221079" y="5495134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/>
          <p:nvPr/>
        </p:nvSpPr>
        <p:spPr>
          <a:xfrm flipH="1">
            <a:off x="11354778" y="3124836"/>
            <a:ext cx="1835793" cy="1835793"/>
          </a:xfrm>
          <a:custGeom>
            <a:avLst/>
            <a:gdLst/>
            <a:ahLst/>
            <a:cxnLst/>
            <a:rect l="l" t="t" r="r" b="b"/>
            <a:pathLst>
              <a:path w="18890" h="18890" extrusionOk="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9"/>
          <p:cNvSpPr/>
          <p:nvPr/>
        </p:nvSpPr>
        <p:spPr>
          <a:xfrm rot="10800000" flipH="1">
            <a:off x="-2055" y="1"/>
            <a:ext cx="3968859" cy="1362863"/>
          </a:xfrm>
          <a:custGeom>
            <a:avLst/>
            <a:gdLst/>
            <a:ahLst/>
            <a:cxnLst/>
            <a:rect l="l" t="t" r="r" b="b"/>
            <a:pathLst>
              <a:path w="210624" h="72326" extrusionOk="0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498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2603367" y="5317600"/>
            <a:ext cx="6985200" cy="624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832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sz="3000" b="1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7971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6368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26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88A20-1CCE-44BA-975F-F0016D68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1" y="-67155"/>
            <a:ext cx="1810669" cy="1633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DE083-27A6-40D8-BCDC-F5E9430C07F6}"/>
              </a:ext>
            </a:extLst>
          </p:cNvPr>
          <p:cNvSpPr txBox="1"/>
          <p:nvPr/>
        </p:nvSpPr>
        <p:spPr>
          <a:xfrm>
            <a:off x="3877783" y="1593771"/>
            <a:ext cx="4159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0BCF55-3AC8-4455-81D8-C5362B924E4C}"/>
              </a:ext>
            </a:extLst>
          </p:cNvPr>
          <p:cNvSpPr/>
          <p:nvPr/>
        </p:nvSpPr>
        <p:spPr>
          <a:xfrm>
            <a:off x="2155235" y="1563498"/>
            <a:ext cx="7442200" cy="1456267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LEARNATHON 4.0</a:t>
            </a:r>
            <a:endParaRPr lang="en-IN" sz="5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3A75E-7436-44F4-84EC-2D3A3B1464CE}"/>
              </a:ext>
            </a:extLst>
          </p:cNvPr>
          <p:cNvSpPr txBox="1"/>
          <p:nvPr/>
        </p:nvSpPr>
        <p:spPr>
          <a:xfrm>
            <a:off x="2572784" y="3073064"/>
            <a:ext cx="6769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UNLOCKING THE FUTURE: LEARN, BUILD, INNOVATE </a:t>
            </a:r>
          </a:p>
          <a:p>
            <a:pPr algn="ctr"/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LEARN TO HACK -HACK TO LEARN</a:t>
            </a:r>
            <a:endParaRPr lang="en-IN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26DC8-10AA-4519-B975-16BDA6541A73}"/>
              </a:ext>
            </a:extLst>
          </p:cNvPr>
          <p:cNvSpPr txBox="1"/>
          <p:nvPr/>
        </p:nvSpPr>
        <p:spPr>
          <a:xfrm>
            <a:off x="-122549" y="4905310"/>
            <a:ext cx="350336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Rajesh Kumar Panda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BTech in CSE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22UG010981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GIET UNIVERSITY, Gunupur</a:t>
            </a:r>
          </a:p>
          <a:p>
            <a:pPr algn="ctr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74C0E-01E1-455A-905D-D48A25E0D55B}"/>
              </a:ext>
            </a:extLst>
          </p:cNvPr>
          <p:cNvSpPr txBox="1"/>
          <p:nvPr/>
        </p:nvSpPr>
        <p:spPr>
          <a:xfrm>
            <a:off x="2966035" y="4908680"/>
            <a:ext cx="35033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Debasish Senapati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BTech in CSE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22UG010460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GIET UNIVERSITY, Gunupur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F7ECF0-060F-4333-A860-165C2C24CBD9}"/>
              </a:ext>
            </a:extLst>
          </p:cNvPr>
          <p:cNvSpPr txBox="1"/>
          <p:nvPr/>
        </p:nvSpPr>
        <p:spPr>
          <a:xfrm>
            <a:off x="6096000" y="4912052"/>
            <a:ext cx="33917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Rakesh Senapati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BTech in CSE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22UG010461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GIET UNIVERSITY, Gunupur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78C93-C31E-46E1-AB57-3E4B289E355F}"/>
              </a:ext>
            </a:extLst>
          </p:cNvPr>
          <p:cNvSpPr txBox="1"/>
          <p:nvPr/>
        </p:nvSpPr>
        <p:spPr>
          <a:xfrm>
            <a:off x="9057588" y="4905310"/>
            <a:ext cx="33917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 Bharat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BTech in CSE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22UG010917</a:t>
            </a:r>
          </a:p>
          <a:p>
            <a:pPr algn="ctr"/>
            <a:r>
              <a:rPr lang="en-IN" sz="16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GIET UNIVERSITY, Gunupur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B2D0CF-7982-4208-A6B9-231D9FD58050}"/>
              </a:ext>
            </a:extLst>
          </p:cNvPr>
          <p:cNvSpPr txBox="1"/>
          <p:nvPr/>
        </p:nvSpPr>
        <p:spPr>
          <a:xfrm>
            <a:off x="3169502" y="4095750"/>
            <a:ext cx="65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Team Name: Syntax Squad</a:t>
            </a:r>
            <a:endParaRPr lang="en-IN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EDA INSIGHTS &amp;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E275-2DAC-4C68-923B-E8BE07B02FF5}"/>
              </a:ext>
            </a:extLst>
          </p:cNvPr>
          <p:cNvSpPr txBox="1"/>
          <p:nvPr/>
        </p:nvSpPr>
        <p:spPr>
          <a:xfrm>
            <a:off x="205562" y="1897413"/>
            <a:ext cx="1178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Results: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1C5CE2-B9EE-492E-B325-BB92D9D6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4218"/>
            <a:ext cx="1221330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 Class Imbalance Observed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Fraud cases were significantly fewer than non-fraud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Triggered the use of SMOTE to balance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Numerical Feature Insights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Features like Policy_Premium, Claim Amounts, and Annual Mileage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high skewness and extreme values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Detected strong outliers via boxplots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Correlation Analysis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Weak-to-moderate correlations with target variable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Some related claim fields were correlated with each other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Categorical Feature Patterns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Many high-cardinality categories (e.g., Insured_Zip, Vehicle_Make)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Top few categories dominated frequency distributions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Action Taken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Applied IQR capping for outlier treatment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Selected robust features using MI, F-Test, Chi², Boruta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▸ Encoded categorical variables for model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BD40B-2C7C-403C-9A27-7679DFC82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47" y="2031603"/>
            <a:ext cx="3791618" cy="47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F</a:t>
            </a:r>
            <a:r>
              <a:rPr lang="en-IN" sz="4800" dirty="0">
                <a:latin typeface="Algerian" panose="04020705040A02060702" pitchFamily="82" charset="0"/>
              </a:rPr>
              <a:t>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E275-2DAC-4C68-923B-E8BE07B02FF5}"/>
              </a:ext>
            </a:extLst>
          </p:cNvPr>
          <p:cNvSpPr txBox="1"/>
          <p:nvPr/>
        </p:nvSpPr>
        <p:spPr>
          <a:xfrm>
            <a:off x="205562" y="2095376"/>
            <a:ext cx="117808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by Mutual Information: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Policy_Num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Accident_Location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'Insured_Zip', 'Policy_Premium',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DL_Expiry_Before_Accident_Days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by F-test (ANOVA):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Accident_Severity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Collision_Type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Low_Mileage_Discount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Commute_Discount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Garage_Location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by Chi-square Test: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Accident_Severity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Low_Mileage_Discount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Commute_Discount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Garage_Location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Collision_Type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Features by Boruta: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Accident_Severity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'Hobbies',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Policy_Num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'Insured_Zip', '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DL_Expiry_Before_Accident_Days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code trains a Random Forest classifier using the top 5 features from each selection method (Mutual Info, F-test, Chi2, Boruta) and evaluates them using metrics like Accuracy, Precision, Recall, F1-Score, and ROC-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AUC.It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selects the best feature selection method based on the highest F1-Score and saves its top 5 features to a CSV file named Best_Top5_Features.csv.</a:t>
            </a:r>
          </a:p>
          <a:p>
            <a:endParaRPr lang="en-US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1C5CE2-B9EE-492E-B325-BB92D9D61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38708"/>
            <a:ext cx="122133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99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 result(BEST MODEL):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E275-2DAC-4C68-923B-E8BE07B02FF5}"/>
              </a:ext>
            </a:extLst>
          </p:cNvPr>
          <p:cNvSpPr txBox="1"/>
          <p:nvPr/>
        </p:nvSpPr>
        <p:spPr>
          <a:xfrm>
            <a:off x="294167" y="2135442"/>
            <a:ext cx="11780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Analysis: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A4AC8-20BD-47D0-8F82-2C97DC6D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5" y="2643273"/>
            <a:ext cx="8325392" cy="2733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12799F-00B4-4553-A23B-02B28FA867C5}"/>
              </a:ext>
            </a:extLst>
          </p:cNvPr>
          <p:cNvSpPr txBox="1"/>
          <p:nvPr/>
        </p:nvSpPr>
        <p:spPr>
          <a:xfrm>
            <a:off x="384975" y="5571241"/>
            <a:ext cx="9899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All performance metrics were normalized (0–1 scale), and Log Loss was inverted to ensure consistent evaluation.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Decision Tree achieved the highest Overall Score, making it the best-performing model across all metrics.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2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 result(BEST MODEL):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E275-2DAC-4C68-923B-E8BE07B02FF5}"/>
              </a:ext>
            </a:extLst>
          </p:cNvPr>
          <p:cNvSpPr txBox="1"/>
          <p:nvPr/>
        </p:nvSpPr>
        <p:spPr>
          <a:xfrm>
            <a:off x="294167" y="2135442"/>
            <a:ext cx="11780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Analysis: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6A1D7-6354-4B5F-99A4-BE7C0AAE8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95" y="2319544"/>
            <a:ext cx="8312949" cy="41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8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Deployment: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0973A-58A3-43A4-A53F-17D075772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35" y="2073204"/>
            <a:ext cx="7285931" cy="3039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3DBC2-7CE6-43C5-8258-4B39E9160AD4}"/>
              </a:ext>
            </a:extLst>
          </p:cNvPr>
          <p:cNvSpPr txBox="1"/>
          <p:nvPr/>
        </p:nvSpPr>
        <p:spPr>
          <a:xfrm>
            <a:off x="130933" y="5103674"/>
            <a:ext cx="11775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Process🛠 The trained and validated Decision Tree model is deployed using Flask (or any web framework), which acts as a bridge between the ML model and a user interface (UI).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📥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Input:The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provides the required values for the top 5 selected features, such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as:Policy_Num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Accident_Location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Insured_Zip, Policy_Premium,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DL_Expiry_Before_Accident_Days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📤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Output:The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returns whether the claim is "Fraudulent" or "Legitimate" based on the model's prediction.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741B7B-1A2B-1CEE-5D44-63DF39CC5F5E}"/>
              </a:ext>
            </a:extLst>
          </p:cNvPr>
          <p:cNvSpPr/>
          <p:nvPr/>
        </p:nvSpPr>
        <p:spPr>
          <a:xfrm>
            <a:off x="4649774" y="1938866"/>
            <a:ext cx="7272867" cy="27093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1D2ED-BBB0-3CEB-45DA-7CBE243E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6074" y="2082801"/>
            <a:ext cx="6330130" cy="2421464"/>
          </a:xfrm>
        </p:spPr>
        <p:txBody>
          <a:bodyPr anchor="t"/>
          <a:lstStyle/>
          <a:p>
            <a:pPr algn="l"/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Inconsolata" pitchFamily="1" charset="0"/>
                <a:cs typeface="Times New Roman" panose="02020603050405020304" pitchFamily="18" charset="0"/>
              </a:rPr>
              <a:t>AI-Powered Fraud Detection in Auto Insurance: Predictive Modeling for Smarter Claims Management.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Inconsolata" pitchFamily="1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47672-E425-6F86-E6E6-AA8251E0F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6733" y="4707467"/>
            <a:ext cx="7272866" cy="1533845"/>
          </a:xfrm>
        </p:spPr>
        <p:txBody>
          <a:bodyPr/>
          <a:lstStyle/>
          <a:p>
            <a:pPr algn="l"/>
            <a:endParaRPr lang="en-US" sz="2000" b="1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sz="2400" b="1" i="1" dirty="0">
                <a:solidFill>
                  <a:srgbClr val="ECECEC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Revolutionizing Finance Through Technology and Design………………</a:t>
            </a:r>
            <a:endParaRPr lang="en-IN" sz="2400" b="1" i="1" cap="none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82BB6B45-8A51-991F-39E1-A04FEEAD9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479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F3BDD2-306D-AA35-62CD-121EC9283D8F}"/>
              </a:ext>
            </a:extLst>
          </p:cNvPr>
          <p:cNvSpPr/>
          <p:nvPr/>
        </p:nvSpPr>
        <p:spPr>
          <a:xfrm>
            <a:off x="3935505" y="70330"/>
            <a:ext cx="4312023" cy="11923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469BC-A0D1-3896-32C7-94B3E74C2ED9}"/>
              </a:ext>
            </a:extLst>
          </p:cNvPr>
          <p:cNvSpPr txBox="1"/>
          <p:nvPr/>
        </p:nvSpPr>
        <p:spPr>
          <a:xfrm>
            <a:off x="3043516" y="25098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7FF07-033D-5E39-33F7-2343416F3B4A}"/>
              </a:ext>
            </a:extLst>
          </p:cNvPr>
          <p:cNvSpPr txBox="1"/>
          <p:nvPr/>
        </p:nvSpPr>
        <p:spPr>
          <a:xfrm>
            <a:off x="869157" y="1282131"/>
            <a:ext cx="4554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C487E-2987-EB61-179F-727A2B246C3F}"/>
              </a:ext>
            </a:extLst>
          </p:cNvPr>
          <p:cNvSpPr txBox="1"/>
          <p:nvPr/>
        </p:nvSpPr>
        <p:spPr>
          <a:xfrm>
            <a:off x="1371599" y="2083873"/>
            <a:ext cx="5127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 &amp; Benefits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40C85-5072-5560-CCA5-E549A8D3A394}"/>
              </a:ext>
            </a:extLst>
          </p:cNvPr>
          <p:cNvSpPr txBox="1"/>
          <p:nvPr/>
        </p:nvSpPr>
        <p:spPr>
          <a:xfrm>
            <a:off x="1585580" y="4286091"/>
            <a:ext cx="5531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INSIGHTS &amp; ACTION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388043-4C28-7A0D-B6EA-81289ABD03C7}"/>
              </a:ext>
            </a:extLst>
          </p:cNvPr>
          <p:cNvSpPr txBox="1"/>
          <p:nvPr/>
        </p:nvSpPr>
        <p:spPr>
          <a:xfrm>
            <a:off x="1061873" y="3500036"/>
            <a:ext cx="8077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(Phases of Pipeline) 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0FE19-1494-5485-D70D-AEDA006F964F}"/>
              </a:ext>
            </a:extLst>
          </p:cNvPr>
          <p:cNvSpPr txBox="1"/>
          <p:nvPr/>
        </p:nvSpPr>
        <p:spPr>
          <a:xfrm>
            <a:off x="1145382" y="56515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RESULT(BEST MODEL)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EA61E-0C6F-27FA-9BF3-B00D1982F4BF}"/>
              </a:ext>
            </a:extLst>
          </p:cNvPr>
          <p:cNvSpPr txBox="1"/>
          <p:nvPr/>
        </p:nvSpPr>
        <p:spPr>
          <a:xfrm>
            <a:off x="-417839" y="2809224"/>
            <a:ext cx="692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03199BDD-B71A-6940-62A9-2141B249C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7106" y="1275793"/>
            <a:ext cx="484095" cy="441204"/>
          </a:xfrm>
          <a:prstGeom prst="rect">
            <a:avLst/>
          </a:prstGeom>
        </p:spPr>
      </p:pic>
      <p:pic>
        <p:nvPicPr>
          <p:cNvPr id="23" name="Graphic 22" descr="Star">
            <a:extLst>
              <a:ext uri="{FF2B5EF4-FFF2-40B4-BE49-F238E27FC236}">
                <a16:creationId xmlns:a16="http://schemas.microsoft.com/office/drawing/2014/main" id="{3C61E4AB-7C3F-19D9-810C-7AA20D891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7102" y="2014432"/>
            <a:ext cx="484095" cy="441204"/>
          </a:xfrm>
          <a:prstGeom prst="rect">
            <a:avLst/>
          </a:prstGeom>
        </p:spPr>
      </p:pic>
      <p:pic>
        <p:nvPicPr>
          <p:cNvPr id="24" name="Graphic 23" descr="Star">
            <a:extLst>
              <a:ext uri="{FF2B5EF4-FFF2-40B4-BE49-F238E27FC236}">
                <a16:creationId xmlns:a16="http://schemas.microsoft.com/office/drawing/2014/main" id="{F486C371-2B5D-C6CD-98B2-D7279AB7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68" y="2803060"/>
            <a:ext cx="484095" cy="441204"/>
          </a:xfrm>
          <a:prstGeom prst="rect">
            <a:avLst/>
          </a:prstGeom>
        </p:spPr>
      </p:pic>
      <p:pic>
        <p:nvPicPr>
          <p:cNvPr id="25" name="Graphic 24" descr="Star">
            <a:extLst>
              <a:ext uri="{FF2B5EF4-FFF2-40B4-BE49-F238E27FC236}">
                <a16:creationId xmlns:a16="http://schemas.microsoft.com/office/drawing/2014/main" id="{94452588-B493-D42F-1B30-6D663F687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69" y="3522092"/>
            <a:ext cx="484095" cy="441204"/>
          </a:xfrm>
          <a:prstGeom prst="rect">
            <a:avLst/>
          </a:prstGeom>
        </p:spPr>
      </p:pic>
      <p:pic>
        <p:nvPicPr>
          <p:cNvPr id="26" name="Graphic 25" descr="Star">
            <a:extLst>
              <a:ext uri="{FF2B5EF4-FFF2-40B4-BE49-F238E27FC236}">
                <a16:creationId xmlns:a16="http://schemas.microsoft.com/office/drawing/2014/main" id="{CB6E7062-EB67-DDF8-4574-54C1A9E7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69" y="4295184"/>
            <a:ext cx="484095" cy="441204"/>
          </a:xfrm>
          <a:prstGeom prst="rect">
            <a:avLst/>
          </a:prstGeom>
        </p:spPr>
      </p:pic>
      <p:pic>
        <p:nvPicPr>
          <p:cNvPr id="28" name="Graphic 27" descr="Star">
            <a:extLst>
              <a:ext uri="{FF2B5EF4-FFF2-40B4-BE49-F238E27FC236}">
                <a16:creationId xmlns:a16="http://schemas.microsoft.com/office/drawing/2014/main" id="{D9DA4B19-0362-2143-8975-7B197C9B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68" y="5672186"/>
            <a:ext cx="484095" cy="441204"/>
          </a:xfrm>
          <a:prstGeom prst="rect">
            <a:avLst/>
          </a:prstGeom>
        </p:spPr>
      </p:pic>
      <p:pic>
        <p:nvPicPr>
          <p:cNvPr id="2" name="Graphic 1" descr="Star">
            <a:extLst>
              <a:ext uri="{FF2B5EF4-FFF2-40B4-BE49-F238E27FC236}">
                <a16:creationId xmlns:a16="http://schemas.microsoft.com/office/drawing/2014/main" id="{6189AA36-0924-CD48-3CC8-E9F62678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69" y="5063210"/>
            <a:ext cx="484095" cy="4412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DCD9A1-CCDB-44A0-BB76-7F7793C29BC5}"/>
              </a:ext>
            </a:extLst>
          </p:cNvPr>
          <p:cNvSpPr txBox="1"/>
          <p:nvPr/>
        </p:nvSpPr>
        <p:spPr>
          <a:xfrm>
            <a:off x="869157" y="50437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FEATURE SELECTION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Star">
            <a:extLst>
              <a:ext uri="{FF2B5EF4-FFF2-40B4-BE49-F238E27FC236}">
                <a16:creationId xmlns:a16="http://schemas.microsoft.com/office/drawing/2014/main" id="{E989C82F-6F77-4C3F-A832-B84B505E2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4068" y="6246571"/>
            <a:ext cx="484095" cy="441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6F9C58-2D7E-466F-90B5-05922A8ABD06}"/>
              </a:ext>
            </a:extLst>
          </p:cNvPr>
          <p:cNvSpPr txBox="1"/>
          <p:nvPr/>
        </p:nvSpPr>
        <p:spPr>
          <a:xfrm>
            <a:off x="1254796" y="6186113"/>
            <a:ext cx="3782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9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INTRODUCTION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194E-BC85-4659-901D-FEDD1BDF12A9}"/>
              </a:ext>
            </a:extLst>
          </p:cNvPr>
          <p:cNvSpPr txBox="1"/>
          <p:nvPr/>
        </p:nvSpPr>
        <p:spPr>
          <a:xfrm>
            <a:off x="322520" y="2025908"/>
            <a:ext cx="113343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fraud, especially in auto claims, leads to massive financial losses and operational inefficiencies. Traditional methods struggle to detect complex fraud patterns effectively.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propose an AI-powered predictive system that uses Machine Learning and Deep Learning models to accurately identify fraudulent claims. This solution enhances claim processing, minimizes manual effort, and supports smarter, faster decision-making for insurers.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747282"/>
            <a:ext cx="9720024" cy="108093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Stakeholders &amp; Benefits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D194E-BC85-4659-901D-FEDD1BDF12A9}"/>
              </a:ext>
            </a:extLst>
          </p:cNvPr>
          <p:cNvSpPr txBox="1"/>
          <p:nvPr/>
        </p:nvSpPr>
        <p:spPr>
          <a:xfrm>
            <a:off x="669851" y="2100863"/>
            <a:ext cx="10419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 – reduce fraud-related losses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 Investigators – faster, AI-assisted decision-making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Policyholders – quicker claim resolution, fair premiums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Bodies – ensure fraud compliance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 – innovate intelligent detection systems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Benefits: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claim approvals via automation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financial losses from fraud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 than manual/rule-based methods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AI decisions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to future data and fraud trends</a:t>
            </a:r>
          </a:p>
        </p:txBody>
      </p:sp>
    </p:spTree>
    <p:extLst>
      <p:ext uri="{BB962C8B-B14F-4D97-AF65-F5344CB8AC3E}">
        <p14:creationId xmlns:p14="http://schemas.microsoft.com/office/powerpoint/2010/main" val="143563989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1061-9E5E-4DA4-830F-54BB4BD1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ANALYSIS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9963A-E6B5-4230-8651-E619F274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1" y="2038829"/>
            <a:ext cx="8308613" cy="470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D278-A630-4046-9ECC-1956315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SOLUTION (Phases of pipeline)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3D577-7B6A-414C-86A5-9DA4DA9A7057}"/>
              </a:ext>
            </a:extLst>
          </p:cNvPr>
          <p:cNvSpPr txBox="1"/>
          <p:nvPr/>
        </p:nvSpPr>
        <p:spPr>
          <a:xfrm>
            <a:off x="556436" y="1927812"/>
            <a:ext cx="1106052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1 (Data Loading &amp; Cleaning):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Train, Test, and Validation files separately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Cleaned column names, removed extra spaces and symbols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binary categorical values (Y/N, YES/NO → 1/0)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Parsed date fields and handled missing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records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86674-3014-452E-9C8C-3424544D39D3}"/>
              </a:ext>
            </a:extLst>
          </p:cNvPr>
          <p:cNvSpPr txBox="1"/>
          <p:nvPr/>
        </p:nvSpPr>
        <p:spPr>
          <a:xfrm>
            <a:off x="556435" y="3760206"/>
            <a:ext cx="11060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2 (Exploratory Data Analysis (EDA)):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class imbalance in fraud labels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Plotted feature distributions, outliers, correlations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categorical value frequencies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BB55D-C9E6-4B93-8112-9832CA9A83AF}"/>
              </a:ext>
            </a:extLst>
          </p:cNvPr>
          <p:cNvSpPr txBox="1"/>
          <p:nvPr/>
        </p:nvSpPr>
        <p:spPr>
          <a:xfrm>
            <a:off x="481023" y="4991312"/>
            <a:ext cx="1106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3 (Outlier Treatment):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IQR capping on high-skew numeric fields like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Policy_Premium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Claims, Mileage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improvements with before-after boxplots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D4E7F-92BC-4194-A475-F48BE8170C22}"/>
              </a:ext>
            </a:extLst>
          </p:cNvPr>
          <p:cNvSpPr txBox="1"/>
          <p:nvPr/>
        </p:nvSpPr>
        <p:spPr>
          <a:xfrm>
            <a:off x="481022" y="5856508"/>
            <a:ext cx="11060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4 (Feature Engineering):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Extracted new features: Policy Duration, Accident to Claim Lag, DL Expiry before Accident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Dropped original date columns to reduce noise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394801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D278-A630-4046-9ECC-1956315B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Proposed SOLUTION (Phases of pipeline)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86674-3014-452E-9C8C-3424544D39D3}"/>
              </a:ext>
            </a:extLst>
          </p:cNvPr>
          <p:cNvSpPr txBox="1"/>
          <p:nvPr/>
        </p:nvSpPr>
        <p:spPr>
          <a:xfrm>
            <a:off x="426238" y="1932779"/>
            <a:ext cx="1106052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5 (Dataset Alignment &amp; Class Balancing):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Ensured consistent columns across Train, Test, and 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Retained all columns including IDs and targets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merging was done; alignment preserved dataset independence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to balance fraud vs. non-fraud cases in training data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BB55D-C9E6-4B93-8112-9832CA9A83AF}"/>
              </a:ext>
            </a:extLst>
          </p:cNvPr>
          <p:cNvSpPr txBox="1"/>
          <p:nvPr/>
        </p:nvSpPr>
        <p:spPr>
          <a:xfrm>
            <a:off x="426237" y="3532585"/>
            <a:ext cx="110605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6 (Feature Selection):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Mutual Info, F-Test, Chi², and Boruta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top-5 features using best-performing 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87826-A85C-4C69-8C40-548255C19C2F}"/>
              </a:ext>
            </a:extLst>
          </p:cNvPr>
          <p:cNvSpPr txBox="1"/>
          <p:nvPr/>
        </p:nvSpPr>
        <p:spPr>
          <a:xfrm>
            <a:off x="426236" y="4399018"/>
            <a:ext cx="11060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6 (Model Training &amp; Evaluation):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10 models: LR, DT, RF, GB, AB, NB, SVM, XGB, LGBM,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Accuracy, Precision, Recall, F1, AUC, MCC, and Log Loss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metrics to compute a single overall score per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CCFD0-83DE-4F12-820F-11D78FBA1943}"/>
              </a:ext>
            </a:extLst>
          </p:cNvPr>
          <p:cNvSpPr txBox="1"/>
          <p:nvPr/>
        </p:nvSpPr>
        <p:spPr>
          <a:xfrm>
            <a:off x="426235" y="5569201"/>
            <a:ext cx="11060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Phase 6 (Overfitting Detection &amp; Validation on Unseen Data):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Compared training vs. testing accuracy to detect overfitting gaps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on 10,000 real-world records using the top model (Decision Tree)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 outputs as “Validation_Predictions_By_DecisionTree.csv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4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C3D35-8BEB-4101-BCBD-96C018EF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" y="763860"/>
            <a:ext cx="9720024" cy="1080938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 EDA INSIGHTS &amp;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BE275-2DAC-4C68-923B-E8BE07B02FF5}"/>
              </a:ext>
            </a:extLst>
          </p:cNvPr>
          <p:cNvSpPr txBox="1"/>
          <p:nvPr/>
        </p:nvSpPr>
        <p:spPr>
          <a:xfrm>
            <a:off x="205562" y="1994537"/>
            <a:ext cx="11780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Results: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8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356FC-1A91-4538-8357-80C2A41B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6" y="2917867"/>
            <a:ext cx="4724922" cy="3128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72491-0B6A-4349-BB66-119173F93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936" y="2158882"/>
            <a:ext cx="4808646" cy="44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itness Gym Social Media Strategy by Slidesgo">
  <a:themeElements>
    <a:clrScheme name="Simple Light">
      <a:dk1>
        <a:srgbClr val="2A265A"/>
      </a:dk1>
      <a:lt1>
        <a:srgbClr val="F5F7FA"/>
      </a:lt1>
      <a:dk2>
        <a:srgbClr val="303383"/>
      </a:dk2>
      <a:lt2>
        <a:srgbClr val="5054B9"/>
      </a:lt2>
      <a:accent1>
        <a:srgbClr val="869DE9"/>
      </a:accent1>
      <a:accent2>
        <a:srgbClr val="F399A2"/>
      </a:accent2>
      <a:accent3>
        <a:srgbClr val="F7C5CF"/>
      </a:accent3>
      <a:accent4>
        <a:srgbClr val="FFE1D7"/>
      </a:accent4>
      <a:accent5>
        <a:srgbClr val="FFFFFF"/>
      </a:accent5>
      <a:accent6>
        <a:srgbClr val="FFFFFF"/>
      </a:accent6>
      <a:hlink>
        <a:srgbClr val="2A2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Fitness Gym Social Media Strategy by Slidesgo</Template>
  <TotalTime>608</TotalTime>
  <Words>1131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Algerian</vt:lpstr>
      <vt:lpstr>Arial</vt:lpstr>
      <vt:lpstr>Bebas Neue</vt:lpstr>
      <vt:lpstr>MV Boli</vt:lpstr>
      <vt:lpstr>Noto Sans</vt:lpstr>
      <vt:lpstr>Nunito Light</vt:lpstr>
      <vt:lpstr>Proxima Nova</vt:lpstr>
      <vt:lpstr>Raleway</vt:lpstr>
      <vt:lpstr>Söhne</vt:lpstr>
      <vt:lpstr>Teko</vt:lpstr>
      <vt:lpstr>Times New Roman</vt:lpstr>
      <vt:lpstr>Trebuchet MS</vt:lpstr>
      <vt:lpstr>Wingdings</vt:lpstr>
      <vt:lpstr>Fitness Gym Social Media Strategy by Slidesgo</vt:lpstr>
      <vt:lpstr>Slidesgo Final Pages</vt:lpstr>
      <vt:lpstr>Berlin</vt:lpstr>
      <vt:lpstr>PowerPoint Presentation</vt:lpstr>
      <vt:lpstr>AI-Powered Fraud Detection in Auto Insurance: Predictive Modeling for Smarter Claims Management.</vt:lpstr>
      <vt:lpstr>PowerPoint Presentation</vt:lpstr>
      <vt:lpstr>INTRODUCTION</vt:lpstr>
      <vt:lpstr>Stakeholders &amp; Benefits</vt:lpstr>
      <vt:lpstr>ANALYSIS</vt:lpstr>
      <vt:lpstr>Proposed SOLUTION (Phases of pipeline)</vt:lpstr>
      <vt:lpstr>Proposed SOLUTION (Phases of pipeline)</vt:lpstr>
      <vt:lpstr> EDA INSIGHTS &amp; ACTION</vt:lpstr>
      <vt:lpstr>EDA INSIGHTS &amp; ACTION</vt:lpstr>
      <vt:lpstr>FEATURE SELECTION</vt:lpstr>
      <vt:lpstr> result(BEST MODEL):</vt:lpstr>
      <vt:lpstr> result(BEST MODEL):</vt:lpstr>
      <vt:lpstr>Deployment: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debasish senapati</dc:creator>
  <cp:lastModifiedBy>debasish senapati</cp:lastModifiedBy>
  <cp:revision>60</cp:revision>
  <dcterms:created xsi:type="dcterms:W3CDTF">2024-03-01T18:34:57Z</dcterms:created>
  <dcterms:modified xsi:type="dcterms:W3CDTF">2025-07-25T22:20:17Z</dcterms:modified>
</cp:coreProperties>
</file>