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entury Gothic Paneuropean Bold" charset="1" panose="020B0702020202020204"/>
      <p:regular r:id="rId17"/>
    </p:embeddedFont>
    <p:embeddedFont>
      <p:font typeface="Century Gothic Paneuropean" charset="1" panose="020B0502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1357732"/>
            <a:ext cx="13018493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DATABASE MANAGEMENT SYSTEM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27791" y="3177609"/>
            <a:ext cx="8522150" cy="5682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PRESENTED BY: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1.MD.WASHIM AKRAM(368)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2.Md RASHEDUZZAMAN RIAD(402)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3.Md SAIFUR RAHAMAN(212)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4.ARAFAT RAHMAN(165)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5.JAHIDUL HASAN(486)</a:t>
            </a:r>
          </a:p>
          <a:p>
            <a:pPr algn="ctr">
              <a:lnSpc>
                <a:spcPts val="8642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12996" y="545783"/>
            <a:ext cx="8537178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b="true" sz="51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DATABASE ADMINISTRATOR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8879" y="1676598"/>
            <a:ext cx="16500779" cy="777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9"/>
              </a:lnSpc>
            </a:pPr>
            <a:r>
              <a:rPr lang="en-US" sz="4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Database Administrator (DBA) is responsible for managing and maintaining databases to ensure their security, performance, and availability. </a:t>
            </a:r>
          </a:p>
          <a:p>
            <a:pPr algn="l">
              <a:lnSpc>
                <a:spcPts val="6859"/>
              </a:lnSpc>
            </a:pPr>
            <a:r>
              <a:rPr lang="en-US" sz="4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Their key tasks include:</a:t>
            </a:r>
          </a:p>
          <a:p>
            <a:pPr algn="l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sz="4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Installation &amp; Configuration.</a:t>
            </a:r>
          </a:p>
          <a:p>
            <a:pPr algn="l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sz="4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Performance Monitoring.</a:t>
            </a:r>
          </a:p>
          <a:p>
            <a:pPr algn="l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sz="4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Backup &amp; Recovery.</a:t>
            </a:r>
          </a:p>
          <a:p>
            <a:pPr algn="l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sz="4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Security Management.</a:t>
            </a:r>
          </a:p>
          <a:p>
            <a:pPr algn="l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sz="4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Troubleshooting.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TOPICS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84120"/>
            <a:ext cx="12454772" cy="530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28369" indent="-464185" lvl="1">
              <a:lnSpc>
                <a:spcPts val="6019"/>
              </a:lnSpc>
              <a:buFont typeface="Arial"/>
              <a:buChar char="•"/>
            </a:pPr>
            <a:r>
              <a:rPr lang="en-US" b="true" sz="42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 to DBMS</a:t>
            </a:r>
          </a:p>
          <a:p>
            <a:pPr algn="ctr" marL="928369" indent="-464185" lvl="1">
              <a:lnSpc>
                <a:spcPts val="6019"/>
              </a:lnSpc>
              <a:buFont typeface="Arial"/>
              <a:buChar char="•"/>
            </a:pPr>
            <a:r>
              <a:rPr lang="en-US" b="true" sz="42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DBMS vs File System </a:t>
            </a:r>
          </a:p>
          <a:p>
            <a:pPr algn="ctr" marL="928369" indent="-464185" lvl="1">
              <a:lnSpc>
                <a:spcPts val="6019"/>
              </a:lnSpc>
              <a:buFont typeface="Arial"/>
              <a:buChar char="•"/>
            </a:pPr>
            <a:r>
              <a:rPr lang="en-US" b="true" sz="42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Abstraction and Level of Abstraction </a:t>
            </a:r>
          </a:p>
          <a:p>
            <a:pPr algn="ctr" marL="928369" indent="-464185" lvl="1">
              <a:lnSpc>
                <a:spcPts val="6019"/>
              </a:lnSpc>
              <a:buFont typeface="Arial"/>
              <a:buChar char="•"/>
            </a:pPr>
            <a:r>
              <a:rPr lang="en-US" b="true" sz="42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Instance and Schema</a:t>
            </a:r>
          </a:p>
          <a:p>
            <a:pPr algn="ctr" marL="928369" indent="-464185" lvl="1">
              <a:lnSpc>
                <a:spcPts val="6019"/>
              </a:lnSpc>
              <a:buFont typeface="Arial"/>
              <a:buChar char="•"/>
            </a:pPr>
            <a:r>
              <a:rPr lang="en-US" b="true" sz="42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Independence </a:t>
            </a:r>
          </a:p>
          <a:p>
            <a:pPr algn="ctr" marL="928369" indent="-464185" lvl="1">
              <a:lnSpc>
                <a:spcPts val="6019"/>
              </a:lnSpc>
              <a:buFont typeface="Arial"/>
              <a:buChar char="•"/>
            </a:pPr>
            <a:r>
              <a:rPr lang="en-US" b="true" sz="42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Types of Data Independence </a:t>
            </a:r>
          </a:p>
          <a:p>
            <a:pPr algn="ctr" marL="928369" indent="-464185" lvl="1">
              <a:lnSpc>
                <a:spcPts val="6019"/>
              </a:lnSpc>
              <a:buFont typeface="Arial"/>
              <a:buChar char="•"/>
            </a:pPr>
            <a:r>
              <a:rPr lang="en-US" b="true" sz="42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Database Administrator 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737694"/>
            <a:ext cx="8537178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b="true" sz="54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 TO DBMS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30694" y="3869055"/>
            <a:ext cx="12973426" cy="4026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5"/>
              </a:lnSpc>
            </a:pPr>
            <a:r>
              <a:rPr lang="en-US" sz="38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A Database Management System (DBMS) is software that manages databases.</a:t>
            </a:r>
          </a:p>
          <a:p>
            <a:pPr algn="l">
              <a:lnSpc>
                <a:spcPts val="5395"/>
              </a:lnSpc>
            </a:pPr>
            <a:r>
              <a:rPr lang="en-US" sz="38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It allows users to create, read, update, and delete data efficiently.</a:t>
            </a:r>
          </a:p>
          <a:p>
            <a:pPr algn="l">
              <a:lnSpc>
                <a:spcPts val="5395"/>
              </a:lnSpc>
            </a:pPr>
            <a:r>
              <a:rPr lang="en-US" sz="38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Ensures data integrity, security, and easy access.</a:t>
            </a:r>
          </a:p>
          <a:p>
            <a:pPr algn="l">
              <a:lnSpc>
                <a:spcPts val="5395"/>
              </a:lnSpc>
            </a:pPr>
            <a:r>
              <a:rPr lang="en-US" sz="38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Examples: MySQL, PostgreSQL, Oracle, MongoDB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4558" y="1900340"/>
            <a:ext cx="12169564" cy="798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9"/>
              </a:lnSpc>
            </a:pPr>
            <a:r>
              <a:rPr lang="en-US" sz="3777" u="sng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DBMS</a:t>
            </a:r>
            <a:r>
              <a:rPr lang="en-US" sz="377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:A database-management system (DBMS) is a collection of interrelated data and a set of programs to access those data.</a:t>
            </a:r>
          </a:p>
          <a:p>
            <a:pPr algn="l">
              <a:lnSpc>
                <a:spcPts val="5289"/>
              </a:lnSpc>
            </a:pPr>
          </a:p>
          <a:p>
            <a:pPr algn="l">
              <a:lnSpc>
                <a:spcPts val="5289"/>
              </a:lnSpc>
            </a:pPr>
            <a:r>
              <a:rPr lang="en-US" sz="3777" u="sng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File System:</a:t>
            </a:r>
            <a:r>
              <a:rPr lang="en-US" sz="377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 file processing system is a collection of programs that store and manage files in computer hard-disk.</a:t>
            </a:r>
          </a:p>
          <a:p>
            <a:pPr algn="l">
              <a:lnSpc>
                <a:spcPts val="5289"/>
              </a:lnSpc>
            </a:pPr>
          </a:p>
          <a:p>
            <a:pPr algn="l">
              <a:lnSpc>
                <a:spcPts val="5289"/>
              </a:lnSpc>
            </a:pPr>
          </a:p>
          <a:p>
            <a:pPr algn="l">
              <a:lnSpc>
                <a:spcPts val="5289"/>
              </a:lnSpc>
            </a:pPr>
          </a:p>
          <a:p>
            <a:pPr algn="l">
              <a:lnSpc>
                <a:spcPts val="5289"/>
              </a:lnSpc>
            </a:pPr>
          </a:p>
          <a:p>
            <a:pPr algn="l">
              <a:lnSpc>
                <a:spcPts val="528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950660" y="2786898"/>
            <a:ext cx="4848998" cy="2891215"/>
          </a:xfrm>
          <a:custGeom>
            <a:avLst/>
            <a:gdLst/>
            <a:ahLst/>
            <a:cxnLst/>
            <a:rect r="r" b="b" t="t" l="l"/>
            <a:pathLst>
              <a:path h="2891215" w="4848998">
                <a:moveTo>
                  <a:pt x="0" y="0"/>
                </a:moveTo>
                <a:lnTo>
                  <a:pt x="4848997" y="0"/>
                </a:lnTo>
                <a:lnTo>
                  <a:pt x="4848997" y="2891215"/>
                </a:lnTo>
                <a:lnTo>
                  <a:pt x="0" y="2891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724561" y="6459163"/>
            <a:ext cx="6075096" cy="2331367"/>
          </a:xfrm>
          <a:custGeom>
            <a:avLst/>
            <a:gdLst/>
            <a:ahLst/>
            <a:cxnLst/>
            <a:rect r="r" b="b" t="t" l="l"/>
            <a:pathLst>
              <a:path h="2331367" w="6075096">
                <a:moveTo>
                  <a:pt x="0" y="0"/>
                </a:moveTo>
                <a:lnTo>
                  <a:pt x="6075096" y="0"/>
                </a:lnTo>
                <a:lnTo>
                  <a:pt x="6075096" y="2331367"/>
                </a:lnTo>
                <a:lnTo>
                  <a:pt x="0" y="2331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06944" y="108370"/>
            <a:ext cx="8537178" cy="114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b="true" sz="66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DBMS VS FILE SYSTEM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81642" y="412472"/>
            <a:ext cx="15177658" cy="987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   Advantages of File System</a:t>
            </a:r>
          </a:p>
          <a:p>
            <a:pPr algn="l">
              <a:lnSpc>
                <a:spcPts val="6019"/>
              </a:lnSpc>
            </a:pPr>
          </a:p>
          <a:p>
            <a:pPr algn="l" marL="928369" indent="-464185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Simple to use and implement. Good for small-scale applications. No complex setup required.</a:t>
            </a:r>
          </a:p>
          <a:p>
            <a:pPr algn="l">
              <a:lnSpc>
                <a:spcPts val="6019"/>
              </a:lnSpc>
            </a:pPr>
          </a:p>
          <a:p>
            <a:pPr algn="l">
              <a:lnSpc>
                <a:spcPts val="6019"/>
              </a:lnSpc>
            </a:pPr>
          </a:p>
          <a:p>
            <a:pPr algn="l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</a:t>
            </a:r>
            <a:r>
              <a:rPr lang="en-US" sz="4299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Advantages of DBMS</a:t>
            </a:r>
          </a:p>
          <a:p>
            <a:pPr algn="l">
              <a:lnSpc>
                <a:spcPts val="6019"/>
              </a:lnSpc>
            </a:pPr>
          </a:p>
          <a:p>
            <a:pPr algn="l" marL="928369" indent="-464185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Provides data consistency and security. Supports multiple users and data relationships. Easy retrieval and efficient data management.</a:t>
            </a:r>
          </a:p>
          <a:p>
            <a:pPr algn="l">
              <a:lnSpc>
                <a:spcPts val="6019"/>
              </a:lnSpc>
            </a:pPr>
          </a:p>
          <a:p>
            <a:pPr algn="l">
              <a:lnSpc>
                <a:spcPts val="601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56210"/>
            <a:ext cx="8537178" cy="117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ABSTRACTION AND LEVEL OF ABSTRACTION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343" y="1247997"/>
            <a:ext cx="17311315" cy="820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6"/>
              </a:lnSpc>
            </a:pPr>
            <a:r>
              <a:rPr lang="en-US" sz="38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 abstraction is hiding unnecessary details and showing only the relevant data to the user.</a:t>
            </a:r>
          </a:p>
          <a:p>
            <a:pPr algn="ctr">
              <a:lnSpc>
                <a:spcPts val="5446"/>
              </a:lnSpc>
            </a:pPr>
            <a:r>
              <a:rPr lang="en-US" b="true" sz="3890" u="sng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Physical level:</a:t>
            </a:r>
            <a:r>
              <a:rPr lang="en-US" sz="38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It describes how a record (e.g., customer) is stored.</a:t>
            </a:r>
          </a:p>
          <a:p>
            <a:pPr algn="ctr">
              <a:lnSpc>
                <a:spcPts val="5446"/>
              </a:lnSpc>
            </a:pPr>
            <a:r>
              <a:rPr lang="en-US" sz="389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 </a:t>
            </a:r>
            <a:r>
              <a:rPr lang="en-US" b="true" sz="3890" u="sng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Logical level</a:t>
            </a:r>
            <a:r>
              <a:rPr lang="en-US" sz="38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describes data stored in database, and the relationships among the data. </a:t>
            </a:r>
          </a:p>
          <a:p>
            <a:pPr algn="ctr">
              <a:lnSpc>
                <a:spcPts val="5446"/>
              </a:lnSpc>
            </a:pPr>
            <a:r>
              <a:rPr lang="en-US" sz="38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type customer = record </a:t>
            </a:r>
          </a:p>
          <a:p>
            <a:pPr algn="ctr">
              <a:lnSpc>
                <a:spcPts val="5446"/>
              </a:lnSpc>
            </a:pPr>
            <a:r>
              <a:rPr lang="en-US" sz="38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name : string; </a:t>
            </a:r>
          </a:p>
          <a:p>
            <a:pPr algn="ctr">
              <a:lnSpc>
                <a:spcPts val="5446"/>
              </a:lnSpc>
            </a:pPr>
            <a:r>
              <a:rPr lang="en-US" sz="38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street : string; </a:t>
            </a:r>
          </a:p>
          <a:p>
            <a:pPr algn="ctr">
              <a:lnSpc>
                <a:spcPts val="5446"/>
              </a:lnSpc>
            </a:pPr>
            <a:r>
              <a:rPr lang="en-US" sz="38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city : integer; </a:t>
            </a:r>
          </a:p>
          <a:p>
            <a:pPr algn="ctr">
              <a:lnSpc>
                <a:spcPts val="5446"/>
              </a:lnSpc>
            </a:pPr>
            <a:r>
              <a:rPr lang="en-US" sz="38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end;  </a:t>
            </a:r>
          </a:p>
          <a:p>
            <a:pPr algn="ctr">
              <a:lnSpc>
                <a:spcPts val="5446"/>
              </a:lnSpc>
            </a:pPr>
            <a:r>
              <a:rPr lang="en-US" b="true" sz="3890" u="sng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View level</a:t>
            </a:r>
            <a:r>
              <a:rPr lang="en-US" sz="389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application programs hide details of data types. Views can also hide information (e.g., salary) for security purposes.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921917" y="4974398"/>
            <a:ext cx="4337383" cy="4294438"/>
          </a:xfrm>
          <a:custGeom>
            <a:avLst/>
            <a:gdLst/>
            <a:ahLst/>
            <a:cxnLst/>
            <a:rect r="r" b="b" t="t" l="l"/>
            <a:pathLst>
              <a:path h="4294438" w="4337383">
                <a:moveTo>
                  <a:pt x="0" y="0"/>
                </a:moveTo>
                <a:lnTo>
                  <a:pt x="4337383" y="0"/>
                </a:lnTo>
                <a:lnTo>
                  <a:pt x="4337383" y="4294438"/>
                </a:lnTo>
                <a:lnTo>
                  <a:pt x="0" y="4294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875411" y="393422"/>
            <a:ext cx="8537178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48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INSTANCE AND SCHEMA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900340"/>
            <a:ext cx="17259300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u="sng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Instance: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data stored in database at a particular moment of time is called instance of database. Database schema defines the variable declarations in tables that belong to a particular database; the value of these variables at a moment of time is called the instance of that database.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907723"/>
            <a:ext cx="12191758" cy="444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u="sng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Schema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:Design of a database is called the schema. Schema is of three types: Physical schema, logical schema and view schema.</a:t>
            </a: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361170" y="4274852"/>
            <a:ext cx="5759366" cy="5528991"/>
          </a:xfrm>
          <a:custGeom>
            <a:avLst/>
            <a:gdLst/>
            <a:ahLst/>
            <a:cxnLst/>
            <a:rect r="r" b="b" t="t" l="l"/>
            <a:pathLst>
              <a:path h="5528991" w="5759366">
                <a:moveTo>
                  <a:pt x="0" y="0"/>
                </a:moveTo>
                <a:lnTo>
                  <a:pt x="5759366" y="0"/>
                </a:lnTo>
                <a:lnTo>
                  <a:pt x="5759366" y="5528991"/>
                </a:lnTo>
                <a:lnTo>
                  <a:pt x="0" y="55289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474980"/>
            <a:ext cx="853717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b="true" sz="59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INDEPENDENCE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09407" y="1900340"/>
            <a:ext cx="12069186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 independence is the ability to modify a database schema without affecting the application or user interactions.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123" y="942975"/>
            <a:ext cx="8537178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TYPES OF DATA INDEPENDENCE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1890815"/>
            <a:ext cx="15690243" cy="682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 u="sng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Logical Data Independence:</a:t>
            </a:r>
            <a:r>
              <a:rPr lang="en-US" sz="42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Logical data independence refers characteristic of being able to change the conceptual schema without having to change the external schema.</a:t>
            </a:r>
          </a:p>
          <a:p>
            <a:pPr algn="l">
              <a:lnSpc>
                <a:spcPts val="6019"/>
              </a:lnSpc>
            </a:pPr>
          </a:p>
          <a:p>
            <a:pPr algn="l">
              <a:lnSpc>
                <a:spcPts val="6019"/>
              </a:lnSpc>
            </a:pPr>
            <a:r>
              <a:rPr lang="en-US" sz="4299" u="sng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Physical Data Independence</a:t>
            </a:r>
            <a:r>
              <a:rPr lang="en-US" sz="42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 Physical data independence can be defined as the capacity to change the internal schema without having to change the conceptual schema.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DAGh5ywa1gk</dc:identifier>
  <dcterms:modified xsi:type="dcterms:W3CDTF">2011-08-01T06:04:30Z</dcterms:modified>
  <cp:revision>1</cp:revision>
  <dc:title>DATABASE MANAGEMENT SYSTEM</dc:title>
</cp:coreProperties>
</file>