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96" r:id="rId4"/>
    <p:sldId id="297" r:id="rId5"/>
    <p:sldId id="298" r:id="rId6"/>
    <p:sldId id="299" r:id="rId7"/>
    <p:sldId id="300" r:id="rId8"/>
    <p:sldId id="302" r:id="rId9"/>
    <p:sldId id="301" r:id="rId10"/>
    <p:sldId id="308" r:id="rId11"/>
    <p:sldId id="303" r:id="rId12"/>
    <p:sldId id="304" r:id="rId13"/>
    <p:sldId id="305" r:id="rId14"/>
    <p:sldId id="307" r:id="rId15"/>
  </p:sldIdLst>
  <p:sldSz cx="9144000" cy="5143500" type="screen16x9"/>
  <p:notesSz cx="6858000" cy="9144000"/>
  <p:embeddedFontLst>
    <p:embeddedFont>
      <p:font typeface="Aldrich" panose="020B0604020202020204" charset="0"/>
      <p:regular r:id="rId17"/>
    </p:embeddedFont>
    <p:embeddedFont>
      <p:font typeface="Sair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A166E-BDA6-4364-975E-6B578529256D}">
  <a:tblStyle styleId="{285A166E-BDA6-4364-975E-6B57852925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776CF86-1155-4099-B1BB-5390319AD7B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3" d="100"/>
          <a:sy n="93"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e81e8eaf5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60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a:spLocks noGrp="1"/>
          </p:cNvSpPr>
          <p:nvPr>
            <p:ph type="title"/>
          </p:nvPr>
        </p:nvSpPr>
        <p:spPr>
          <a:xfrm>
            <a:off x="2241450" y="1583838"/>
            <a:ext cx="4661100" cy="98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9"/>
          <p:cNvSpPr txBox="1">
            <a:spLocks noGrp="1"/>
          </p:cNvSpPr>
          <p:nvPr>
            <p:ph type="subTitle" idx="1"/>
          </p:nvPr>
        </p:nvSpPr>
        <p:spPr>
          <a:xfrm>
            <a:off x="2241450" y="2565163"/>
            <a:ext cx="4661100" cy="9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a:spLocks noGrp="1"/>
          </p:cNvSpPr>
          <p:nvPr>
            <p:ph type="title" hasCustomPrompt="1"/>
          </p:nvPr>
        </p:nvSpPr>
        <p:spPr>
          <a:xfrm>
            <a:off x="1293604"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a:spLocks noGrp="1"/>
          </p:cNvSpPr>
          <p:nvPr>
            <p:ph type="title" idx="2" hasCustomPrompt="1"/>
          </p:nvPr>
        </p:nvSpPr>
        <p:spPr>
          <a:xfrm>
            <a:off x="3883926"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a:spLocks noGrp="1"/>
          </p:cNvSpPr>
          <p:nvPr>
            <p:ph type="title" idx="3" hasCustomPrompt="1"/>
          </p:nvPr>
        </p:nvSpPr>
        <p:spPr>
          <a:xfrm>
            <a:off x="6471600"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a:spLocks noGrp="1"/>
          </p:cNvSpPr>
          <p:nvPr>
            <p:ph type="title" idx="4" hasCustomPrompt="1"/>
          </p:nvPr>
        </p:nvSpPr>
        <p:spPr>
          <a:xfrm>
            <a:off x="1293604"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a:spLocks noGrp="1"/>
          </p:cNvSpPr>
          <p:nvPr>
            <p:ph type="title" idx="5" hasCustomPrompt="1"/>
          </p:nvPr>
        </p:nvSpPr>
        <p:spPr>
          <a:xfrm>
            <a:off x="3883926"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6" hasCustomPrompt="1"/>
          </p:nvPr>
        </p:nvSpPr>
        <p:spPr>
          <a:xfrm>
            <a:off x="6471600"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13"/>
          <p:cNvSpPr txBox="1">
            <a:spLocks noGrp="1"/>
          </p:cNvSpPr>
          <p:nvPr>
            <p:ph type="subTitle" idx="1"/>
          </p:nvPr>
        </p:nvSpPr>
        <p:spPr>
          <a:xfrm>
            <a:off x="720002"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0" name="Google Shape;570;p13"/>
          <p:cNvSpPr txBox="1">
            <a:spLocks noGrp="1"/>
          </p:cNvSpPr>
          <p:nvPr>
            <p:ph type="subTitle" idx="8"/>
          </p:nvPr>
        </p:nvSpPr>
        <p:spPr>
          <a:xfrm>
            <a:off x="3310324"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1" name="Google Shape;571;p13"/>
          <p:cNvSpPr txBox="1">
            <a:spLocks noGrp="1"/>
          </p:cNvSpPr>
          <p:nvPr>
            <p:ph type="subTitle" idx="9"/>
          </p:nvPr>
        </p:nvSpPr>
        <p:spPr>
          <a:xfrm>
            <a:off x="5897998"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2" name="Google Shape;572;p13"/>
          <p:cNvSpPr txBox="1">
            <a:spLocks noGrp="1"/>
          </p:cNvSpPr>
          <p:nvPr>
            <p:ph type="subTitle" idx="13"/>
          </p:nvPr>
        </p:nvSpPr>
        <p:spPr>
          <a:xfrm>
            <a:off x="720002"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3" name="Google Shape;573;p13"/>
          <p:cNvSpPr txBox="1">
            <a:spLocks noGrp="1"/>
          </p:cNvSpPr>
          <p:nvPr>
            <p:ph type="subTitle" idx="14"/>
          </p:nvPr>
        </p:nvSpPr>
        <p:spPr>
          <a:xfrm>
            <a:off x="3310324"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4" name="Google Shape;574;p13"/>
          <p:cNvSpPr txBox="1">
            <a:spLocks noGrp="1"/>
          </p:cNvSpPr>
          <p:nvPr>
            <p:ph type="subTitle" idx="15"/>
          </p:nvPr>
        </p:nvSpPr>
        <p:spPr>
          <a:xfrm>
            <a:off x="5897998"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01"/>
        <p:cNvGrpSpPr/>
        <p:nvPr/>
      </p:nvGrpSpPr>
      <p:grpSpPr>
        <a:xfrm>
          <a:off x="0" y="0"/>
          <a:ext cx="0" cy="0"/>
          <a:chOff x="0" y="0"/>
          <a:chExt cx="0" cy="0"/>
        </a:xfrm>
      </p:grpSpPr>
      <p:pic>
        <p:nvPicPr>
          <p:cNvPr id="702" name="Google Shape;702;p1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03" name="Google Shape;703;p15"/>
          <p:cNvSpPr txBox="1">
            <a:spLocks noGrp="1"/>
          </p:cNvSpPr>
          <p:nvPr>
            <p:ph type="subTitle" idx="1"/>
          </p:nvPr>
        </p:nvSpPr>
        <p:spPr>
          <a:xfrm>
            <a:off x="720000" y="1212525"/>
            <a:ext cx="7704000" cy="258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04" name="Google Shape;70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05" name="Google Shape;705;p15"/>
          <p:cNvGrpSpPr/>
          <p:nvPr/>
        </p:nvGrpSpPr>
        <p:grpSpPr>
          <a:xfrm>
            <a:off x="7564750" y="1350338"/>
            <a:ext cx="3035971" cy="2240336"/>
            <a:chOff x="7564750" y="1350338"/>
            <a:chExt cx="3035971" cy="2240336"/>
          </a:xfrm>
        </p:grpSpPr>
        <p:grpSp>
          <p:nvGrpSpPr>
            <p:cNvPr id="706" name="Google Shape;706;p15"/>
            <p:cNvGrpSpPr/>
            <p:nvPr/>
          </p:nvGrpSpPr>
          <p:grpSpPr>
            <a:xfrm>
              <a:off x="8010366" y="1833648"/>
              <a:ext cx="2590356" cy="1757025"/>
              <a:chOff x="2280775" y="570800"/>
              <a:chExt cx="1702725" cy="1154950"/>
            </a:xfrm>
          </p:grpSpPr>
          <p:sp>
            <p:nvSpPr>
              <p:cNvPr id="707" name="Google Shape;707;p15"/>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3" name="Google Shape;733;p15"/>
            <p:cNvPicPr preferRelativeResize="0"/>
            <p:nvPr/>
          </p:nvPicPr>
          <p:blipFill>
            <a:blip r:embed="rId3">
              <a:alphaModFix amt="40000"/>
            </a:blip>
            <a:stretch>
              <a:fillRect/>
            </a:stretch>
          </p:blipFill>
          <p:spPr>
            <a:xfrm>
              <a:off x="7564750" y="2123488"/>
              <a:ext cx="1177350" cy="1177350"/>
            </a:xfrm>
            <a:prstGeom prst="rect">
              <a:avLst/>
            </a:prstGeom>
            <a:noFill/>
            <a:ln>
              <a:noFill/>
            </a:ln>
          </p:spPr>
        </p:pic>
        <p:pic>
          <p:nvPicPr>
            <p:cNvPr id="734" name="Google Shape;734;p15"/>
            <p:cNvPicPr preferRelativeResize="0"/>
            <p:nvPr/>
          </p:nvPicPr>
          <p:blipFill>
            <a:blip r:embed="rId3">
              <a:alphaModFix amt="40000"/>
            </a:blip>
            <a:stretch>
              <a:fillRect/>
            </a:stretch>
          </p:blipFill>
          <p:spPr>
            <a:xfrm>
              <a:off x="8218950" y="1350338"/>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
    <p:spTree>
      <p:nvGrpSpPr>
        <p:cNvPr id="1" name="Shape 851"/>
        <p:cNvGrpSpPr/>
        <p:nvPr/>
      </p:nvGrpSpPr>
      <p:grpSpPr>
        <a:xfrm>
          <a:off x="0" y="0"/>
          <a:ext cx="0" cy="0"/>
          <a:chOff x="0" y="0"/>
          <a:chExt cx="0" cy="0"/>
        </a:xfrm>
      </p:grpSpPr>
      <p:pic>
        <p:nvPicPr>
          <p:cNvPr id="852" name="Google Shape;852;p1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53" name="Google Shape;853;p18"/>
          <p:cNvSpPr txBox="1">
            <a:spLocks noGrp="1"/>
          </p:cNvSpPr>
          <p:nvPr>
            <p:ph type="subTitle" idx="1"/>
          </p:nvPr>
        </p:nvSpPr>
        <p:spPr>
          <a:xfrm>
            <a:off x="720000" y="1212525"/>
            <a:ext cx="7704000" cy="8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854" name="Google Shape;85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55" name="Google Shape;855;p18"/>
          <p:cNvGrpSpPr/>
          <p:nvPr/>
        </p:nvGrpSpPr>
        <p:grpSpPr>
          <a:xfrm>
            <a:off x="7880700" y="361707"/>
            <a:ext cx="3463387" cy="1573618"/>
            <a:chOff x="7880700" y="361707"/>
            <a:chExt cx="3463387" cy="1573618"/>
          </a:xfrm>
        </p:grpSpPr>
        <p:grpSp>
          <p:nvGrpSpPr>
            <p:cNvPr id="856" name="Google Shape;856;p18"/>
            <p:cNvGrpSpPr/>
            <p:nvPr/>
          </p:nvGrpSpPr>
          <p:grpSpPr>
            <a:xfrm flipH="1">
              <a:off x="8436907" y="361707"/>
              <a:ext cx="2907181" cy="1177348"/>
              <a:chOff x="2442775" y="3274750"/>
              <a:chExt cx="1690025" cy="684425"/>
            </a:xfrm>
          </p:grpSpPr>
          <p:sp>
            <p:nvSpPr>
              <p:cNvPr id="857" name="Google Shape;857;p18"/>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8" name="Google Shape;878;p18"/>
            <p:cNvPicPr preferRelativeResize="0"/>
            <p:nvPr/>
          </p:nvPicPr>
          <p:blipFill>
            <a:blip r:embed="rId3">
              <a:alphaModFix amt="40000"/>
            </a:blip>
            <a:stretch>
              <a:fillRect/>
            </a:stretch>
          </p:blipFill>
          <p:spPr>
            <a:xfrm>
              <a:off x="7880700" y="757975"/>
              <a:ext cx="1177350" cy="11773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marL="914400" lvl="1"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marL="1371600" lvl="2"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marL="1828800" lvl="3"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marL="2286000" lvl="4"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marL="2743200" lvl="5"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marL="3200400" lvl="6"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marL="3657600" lvl="7"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marL="4114800" lvl="8" indent="-30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1" r:id="rId7"/>
    <p:sldLayoutId id="2147483664"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9"/>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latin typeface="Times New Roman" panose="02020603050405020304" pitchFamily="18" charset="0"/>
                <a:cs typeface="Times New Roman" panose="02020603050405020304" pitchFamily="18" charset="0"/>
              </a:rPr>
              <a:t>AI BASED SMART SECURITY SYSTEM</a:t>
            </a:r>
            <a:endParaRPr dirty="0"/>
          </a:p>
        </p:txBody>
      </p:sp>
      <p:cxnSp>
        <p:nvCxnSpPr>
          <p:cNvPr id="1413" name="Google Shape;1413;p29"/>
          <p:cNvCxnSpPr/>
          <p:nvPr/>
        </p:nvCxnSpPr>
        <p:spPr>
          <a:xfrm>
            <a:off x="2145900" y="3459619"/>
            <a:ext cx="4852200" cy="0"/>
          </a:xfrm>
          <a:prstGeom prst="straightConnector1">
            <a:avLst/>
          </a:prstGeom>
          <a:noFill/>
          <a:ln w="19050" cap="flat" cmpd="sng">
            <a:solidFill>
              <a:schemeClr val="dk1"/>
            </a:solidFill>
            <a:prstDash val="solid"/>
            <a:round/>
            <a:headEnd type="oval" w="med" len="med"/>
            <a:tailEnd type="oval" w="med" len="med"/>
          </a:ln>
        </p:spPr>
      </p:cxnSp>
      <p:grpSp>
        <p:nvGrpSpPr>
          <p:cNvPr id="1414" name="Google Shape;1414;p29"/>
          <p:cNvGrpSpPr/>
          <p:nvPr/>
        </p:nvGrpSpPr>
        <p:grpSpPr>
          <a:xfrm>
            <a:off x="0" y="3058850"/>
            <a:ext cx="1731700" cy="3126028"/>
            <a:chOff x="0" y="3058850"/>
            <a:chExt cx="1731700" cy="3126028"/>
          </a:xfrm>
        </p:grpSpPr>
        <p:grpSp>
          <p:nvGrpSpPr>
            <p:cNvPr id="1415" name="Google Shape;1415;p29"/>
            <p:cNvGrpSpPr/>
            <p:nvPr/>
          </p:nvGrpSpPr>
          <p:grpSpPr>
            <a:xfrm>
              <a:off x="256564" y="3613234"/>
              <a:ext cx="1041216" cy="2571644"/>
              <a:chOff x="4709050" y="974800"/>
              <a:chExt cx="684425" cy="1690425"/>
            </a:xfrm>
          </p:grpSpPr>
          <p:sp>
            <p:nvSpPr>
              <p:cNvPr id="1416" name="Google Shape;1416;p29"/>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7" name="Google Shape;1437;p29"/>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8" name="Google Shape;1438;p29"/>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9" name="Google Shape;1439;p29"/>
          <p:cNvGrpSpPr/>
          <p:nvPr/>
        </p:nvGrpSpPr>
        <p:grpSpPr>
          <a:xfrm>
            <a:off x="7093325" y="-149525"/>
            <a:ext cx="3508526" cy="2544095"/>
            <a:chOff x="7093325" y="-149525"/>
            <a:chExt cx="3508526" cy="2544095"/>
          </a:xfrm>
        </p:grpSpPr>
        <p:grpSp>
          <p:nvGrpSpPr>
            <p:cNvPr id="1440" name="Google Shape;1440;p29"/>
            <p:cNvGrpSpPr/>
            <p:nvPr/>
          </p:nvGrpSpPr>
          <p:grpSpPr>
            <a:xfrm>
              <a:off x="7467304" y="268423"/>
              <a:ext cx="3134546" cy="2126147"/>
              <a:chOff x="2280775" y="570800"/>
              <a:chExt cx="1702725" cy="1154950"/>
            </a:xfrm>
          </p:grpSpPr>
          <p:sp>
            <p:nvSpPr>
              <p:cNvPr id="1441" name="Google Shape;1441;p29"/>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7" name="Google Shape;1467;p29"/>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8" name="Google Shape;1468;p29"/>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9" name="Google Shape;1469;p29"/>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70" name="Google Shape;1470;p29"/>
          <p:cNvGrpSpPr/>
          <p:nvPr/>
        </p:nvGrpSpPr>
        <p:grpSpPr>
          <a:xfrm>
            <a:off x="-1312494" y="155294"/>
            <a:ext cx="3417969" cy="1688482"/>
            <a:chOff x="-1312494" y="155294"/>
            <a:chExt cx="3417969" cy="1688482"/>
          </a:xfrm>
        </p:grpSpPr>
        <p:grpSp>
          <p:nvGrpSpPr>
            <p:cNvPr id="1471" name="Google Shape;1471;p29"/>
            <p:cNvGrpSpPr/>
            <p:nvPr/>
          </p:nvGrpSpPr>
          <p:grpSpPr>
            <a:xfrm>
              <a:off x="-1312494" y="155294"/>
              <a:ext cx="2907181" cy="1177348"/>
              <a:chOff x="2442775" y="3274750"/>
              <a:chExt cx="1690025" cy="684425"/>
            </a:xfrm>
          </p:grpSpPr>
          <p:sp>
            <p:nvSpPr>
              <p:cNvPr id="1472" name="Google Shape;1472;p2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93" name="Google Shape;1493;p29"/>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94" name="Google Shape;1494;p29"/>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067FFD-49E0-EFE3-342C-6BC3CD3489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Requirements</a:t>
            </a:r>
          </a:p>
        </p:txBody>
      </p:sp>
      <p:sp>
        <p:nvSpPr>
          <p:cNvPr id="4" name="Rectangle 1">
            <a:extLst>
              <a:ext uri="{FF2B5EF4-FFF2-40B4-BE49-F238E27FC236}">
                <a16:creationId xmlns:a16="http://schemas.microsoft.com/office/drawing/2014/main" id="{228096F7-71D9-E9E5-0E19-C87F1C74EC4A}"/>
              </a:ext>
            </a:extLst>
          </p:cNvPr>
          <p:cNvSpPr>
            <a:spLocks noGrp="1" noChangeArrowheads="1"/>
          </p:cNvSpPr>
          <p:nvPr>
            <p:ph type="subTitle" idx="1"/>
          </p:nvPr>
        </p:nvSpPr>
        <p:spPr bwMode="auto">
          <a:xfrm>
            <a:off x="720000" y="1565607"/>
            <a:ext cx="744772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Linux-based OS (e.g., Ubuntu) or Windows for the processing unit.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TensorFlow, OpenCV </a:t>
            </a:r>
            <a:r>
              <a:rPr lang="en-US" altLang="en-US" sz="1400" dirty="0">
                <a:solidFill>
                  <a:schemeClr val="tx1"/>
                </a:solidFill>
                <a:latin typeface="Times New Roman" panose="02020603050405020304" pitchFamily="18" charset="0"/>
                <a:cs typeface="Times New Roman" panose="02020603050405020304" pitchFamily="18" charset="0"/>
              </a:rPr>
              <a:t>&amp;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cnn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facial recognition and AI models.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Libraries: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Toolkit (NLTK),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spaCy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sentence recognition.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Platform:</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MQTT broker, Node-RED for communication between sensors and devices.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HTML/CSS/JavaScript for web-based monitoring and control, or mobile app development tools like Flutter.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52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0D417C-C268-7671-6499-CF528CFAF3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72E25C38-91DD-3248-FF12-52435E4BE3F8}"/>
              </a:ext>
            </a:extLst>
          </p:cNvPr>
          <p:cNvSpPr>
            <a:spLocks noGrp="1" noChangeArrowheads="1"/>
          </p:cNvSpPr>
          <p:nvPr>
            <p:ph type="subTitle" idx="1"/>
          </p:nvPr>
        </p:nvSpPr>
        <p:spPr bwMode="auto">
          <a:xfrm>
            <a:off x="720000" y="1420654"/>
            <a:ext cx="74374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 in detecting unauthorized access through advanced AI.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alerts and actions based on real-time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interfaces, remote access via mobile apps, and customizable settings.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can be expanded to cover more areas or integrate additional AI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2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EE4C06-DFE1-D691-6FE8-8033243BDE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6CDEE7D5-450F-A44C-D228-9A7748F9704B}"/>
              </a:ext>
            </a:extLst>
          </p:cNvPr>
          <p:cNvSpPr>
            <a:spLocks noGrp="1" noChangeArrowheads="1"/>
          </p:cNvSpPr>
          <p:nvPr>
            <p:ph type="subTitle" idx="1"/>
          </p:nvPr>
        </p:nvSpPr>
        <p:spPr bwMode="auto">
          <a:xfrm>
            <a:off x="720000" y="1556087"/>
            <a:ext cx="73652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Security: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application in securing residential properties.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Office and Corporate Security: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Adapting the system for use in office buildings to control access and monitor premises.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Praivate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Spaces: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lockers</a:t>
            </a:r>
          </a:p>
        </p:txBody>
      </p:sp>
    </p:spTree>
    <p:extLst>
      <p:ext uri="{BB962C8B-B14F-4D97-AF65-F5344CB8AC3E}">
        <p14:creationId xmlns:p14="http://schemas.microsoft.com/office/powerpoint/2010/main" val="377898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46475-81AC-2694-C3B4-713BC108BC1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92C0D892-E254-2A1A-9815-C4A733E0FB90}"/>
              </a:ext>
            </a:extLst>
          </p:cNvPr>
          <p:cNvSpPr>
            <a:spLocks noGrp="1" noChangeArrowheads="1"/>
          </p:cNvSpPr>
          <p:nvPr>
            <p:ph type="subTitle" idx="1"/>
          </p:nvPr>
        </p:nvSpPr>
        <p:spPr bwMode="auto">
          <a:xfrm>
            <a:off x="720000" y="1339208"/>
            <a:ext cx="72569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AI-based smart security system developed in this project demonstrates the effectiveness of integrating advanced technologies like motion detection, facial recognition, and sentence recognition to enhance the security of smart homes. By combining these components, the system provides real-time monitoring and swift response to potential threats, significantly improving safety and reducing false alarms. The project shows how AI can be leveraged to create intelligent security solutions that are both user-friendly and reliable. This system represents a step forward in the development of smart security technologies, offering a scalable and adaptable solution for various security needs.</a:t>
            </a:r>
          </a:p>
        </p:txBody>
      </p:sp>
    </p:spTree>
    <p:extLst>
      <p:ext uri="{BB962C8B-B14F-4D97-AF65-F5344CB8AC3E}">
        <p14:creationId xmlns:p14="http://schemas.microsoft.com/office/powerpoint/2010/main" val="142782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DA45-E915-F766-BA16-C17FACD22D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730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15" name="Google Shape;1515;p31"/>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dirty="0">
                <a:latin typeface="Times New Roman" panose="02020603050405020304" pitchFamily="18" charset="0"/>
                <a:cs typeface="Times New Roman" panose="02020603050405020304" pitchFamily="18" charset="0"/>
              </a:rPr>
              <a:t>Table </a:t>
            </a:r>
            <a:r>
              <a:rPr lang="es-419" dirty="0" err="1">
                <a:latin typeface="Times New Roman" panose="02020603050405020304" pitchFamily="18" charset="0"/>
                <a:cs typeface="Times New Roman" panose="02020603050405020304" pitchFamily="18" charset="0"/>
              </a:rPr>
              <a:t>of</a:t>
            </a:r>
            <a:r>
              <a:rPr lang="es-419" dirty="0">
                <a:latin typeface="Times New Roman" panose="02020603050405020304" pitchFamily="18" charset="0"/>
                <a:cs typeface="Times New Roman" panose="02020603050405020304" pitchFamily="18" charset="0"/>
              </a:rPr>
              <a:t> </a:t>
            </a:r>
            <a:r>
              <a:rPr lang="es-419" dirty="0" err="1">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cxnSp>
        <p:nvCxnSpPr>
          <p:cNvPr id="1521" name="Google Shape;1521;p31"/>
          <p:cNvCxnSpPr>
            <a:cxnSpLocks/>
          </p:cNvCxnSpPr>
          <p:nvPr/>
        </p:nvCxnSpPr>
        <p:spPr>
          <a:xfrm>
            <a:off x="1239253" y="1143000"/>
            <a:ext cx="0" cy="3555475"/>
          </a:xfrm>
          <a:prstGeom prst="straightConnector1">
            <a:avLst/>
          </a:prstGeom>
          <a:noFill/>
          <a:ln w="19050" cap="flat" cmpd="sng">
            <a:solidFill>
              <a:schemeClr val="dk1"/>
            </a:solidFill>
            <a:prstDash val="solid"/>
            <a:round/>
            <a:headEnd type="oval" w="med" len="med"/>
            <a:tailEnd type="oval" w="med" len="med"/>
          </a:ln>
        </p:spPr>
      </p:cxnSp>
      <p:sp>
        <p:nvSpPr>
          <p:cNvPr id="29" name="TextBox 28">
            <a:extLst>
              <a:ext uri="{FF2B5EF4-FFF2-40B4-BE49-F238E27FC236}">
                <a16:creationId xmlns:a16="http://schemas.microsoft.com/office/drawing/2014/main" id="{985450A4-3826-9E73-F1A3-1781F989ED4F}"/>
              </a:ext>
            </a:extLst>
          </p:cNvPr>
          <p:cNvSpPr txBox="1"/>
          <p:nvPr/>
        </p:nvSpPr>
        <p:spPr>
          <a:xfrm>
            <a:off x="1480060" y="1017725"/>
            <a:ext cx="6943940" cy="3282052"/>
          </a:xfrm>
          <a:prstGeom prst="rect">
            <a:avLst/>
          </a:prstGeom>
          <a:noFill/>
        </p:spPr>
        <p:txBody>
          <a:bodyPr wrap="square" rtlCol="0">
            <a:spAutoFit/>
          </a:bodyPr>
          <a:lstStyle/>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EXISTING METHOD</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PROPOSED METHOD</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US"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endPar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ADVANTAGES AND APPLICATION</a:t>
            </a:r>
          </a:p>
          <a:p>
            <a:pPr marL="274320" indent="-457063" eaLnBrk="1" fontAlgn="auto" hangingPunct="1">
              <a:lnSpc>
                <a:spcPct val="120000"/>
              </a:lnSpc>
              <a:spcBef>
                <a:spcPts val="800"/>
              </a:spcBef>
              <a:spcAft>
                <a:spcPts val="800"/>
              </a:spcAft>
              <a:buFont typeface="Arial" panose="020B0604020202020204" pitchFamily="34" charset="0"/>
              <a:buChar char="•"/>
              <a:defRPr/>
            </a:pPr>
            <a:r>
              <a:rPr lang="en-IN" sz="12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D85D49-77E0-2248-3841-CC2AA181E6B1}"/>
              </a:ext>
            </a:extLst>
          </p:cNvPr>
          <p:cNvSpPr>
            <a:spLocks noGrp="1"/>
          </p:cNvSpPr>
          <p:nvPr>
            <p:ph type="title"/>
          </p:nvPr>
        </p:nvSpPr>
        <p:spPr>
          <a:xfrm>
            <a:off x="1374758" y="709343"/>
            <a:ext cx="5805799" cy="5727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4" name="Rectangle 1">
            <a:extLst>
              <a:ext uri="{FF2B5EF4-FFF2-40B4-BE49-F238E27FC236}">
                <a16:creationId xmlns:a16="http://schemas.microsoft.com/office/drawing/2014/main" id="{AC07D7D1-42B5-AE25-2182-460C999D1BA1}"/>
              </a:ext>
            </a:extLst>
          </p:cNvPr>
          <p:cNvSpPr>
            <a:spLocks noGrp="1" noChangeArrowheads="1"/>
          </p:cNvSpPr>
          <p:nvPr>
            <p:ph type="subTitle" idx="1"/>
          </p:nvPr>
        </p:nvSpPr>
        <p:spPr bwMode="auto">
          <a:xfrm>
            <a:off x="845086" y="1626394"/>
            <a:ext cx="686514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AI-based smart security system is designed to provide advanced protection by integrating multiple recognition technologies. It operates on the principles of motion detection, facial recognition, and audio recognition. Upon detecting any movement through its motion sensors, the system promptly activates facial recognition to identify the individual in the vicinity. Simultaneously, it triggers sentence recognition to analyze and verify any authorized messages or phrases. This multi-layered approach ensures that the system not only detects potential threats but also authenticates them in real-time. By combining these technologies, the security system offers a robust and reliable method to safeguard premises, whether residential, commercial, or industrial. This innovation enhances security by providing an intelligent response to unauthorized access, ensuring that only authorized individuals are granted entry.</a:t>
            </a:r>
          </a:p>
        </p:txBody>
      </p:sp>
    </p:spTree>
    <p:extLst>
      <p:ext uri="{BB962C8B-B14F-4D97-AF65-F5344CB8AC3E}">
        <p14:creationId xmlns:p14="http://schemas.microsoft.com/office/powerpoint/2010/main" val="76925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FAAD7B-183F-BB9A-89AF-441C718717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E4E4E8F2-BECA-AAC5-C3B0-A859D95BFF50}"/>
              </a:ext>
            </a:extLst>
          </p:cNvPr>
          <p:cNvSpPr>
            <a:spLocks noGrp="1" noChangeArrowheads="1"/>
          </p:cNvSpPr>
          <p:nvPr>
            <p:ph type="subTitle" idx="1"/>
          </p:nvPr>
        </p:nvSpPr>
        <p:spPr bwMode="auto">
          <a:xfrm>
            <a:off x="720000" y="1503169"/>
            <a:ext cx="732912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 today's world, security is of paramount importance, and the integration of advanced technologies has become essential to ensure robust protection. This project focuses on the development of an AI-based smart security system that leverages cutting-edge techniques such as motion detection, facial recognition, and sentence recognition to provide a comprehensive security solution. The system is designed to monitor an environment in real-time, detecting any movement through motion sensors. Upon detecting movement, it activates facial recognition to identify individuals and uses sentence recognition to analyse spoken words, ensuring that only authorized personnel gain access. This intelligent, multi-layered approach enhances security by providing accurate, reliable identification and alerting mechanisms, making it suitable for a wide range of applications, from residential to commercial and industrial settings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06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DB0E40-E9AE-1DEB-D1A9-9D7B8B337A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1326E75F-F373-6098-B412-B266E1460175}"/>
              </a:ext>
            </a:extLst>
          </p:cNvPr>
          <p:cNvSpPr>
            <a:spLocks noGrp="1" noChangeArrowheads="1"/>
          </p:cNvSpPr>
          <p:nvPr>
            <p:ph type="subTitle" idx="1"/>
          </p:nvPr>
        </p:nvSpPr>
        <p:spPr bwMode="auto">
          <a:xfrm>
            <a:off x="720725" y="1663263"/>
            <a:ext cx="663057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Objective: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smart security system that integrates motion detection, facial recognition, and sentence recognition.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Sub-Objectives: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and response to unauthorized access.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false positives through advanced AI algorithms.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seamless user interaction and remote monitoring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8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7AFFF-CE0D-0434-CB6B-735EFC25AC0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a:t>
            </a:r>
          </a:p>
        </p:txBody>
      </p:sp>
      <p:sp>
        <p:nvSpPr>
          <p:cNvPr id="4" name="Rectangle 1">
            <a:extLst>
              <a:ext uri="{FF2B5EF4-FFF2-40B4-BE49-F238E27FC236}">
                <a16:creationId xmlns:a16="http://schemas.microsoft.com/office/drawing/2014/main" id="{684B2725-BD0D-D61F-0ED5-7D1F2F8D1EE1}"/>
              </a:ext>
            </a:extLst>
          </p:cNvPr>
          <p:cNvSpPr>
            <a:spLocks noGrp="1" noChangeArrowheads="1"/>
          </p:cNvSpPr>
          <p:nvPr>
            <p:ph type="subTitle" idx="1"/>
          </p:nvPr>
        </p:nvSpPr>
        <p:spPr bwMode="auto">
          <a:xfrm>
            <a:off x="720000" y="1176646"/>
            <a:ext cx="72088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Security Solutions: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 existing methods like traditional CCTV systems, basic motion detectors, and manual surveillance.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alarm rates.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intelligent decision-making.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user interaction and remote access.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Improvement: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the gaps in current security systems that your project aims to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0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6475A-3F9B-8B2B-F08F-74DFA3A872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Method </a:t>
            </a:r>
          </a:p>
        </p:txBody>
      </p:sp>
      <p:sp>
        <p:nvSpPr>
          <p:cNvPr id="4" name="Rectangle 1">
            <a:extLst>
              <a:ext uri="{FF2B5EF4-FFF2-40B4-BE49-F238E27FC236}">
                <a16:creationId xmlns:a16="http://schemas.microsoft.com/office/drawing/2014/main" id="{87F5B5D5-2FDF-3DE1-DA42-E6DFADF15E27}"/>
              </a:ext>
            </a:extLst>
          </p:cNvPr>
          <p:cNvSpPr>
            <a:spLocks noGrp="1" noChangeArrowheads="1"/>
          </p:cNvSpPr>
          <p:nvPr>
            <p:ph type="subTitle" idx="1"/>
          </p:nvPr>
        </p:nvSpPr>
        <p:spPr bwMode="auto">
          <a:xfrm>
            <a:off x="720000" y="1200710"/>
            <a:ext cx="723287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Overview: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 the components: motion detection sensors, facial recognition module, sentence recognition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Flow: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motion detection triggers facial recognition.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recognized faces lead to sentence recognition for further verification.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seamless interaction between different components to form a comprehensive security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2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D57B54B-C99D-C42F-0F1D-5AD1DF89B5CF}"/>
              </a:ext>
            </a:extLst>
          </p:cNvPr>
          <p:cNvSpPr>
            <a:spLocks noGrp="1" noChangeArrowheads="1"/>
          </p:cNvSpPr>
          <p:nvPr>
            <p:ph type="title"/>
          </p:nvPr>
        </p:nvSpPr>
        <p:spPr bwMode="auto">
          <a:xfrm>
            <a:off x="1388100" y="863590"/>
            <a:ext cx="59511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Architecture: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block diagram or flowchart to visually represent the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 the data flow between sensors, AI modules, and user interfaces.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Stack: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 the technologies used (e.g., TensorFlow for facial recognition, NLP libraries for sentence analysis, IoT protocols for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 any software or hardware platforms integrated into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93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CDDAB-4A6A-44E7-F5A0-28EA9F0E0A2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Requirements</a:t>
            </a:r>
          </a:p>
        </p:txBody>
      </p:sp>
      <p:sp>
        <p:nvSpPr>
          <p:cNvPr id="4" name="Rectangle 1">
            <a:extLst>
              <a:ext uri="{FF2B5EF4-FFF2-40B4-BE49-F238E27FC236}">
                <a16:creationId xmlns:a16="http://schemas.microsoft.com/office/drawing/2014/main" id="{F9D22266-ACE0-84BF-046C-B04ECFB03303}"/>
              </a:ext>
            </a:extLst>
          </p:cNvPr>
          <p:cNvSpPr>
            <a:spLocks noGrp="1" noChangeArrowheads="1"/>
          </p:cNvSpPr>
          <p:nvPr>
            <p:ph type="subTitle" idx="1"/>
          </p:nvPr>
        </p:nvSpPr>
        <p:spPr bwMode="auto">
          <a:xfrm>
            <a:off x="637499" y="1384541"/>
            <a:ext cx="7509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Motion Detection Sensors: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PIR sensors for detecting movement.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Camera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High-definition cameras for facial recognition.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Microphone: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High-sensitivity microphones for sentence recognition.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Processing Unit: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powerful CPU/GPU or embedded system like Raspberry Pi or NVIDIA Jetson for running AI algorithms.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Memory: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Sufficient RAM (at least 4GB) and storage (SSD for faster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Networking: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Wi-Fi module or Ethernet for communication between components and remote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0604246"/>
      </p:ext>
    </p:extLst>
  </p:cSld>
  <p:clrMapOvr>
    <a:masterClrMapping/>
  </p:clrMapOvr>
</p:sld>
</file>

<file path=ppt/theme/theme1.xml><?xml version="1.0" encoding="utf-8"?>
<a:theme xmlns:a="http://schemas.openxmlformats.org/drawingml/2006/main"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907</Words>
  <Application>Microsoft Office PowerPoint</Application>
  <PresentationFormat>On-screen Show (16:9)</PresentationFormat>
  <Paragraphs>87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Wingdings</vt:lpstr>
      <vt:lpstr>Saira</vt:lpstr>
      <vt:lpstr>Arial</vt:lpstr>
      <vt:lpstr>Calibri</vt:lpstr>
      <vt:lpstr>Aldrich</vt:lpstr>
      <vt:lpstr>Information Technology Project Proposal by Slidesgo</vt:lpstr>
      <vt:lpstr>AI BASED SMART SECURITY SYSTEM</vt:lpstr>
      <vt:lpstr>Table of contents</vt:lpstr>
      <vt:lpstr>Abstract</vt:lpstr>
      <vt:lpstr>Introduction</vt:lpstr>
      <vt:lpstr>Objective</vt:lpstr>
      <vt:lpstr>Existing Method</vt:lpstr>
      <vt:lpstr>Proposed Method </vt:lpstr>
      <vt:lpstr>Technical Architecture: Provide a block diagram or flowchart to visually represent the system. Explain the data flow between sensors, AI modules, and user interfaces. Technology Stack: List the technologies used (e.g., TensorFlow for facial recognition, NLP libraries for sentence analysis, IoT protocols for communication). Discuss any software or hardware platforms integrated into the system. </vt:lpstr>
      <vt:lpstr>Hardware Requirements</vt:lpstr>
      <vt:lpstr>Software Requirements</vt:lpstr>
      <vt:lpstr>Advantages</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swaroop edupulapati</dc:creator>
  <cp:lastModifiedBy>swaroop edupulapati</cp:lastModifiedBy>
  <cp:revision>6</cp:revision>
  <dcterms:modified xsi:type="dcterms:W3CDTF">2024-08-26T06:59:56Z</dcterms:modified>
</cp:coreProperties>
</file>