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5420-B98B-02A1-85C1-37F577621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E6B2B5-05A9-5544-6DC0-9BDB5FFB5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8460D1-29F5-5A93-0D81-51440A2EC9C1}"/>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5" name="Footer Placeholder 4">
            <a:extLst>
              <a:ext uri="{FF2B5EF4-FFF2-40B4-BE49-F238E27FC236}">
                <a16:creationId xmlns:a16="http://schemas.microsoft.com/office/drawing/2014/main" id="{D259159E-B118-17C4-0846-36F08F705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03038-5798-11B0-6B28-074806B8B4FF}"/>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47164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873B-58EC-8B19-A04B-1FDB4A45B8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BCF2F8-6990-2DC2-F8A9-ABC5320CC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17A3B-3F51-07BE-8546-A875B386DE00}"/>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5" name="Footer Placeholder 4">
            <a:extLst>
              <a:ext uri="{FF2B5EF4-FFF2-40B4-BE49-F238E27FC236}">
                <a16:creationId xmlns:a16="http://schemas.microsoft.com/office/drawing/2014/main" id="{75A1CCA8-B4CF-EB32-8CBD-3E7D06912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458EB-7AA2-CAAD-752D-386AF9B34C70}"/>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416317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2403F-E658-619D-CA08-B851A0DADC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BA016A-3565-0B53-0A3F-B47334112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D80D6-4572-0BE4-8D8B-F88DF857426A}"/>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5" name="Footer Placeholder 4">
            <a:extLst>
              <a:ext uri="{FF2B5EF4-FFF2-40B4-BE49-F238E27FC236}">
                <a16:creationId xmlns:a16="http://schemas.microsoft.com/office/drawing/2014/main" id="{D516C9E9-9673-4D49-FB97-0DB34D0F0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580B1-DEC9-E952-2948-0B104FB50B8F}"/>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42927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C126-52EE-69B3-EE4E-BC0F7A088FFE}"/>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3B988-4D91-75C4-67FE-E899E8BD31E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9B89F-AA21-80AE-31F7-42AC603BABA9}"/>
              </a:ext>
            </a:extLst>
          </p:cNvPr>
          <p:cNvSpPr>
            <a:spLocks noGrp="1"/>
          </p:cNvSpPr>
          <p:nvPr>
            <p:ph type="dt" sz="half" idx="10"/>
          </p:nvPr>
        </p:nvSpPr>
        <p:spPr/>
        <p:txBody>
          <a:bodyPr/>
          <a:lstStyle/>
          <a:p>
            <a:fld id="{48C2D9D0-A0B3-4C30-82E1-56B6AF95C31F}" type="datetimeFigureOut">
              <a:rPr lang="en-IN" smtClean="0"/>
              <a:t>05-11-2024</a:t>
            </a:fld>
            <a:endParaRPr lang="en-IN"/>
          </a:p>
        </p:txBody>
      </p:sp>
      <p:sp>
        <p:nvSpPr>
          <p:cNvPr id="5" name="Footer Placeholder 4">
            <a:extLst>
              <a:ext uri="{FF2B5EF4-FFF2-40B4-BE49-F238E27FC236}">
                <a16:creationId xmlns:a16="http://schemas.microsoft.com/office/drawing/2014/main" id="{4CF5928A-FBC7-C043-E647-8E007C586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F0358-BB59-721B-D20A-0B452342323C}"/>
              </a:ext>
            </a:extLst>
          </p:cNvPr>
          <p:cNvSpPr>
            <a:spLocks noGrp="1"/>
          </p:cNvSpPr>
          <p:nvPr>
            <p:ph type="sldNum" sz="quarter" idx="12"/>
          </p:nvPr>
        </p:nvSpPr>
        <p:spPr/>
        <p:txBody>
          <a:bodyPr/>
          <a:lstStyle/>
          <a:p>
            <a:fld id="{187F7307-80DC-479A-982F-0A7C3053C1F8}" type="slidenum">
              <a:rPr lang="en-IN" smtClean="0"/>
              <a:t>‹#›</a:t>
            </a:fld>
            <a:endParaRPr lang="en-IN"/>
          </a:p>
        </p:txBody>
      </p:sp>
    </p:spTree>
    <p:extLst>
      <p:ext uri="{BB962C8B-B14F-4D97-AF65-F5344CB8AC3E}">
        <p14:creationId xmlns:p14="http://schemas.microsoft.com/office/powerpoint/2010/main" val="225212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7376-EF55-2574-88C1-E77CEF5DD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DD53CB-4337-9E07-23F3-006281D91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C02D7-0104-363D-160B-080065A38D1F}"/>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5" name="Footer Placeholder 4">
            <a:extLst>
              <a:ext uri="{FF2B5EF4-FFF2-40B4-BE49-F238E27FC236}">
                <a16:creationId xmlns:a16="http://schemas.microsoft.com/office/drawing/2014/main" id="{B756C92A-4CC2-4152-A95A-DEB4C3394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F943B-2118-3B91-70C8-C4AA283CD9B1}"/>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231736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7FD4-8704-E69D-56B7-67A6A2654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1D528F-674A-5803-A324-8C730F819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095CC-28E0-7226-4B22-6E8CD3E7F92B}"/>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5" name="Footer Placeholder 4">
            <a:extLst>
              <a:ext uri="{FF2B5EF4-FFF2-40B4-BE49-F238E27FC236}">
                <a16:creationId xmlns:a16="http://schemas.microsoft.com/office/drawing/2014/main" id="{78C013A1-C71E-F763-922F-AEAA4F8CA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630C9-0183-4A81-FA20-5CF579AC9189}"/>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335309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2B77-D2F1-7119-1D0D-CA34394E14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32324B-6640-4A51-D68E-620B5439B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3F42C4-76D2-DD6F-BBB1-564131F46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8D4BB9-B79E-8F4D-8306-964DF774161A}"/>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6" name="Footer Placeholder 5">
            <a:extLst>
              <a:ext uri="{FF2B5EF4-FFF2-40B4-BE49-F238E27FC236}">
                <a16:creationId xmlns:a16="http://schemas.microsoft.com/office/drawing/2014/main" id="{728B03A9-771B-E10F-AFCB-1AA892825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E28005-ABD1-7D12-FE87-7F9105404571}"/>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11140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32D3-056B-CFB8-1BE8-ECCD012D43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55D40-419C-BA12-5D42-12947ACE4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8B6B5-361E-E524-3BFA-9C0D3CEE6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674D07-F674-4CCD-C8B9-CABBFFD6D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EBE35-CC41-DEE4-AFCC-D2519D04A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E30461-77D5-6635-7EA5-AF824E7599B3}"/>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8" name="Footer Placeholder 7">
            <a:extLst>
              <a:ext uri="{FF2B5EF4-FFF2-40B4-BE49-F238E27FC236}">
                <a16:creationId xmlns:a16="http://schemas.microsoft.com/office/drawing/2014/main" id="{7E3FAF2C-52DB-17D3-445A-B216CFDBE0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7E4F38-A809-4C29-F837-86EE1410628B}"/>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314499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0328-44C9-3AAC-A7EA-8010C8B476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B8A190-53B8-CE92-9068-83BE9330ADBA}"/>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4" name="Footer Placeholder 3">
            <a:extLst>
              <a:ext uri="{FF2B5EF4-FFF2-40B4-BE49-F238E27FC236}">
                <a16:creationId xmlns:a16="http://schemas.microsoft.com/office/drawing/2014/main" id="{71C0CE40-F976-86FA-91A3-FD5F2FDE9B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5313F7-4144-96C1-AFF3-B159D5D5E4DC}"/>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360145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5CA1D2-FE0F-E981-3FBE-1EF04B297F6A}"/>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3" name="Footer Placeholder 2">
            <a:extLst>
              <a:ext uri="{FF2B5EF4-FFF2-40B4-BE49-F238E27FC236}">
                <a16:creationId xmlns:a16="http://schemas.microsoft.com/office/drawing/2014/main" id="{07BFB757-00F2-60A8-2740-0BC1E19A36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C103E0-6D57-D1F8-0FD2-9876C494F76D}"/>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395263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796D-DD95-B3CC-7774-2B04197CE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5B6B9E-AE80-9CC9-6DCB-8E682A78A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17D8E8-C3AB-72EF-7FD8-E40B6A231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C8598-B9AC-6095-243B-673226086EF8}"/>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6" name="Footer Placeholder 5">
            <a:extLst>
              <a:ext uri="{FF2B5EF4-FFF2-40B4-BE49-F238E27FC236}">
                <a16:creationId xmlns:a16="http://schemas.microsoft.com/office/drawing/2014/main" id="{717D21FB-2014-092F-3FBB-62DB2F5DF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E7707A-4398-AD46-23A3-FF10DD6730BA}"/>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276241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F015-B2FA-D467-908E-A1B9FD539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AE716F-7BF7-7C1F-E950-2BF775A71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B2D2D4-44D6-C9C9-8F84-6BB6A8F1B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B0DBA-CDEA-F501-53CA-812728507C6D}"/>
              </a:ext>
            </a:extLst>
          </p:cNvPr>
          <p:cNvSpPr>
            <a:spLocks noGrp="1"/>
          </p:cNvSpPr>
          <p:nvPr>
            <p:ph type="dt" sz="half" idx="10"/>
          </p:nvPr>
        </p:nvSpPr>
        <p:spPr/>
        <p:txBody>
          <a:bodyPr/>
          <a:lstStyle/>
          <a:p>
            <a:fld id="{9B45B315-3B98-40EB-B99D-6DE2C0876ADB}" type="datetimeFigureOut">
              <a:rPr lang="en-IN" smtClean="0"/>
              <a:t>05-11-2024</a:t>
            </a:fld>
            <a:endParaRPr lang="en-IN"/>
          </a:p>
        </p:txBody>
      </p:sp>
      <p:sp>
        <p:nvSpPr>
          <p:cNvPr id="6" name="Footer Placeholder 5">
            <a:extLst>
              <a:ext uri="{FF2B5EF4-FFF2-40B4-BE49-F238E27FC236}">
                <a16:creationId xmlns:a16="http://schemas.microsoft.com/office/drawing/2014/main" id="{0D7B8587-839D-0B12-E9DA-8F8A9BDBD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7D77F3-6AD7-C612-EFC6-00589873512A}"/>
              </a:ext>
            </a:extLst>
          </p:cNvPr>
          <p:cNvSpPr>
            <a:spLocks noGrp="1"/>
          </p:cNvSpPr>
          <p:nvPr>
            <p:ph type="sldNum" sz="quarter" idx="12"/>
          </p:nvPr>
        </p:nvSpPr>
        <p:spPr/>
        <p:txBody>
          <a:bodyPr/>
          <a:lstStyle/>
          <a:p>
            <a:fld id="{7635F261-5DD7-4B70-A7BA-2C08011302EE}" type="slidenum">
              <a:rPr lang="en-IN" smtClean="0"/>
              <a:t>‹#›</a:t>
            </a:fld>
            <a:endParaRPr lang="en-IN"/>
          </a:p>
        </p:txBody>
      </p:sp>
    </p:spTree>
    <p:extLst>
      <p:ext uri="{BB962C8B-B14F-4D97-AF65-F5344CB8AC3E}">
        <p14:creationId xmlns:p14="http://schemas.microsoft.com/office/powerpoint/2010/main" val="343011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F3974-DD3F-F477-C31A-E7408609B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465874-5CBF-86A0-C315-11BE9BF3B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3842A-7D57-530F-33AD-0BD066E62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5B315-3B98-40EB-B99D-6DE2C0876ADB}" type="datetimeFigureOut">
              <a:rPr lang="en-IN" smtClean="0"/>
              <a:t>05-11-2024</a:t>
            </a:fld>
            <a:endParaRPr lang="en-IN"/>
          </a:p>
        </p:txBody>
      </p:sp>
      <p:sp>
        <p:nvSpPr>
          <p:cNvPr id="5" name="Footer Placeholder 4">
            <a:extLst>
              <a:ext uri="{FF2B5EF4-FFF2-40B4-BE49-F238E27FC236}">
                <a16:creationId xmlns:a16="http://schemas.microsoft.com/office/drawing/2014/main" id="{36805FD5-1648-20E8-4846-DA49A40D2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C4F7C4-07A7-25A4-0859-DEC4C33C8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5F261-5DD7-4B70-A7BA-2C08011302EE}" type="slidenum">
              <a:rPr lang="en-IN" smtClean="0"/>
              <a:t>‹#›</a:t>
            </a:fld>
            <a:endParaRPr lang="en-IN"/>
          </a:p>
        </p:txBody>
      </p:sp>
    </p:spTree>
    <p:extLst>
      <p:ext uri="{BB962C8B-B14F-4D97-AF65-F5344CB8AC3E}">
        <p14:creationId xmlns:p14="http://schemas.microsoft.com/office/powerpoint/2010/main" val="3206973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439B-579A-CFB1-4FAE-5C94B35716E5}"/>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Title:</a:t>
            </a:r>
          </a:p>
        </p:txBody>
      </p:sp>
      <p:sp>
        <p:nvSpPr>
          <p:cNvPr id="3" name="Text Placeholder 2">
            <a:extLst>
              <a:ext uri="{FF2B5EF4-FFF2-40B4-BE49-F238E27FC236}">
                <a16:creationId xmlns:a16="http://schemas.microsoft.com/office/drawing/2014/main" id="{6763305F-C71B-3D5A-2BF0-EFD6AFC46764}"/>
              </a:ext>
            </a:extLst>
          </p:cNvPr>
          <p:cNvSpPr>
            <a:spLocks noGrp="1"/>
          </p:cNvSpPr>
          <p:nvPr>
            <p:ph type="body" idx="1"/>
          </p:nvPr>
        </p:nvSpPr>
        <p:spPr/>
        <p:txBody>
          <a:bodyPr/>
          <a:lstStyle/>
          <a:p>
            <a:pPr marR="0" lvl="0" rtl="0"/>
            <a:r>
              <a:rPr lang="en-IN" b="0" i="0" u="none" strike="noStrike" kern="100" baseline="0">
                <a:solidFill>
                  <a:srgbClr val="2F5496"/>
                </a:solidFill>
                <a:latin typeface="Times New Roman" panose="02020603050405020304" pitchFamily="18" charset="0"/>
              </a:rPr>
              <a:t>AI-Based Smart Security System </a:t>
            </a:r>
          </a:p>
          <a:p>
            <a:pPr marR="0" lvl="0" rtl="0"/>
            <a:r>
              <a:rPr lang="en-IN" b="0" i="0" u="none" strike="noStrike" kern="100" baseline="0">
                <a:solidFill>
                  <a:srgbClr val="2F5496"/>
                </a:solidFill>
                <a:latin typeface="Times New Roman" panose="02020603050405020304" pitchFamily="18" charset="0"/>
              </a:rPr>
              <a:t>Presented by: [Your Name]</a:t>
            </a:r>
          </a:p>
          <a:p>
            <a:pPr marR="0" lvl="0" rtl="0"/>
            <a:r>
              <a:rPr lang="en-IN" b="0" i="0" u="none" strike="noStrike" kern="100" baseline="0">
                <a:solidFill>
                  <a:srgbClr val="2F5496"/>
                </a:solidFill>
                <a:latin typeface="Times New Roman" panose="02020603050405020304" pitchFamily="18" charset="0"/>
              </a:rPr>
              <a:t>Date: [Submission Date]</a:t>
            </a:r>
          </a:p>
        </p:txBody>
      </p:sp>
    </p:spTree>
    <p:extLst>
      <p:ext uri="{BB962C8B-B14F-4D97-AF65-F5344CB8AC3E}">
        <p14:creationId xmlns:p14="http://schemas.microsoft.com/office/powerpoint/2010/main" val="188762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FCA8-5411-2DA4-2914-45ECA4D2AA98}"/>
              </a:ext>
            </a:extLst>
          </p:cNvPr>
          <p:cNvSpPr>
            <a:spLocks noGrp="1"/>
          </p:cNvSpPr>
          <p:nvPr>
            <p:ph type="title"/>
          </p:nvPr>
        </p:nvSpPr>
        <p:spPr/>
        <p:txBody>
          <a:bodyPr/>
          <a:lstStyle/>
          <a:p>
            <a:pPr marR="0" rtl="0"/>
            <a:r>
              <a:rPr lang="en-US" b="0" i="0" u="none" strike="noStrike" kern="100" baseline="0">
                <a:solidFill>
                  <a:srgbClr val="2F5496"/>
                </a:solidFill>
                <a:latin typeface="Times New Roman" panose="02020603050405020304" pitchFamily="18" charset="0"/>
              </a:rPr>
              <a:t>Email Alerts with Video Recording :</a:t>
            </a:r>
          </a:p>
        </p:txBody>
      </p:sp>
      <p:sp>
        <p:nvSpPr>
          <p:cNvPr id="3" name="Text Placeholder 2">
            <a:extLst>
              <a:ext uri="{FF2B5EF4-FFF2-40B4-BE49-F238E27FC236}">
                <a16:creationId xmlns:a16="http://schemas.microsoft.com/office/drawing/2014/main" id="{683D9A08-EE74-D68B-63A4-26314BB8F9A4}"/>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system includes an email alert feature that activates when both facial and sentence recognition fail. It records a 10-second video of the access attempt and sends this video as an email attachment to notify the user of unauthorized access. This feature ensures users receive real-time notifications of potential security breaches, enabling them to respond quickly to suspicious activity. The email alert function adds significant value to the security system, especially when the user is away from the premises.</a:t>
            </a:r>
          </a:p>
        </p:txBody>
      </p:sp>
    </p:spTree>
    <p:extLst>
      <p:ext uri="{BB962C8B-B14F-4D97-AF65-F5344CB8AC3E}">
        <p14:creationId xmlns:p14="http://schemas.microsoft.com/office/powerpoint/2010/main" val="38998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1F1F-6F87-0E89-F2C4-3E37669D95C7}"/>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System Workflow :</a:t>
            </a:r>
          </a:p>
        </p:txBody>
      </p:sp>
      <p:sp>
        <p:nvSpPr>
          <p:cNvPr id="3" name="Text Placeholder 2">
            <a:extLst>
              <a:ext uri="{FF2B5EF4-FFF2-40B4-BE49-F238E27FC236}">
                <a16:creationId xmlns:a16="http://schemas.microsoft.com/office/drawing/2014/main" id="{85E1E26B-F720-52CE-7672-B5DB1014F6AF}"/>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system operates in four primary steps. First, motion detection identifies any movement in the monitored area. Second, facial recognition attempts to match the face of the individual with a pre-trained database of known faces. If the face is unknown, sentence recognition prompts the individual to speak a specific sentence. If both recognitions fail, a video recording of the unauthorized attempt is emailed to the user. This step-by-step workflow ensures the system’s multi-layered security capabilities.</a:t>
            </a:r>
          </a:p>
        </p:txBody>
      </p:sp>
    </p:spTree>
    <p:extLst>
      <p:ext uri="{BB962C8B-B14F-4D97-AF65-F5344CB8AC3E}">
        <p14:creationId xmlns:p14="http://schemas.microsoft.com/office/powerpoint/2010/main" val="320190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32D0-975A-1114-C364-823FEB8F098E}"/>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Slide 12: Advantages</a:t>
            </a:r>
          </a:p>
        </p:txBody>
      </p:sp>
      <p:sp>
        <p:nvSpPr>
          <p:cNvPr id="3" name="Text Placeholder 2">
            <a:extLst>
              <a:ext uri="{FF2B5EF4-FFF2-40B4-BE49-F238E27FC236}">
                <a16:creationId xmlns:a16="http://schemas.microsoft.com/office/drawing/2014/main" id="{9140A84F-1F90-BCBF-DABC-F84AC840776B}"/>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AI-Based Smart Security System offers multiple benefits, including improved security through multi-layered authentication. Automated, real-time alerts notify users of suspicious activity immediately, enabling them to take prompt action. The scalability of this system allows it to be implemented across various environments, from homes to offices. The system’s automation also reduces the need for manual intervention, allowing it to function independently once configured.</a:t>
            </a:r>
          </a:p>
        </p:txBody>
      </p:sp>
    </p:spTree>
    <p:extLst>
      <p:ext uri="{BB962C8B-B14F-4D97-AF65-F5344CB8AC3E}">
        <p14:creationId xmlns:p14="http://schemas.microsoft.com/office/powerpoint/2010/main" val="266218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6695-F7D2-F05C-BC6F-3806AB8FDF2F}"/>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Applications :</a:t>
            </a:r>
          </a:p>
        </p:txBody>
      </p:sp>
      <p:sp>
        <p:nvSpPr>
          <p:cNvPr id="3" name="Text Placeholder 2">
            <a:extLst>
              <a:ext uri="{FF2B5EF4-FFF2-40B4-BE49-F238E27FC236}">
                <a16:creationId xmlns:a16="http://schemas.microsoft.com/office/drawing/2014/main" id="{4084AAFE-D4EA-2820-8169-06F887CA711E}"/>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This system can be implemented in diverse settings, making it adaptable for a range of security needs. In residential settings, it provides family members with secure entry while preventing unauthorized access. In commercial buildings, it can be used to secure sensitive areas, ensuring only verified personnel can enter. The system’s design also makes it well-suited for public spaces, where monitoring entrances and controlling access are essential for safety.</a:t>
            </a:r>
          </a:p>
        </p:txBody>
      </p:sp>
    </p:spTree>
    <p:extLst>
      <p:ext uri="{BB962C8B-B14F-4D97-AF65-F5344CB8AC3E}">
        <p14:creationId xmlns:p14="http://schemas.microsoft.com/office/powerpoint/2010/main" val="357318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2CD0-2CCF-67D3-81AF-C5D456A32E40}"/>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Challenges and Limitations :</a:t>
            </a:r>
          </a:p>
        </p:txBody>
      </p:sp>
      <p:sp>
        <p:nvSpPr>
          <p:cNvPr id="3" name="Text Placeholder 2">
            <a:extLst>
              <a:ext uri="{FF2B5EF4-FFF2-40B4-BE49-F238E27FC236}">
                <a16:creationId xmlns:a16="http://schemas.microsoft.com/office/drawing/2014/main" id="{C60AC870-4B9D-BEA2-9155-D64F64671E73}"/>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Implementing an AI-Based Smart Security System involves challenges, such as handling sensitive data for facial and voice recognition. Ensuring data privacy and preventing misuse of biometric information is essential. Environmental factors like lighting and noise can impact facial and speech recognition accuracy, making calibration critical. Additionally, speech recognition accuracy can vary depending on accents, background noise, and clarity, posing a potential limitation in high-noise environments.</a:t>
            </a:r>
          </a:p>
        </p:txBody>
      </p:sp>
    </p:spTree>
    <p:extLst>
      <p:ext uri="{BB962C8B-B14F-4D97-AF65-F5344CB8AC3E}">
        <p14:creationId xmlns:p14="http://schemas.microsoft.com/office/powerpoint/2010/main" val="329175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D40B-7204-8CD9-7BA1-791EA8C3C850}"/>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Conclusion :</a:t>
            </a:r>
          </a:p>
        </p:txBody>
      </p:sp>
      <p:sp>
        <p:nvSpPr>
          <p:cNvPr id="3" name="Text Placeholder 2">
            <a:extLst>
              <a:ext uri="{FF2B5EF4-FFF2-40B4-BE49-F238E27FC236}">
                <a16:creationId xmlns:a16="http://schemas.microsoft.com/office/drawing/2014/main" id="{215715F5-AAFB-5E4F-933A-58FC414F37AD}"/>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AI-Based Smart Security System demonstrates a practical, scalable solution for modern security needs. By combining motion detection, facial recognition, sentence recognition, and email alerts, the system provides a comprehensive security approach that minimizes false alarms and enhances accuracy. Future improvements could focus on integrating more robust recognition algorithms and expanding data privacy measures. Overall, this system represents a significant step forward in AI-powered security technology, making automated, intelligent access control accessible and effective for a variety of applications.</a:t>
            </a:r>
          </a:p>
        </p:txBody>
      </p:sp>
    </p:spTree>
    <p:extLst>
      <p:ext uri="{BB962C8B-B14F-4D97-AF65-F5344CB8AC3E}">
        <p14:creationId xmlns:p14="http://schemas.microsoft.com/office/powerpoint/2010/main" val="264511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7A0A-7F60-2C69-351C-C97EBE0EE7D5}"/>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Abstract :</a:t>
            </a:r>
          </a:p>
        </p:txBody>
      </p:sp>
      <p:sp>
        <p:nvSpPr>
          <p:cNvPr id="3" name="Text Placeholder 2">
            <a:extLst>
              <a:ext uri="{FF2B5EF4-FFF2-40B4-BE49-F238E27FC236}">
                <a16:creationId xmlns:a16="http://schemas.microsoft.com/office/drawing/2014/main" id="{927DACE7-A509-9910-671F-57E1E3D96995}"/>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This project aims to create an AI-powered smart security system to address limitations in traditional security. Integrating real-time motion detection, facial recognition, and sentence recognition, this system enhances accuracy in identifying authorized individuals. If an unauthorized access attempt is detected, the system sends an email alert with a recorded 10-second video, ensuring the user remains informed. By combining multiple security layers, this project establishes a reliable and automated solution for secure premises access control.</a:t>
            </a:r>
          </a:p>
        </p:txBody>
      </p:sp>
    </p:spTree>
    <p:extLst>
      <p:ext uri="{BB962C8B-B14F-4D97-AF65-F5344CB8AC3E}">
        <p14:creationId xmlns:p14="http://schemas.microsoft.com/office/powerpoint/2010/main" val="266856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2D77-E3FE-37B3-0DDB-9A2F7F279438}"/>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Keywords :</a:t>
            </a:r>
          </a:p>
        </p:txBody>
      </p:sp>
      <p:sp>
        <p:nvSpPr>
          <p:cNvPr id="3" name="Text Placeholder 2">
            <a:extLst>
              <a:ext uri="{FF2B5EF4-FFF2-40B4-BE49-F238E27FC236}">
                <a16:creationId xmlns:a16="http://schemas.microsoft.com/office/drawing/2014/main" id="{E1721062-7696-3B7C-0051-4A261911402A}"/>
              </a:ext>
            </a:extLst>
          </p:cNvPr>
          <p:cNvSpPr>
            <a:spLocks noGrp="1"/>
          </p:cNvSpPr>
          <p:nvPr>
            <p:ph type="body" idx="1"/>
          </p:nvPr>
        </p:nvSpPr>
        <p:spPr/>
        <p:txBody>
          <a:bodyPr/>
          <a:lstStyle/>
          <a:p>
            <a:pPr marR="0" lvl="0" rtl="0"/>
            <a:r>
              <a:rPr lang="en-IN" b="0" i="0" u="none" strike="noStrike" kern="100" baseline="0">
                <a:solidFill>
                  <a:srgbClr val="2F5496"/>
                </a:solidFill>
                <a:latin typeface="Times New Roman" panose="02020603050405020304" pitchFamily="18" charset="0"/>
              </a:rPr>
              <a:t>AI-based Security, Motion Detection, Facial Recognition, Sentence Recognition, Camera Surveillance, Email Alerts, </a:t>
            </a:r>
          </a:p>
          <a:p>
            <a:pPr marR="0" lvl="0" rtl="0"/>
            <a:r>
              <a:rPr lang="en-US" b="0" i="0" u="none" strike="noStrike" kern="100" baseline="0">
                <a:solidFill>
                  <a:srgbClr val="2F5496"/>
                </a:solidFill>
                <a:latin typeface="Times New Roman" panose="02020603050405020304" pitchFamily="18" charset="0"/>
              </a:rPr>
              <a:t>Voice Authentication, Real-time Monitoring, Automated Security</a:t>
            </a:r>
          </a:p>
        </p:txBody>
      </p:sp>
    </p:spTree>
    <p:extLst>
      <p:ext uri="{BB962C8B-B14F-4D97-AF65-F5344CB8AC3E}">
        <p14:creationId xmlns:p14="http://schemas.microsoft.com/office/powerpoint/2010/main" val="247137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5793-C3CC-A04A-CDE3-3A97B7B5A73C}"/>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C805C84C-3B8F-3498-78C3-08C5151EC909}"/>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need for smarter, more secure systems is growing rapidly, especially in residential and commercial environments. Traditional security systems often rely on basic sensors and alarms, which can be prone to false positives and offer limited user engagement. In response to these challenges, this project introduces an AI-Based Smart Security System that integrates motion detection, facial recognition, and sentence recognition. This multi-layered security approach reduces unauthorized access by automating recognition processes. Through real-time alerts and a layered security architecture, this system not only detects motion and verifies identities but also alerts users of potential threats, even when they are away.</a:t>
            </a:r>
          </a:p>
        </p:txBody>
      </p:sp>
    </p:spTree>
    <p:extLst>
      <p:ext uri="{BB962C8B-B14F-4D97-AF65-F5344CB8AC3E}">
        <p14:creationId xmlns:p14="http://schemas.microsoft.com/office/powerpoint/2010/main" val="1567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437B-B59C-4559-CF7C-F44204CF47DE}"/>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Objectives :</a:t>
            </a:r>
          </a:p>
        </p:txBody>
      </p:sp>
      <p:sp>
        <p:nvSpPr>
          <p:cNvPr id="3" name="Text Placeholder 2">
            <a:extLst>
              <a:ext uri="{FF2B5EF4-FFF2-40B4-BE49-F238E27FC236}">
                <a16:creationId xmlns:a16="http://schemas.microsoft.com/office/drawing/2014/main" id="{AF5D4A50-87B3-1A47-75A4-E96DD05F4223}"/>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primary objective of this project is to enhance security by ensuring access is granted only to authorized individuals. The system combines motion detection with AI-driven facial and sentence recognition, allowing it to recognize known faces and authenticate voice patterns. By automating alerts and providing real-time notifications of suspicious activity, the system provides a scalable, adaptable security solution for various environments, ranging from home settings to commercial spaces.</a:t>
            </a:r>
          </a:p>
        </p:txBody>
      </p:sp>
    </p:spTree>
    <p:extLst>
      <p:ext uri="{BB962C8B-B14F-4D97-AF65-F5344CB8AC3E}">
        <p14:creationId xmlns:p14="http://schemas.microsoft.com/office/powerpoint/2010/main" val="224391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A27-50F3-F5D9-5839-FB2CD1998A3D}"/>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System Architecture :</a:t>
            </a:r>
          </a:p>
        </p:txBody>
      </p:sp>
      <p:sp>
        <p:nvSpPr>
          <p:cNvPr id="3" name="Text Placeholder 2">
            <a:extLst>
              <a:ext uri="{FF2B5EF4-FFF2-40B4-BE49-F238E27FC236}">
                <a16:creationId xmlns:a16="http://schemas.microsoft.com/office/drawing/2014/main" id="{A745DC96-A425-55F4-45F1-D8F9E5591499}"/>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system’s architecture is designed around four main components: camera-based motion detection, facial recognition, sentence recognition, and automated email alerts. Motion detection initiates the process by monitoring a live camera feed, identifying significant movements. Facial recognition uses a CNN model to match detected faces against a known database, while sentence recognition adds an extra layer of security through voice verification. If both methods fail, the system records a 10-second video and emails it to the user. This layered approach ensures a highly secure, real-time response to potential intrusions.</a:t>
            </a:r>
          </a:p>
        </p:txBody>
      </p:sp>
    </p:spTree>
    <p:extLst>
      <p:ext uri="{BB962C8B-B14F-4D97-AF65-F5344CB8AC3E}">
        <p14:creationId xmlns:p14="http://schemas.microsoft.com/office/powerpoint/2010/main" val="38513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9208-7D3B-3888-85B2-B13D5B6DFC6A}"/>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Motion Detection :</a:t>
            </a:r>
          </a:p>
        </p:txBody>
      </p:sp>
      <p:sp>
        <p:nvSpPr>
          <p:cNvPr id="3" name="Text Placeholder 2">
            <a:extLst>
              <a:ext uri="{FF2B5EF4-FFF2-40B4-BE49-F238E27FC236}">
                <a16:creationId xmlns:a16="http://schemas.microsoft.com/office/drawing/2014/main" id="{EFC20624-087E-817F-0F35-72B50A2E448B}"/>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Motion detection serves as the system’s initial trigger. Using a camera feed and the OpenCV library, the system monitors changes between consecutive frames, detecting movement in real-time. When motion is detected, it activates facial recognition. By using video-based motion detection, the system achieves a broader detection range and higher accuracy than traditional sensors. This component ensures that the system only progresses to the next stages when movement is observed, optimizing resource use.</a:t>
            </a:r>
          </a:p>
        </p:txBody>
      </p:sp>
    </p:spTree>
    <p:extLst>
      <p:ext uri="{BB962C8B-B14F-4D97-AF65-F5344CB8AC3E}">
        <p14:creationId xmlns:p14="http://schemas.microsoft.com/office/powerpoint/2010/main" val="334605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0B7B-F7EC-9541-F78A-1425B904D716}"/>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Facial Recognition :</a:t>
            </a:r>
          </a:p>
        </p:txBody>
      </p:sp>
      <p:sp>
        <p:nvSpPr>
          <p:cNvPr id="3" name="Text Placeholder 2">
            <a:extLst>
              <a:ext uri="{FF2B5EF4-FFF2-40B4-BE49-F238E27FC236}">
                <a16:creationId xmlns:a16="http://schemas.microsoft.com/office/drawing/2014/main" id="{170C8301-1F18-7BE9-8E38-124504504248}"/>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Once motion is detected, the system captures the face of the detected individual for identity verification. A pre-trained Convolutional Neural Network (CNN) processes the facial image, comparing it against known faces. If a match is found, access is granted. Otherwise, the system initiates sentence recognition for further authentication. The use of CNNs for facial recognition allows for high accuracy and quick processing, making it an effective method for automated identity verification.</a:t>
            </a:r>
          </a:p>
        </p:txBody>
      </p:sp>
    </p:spTree>
    <p:extLst>
      <p:ext uri="{BB962C8B-B14F-4D97-AF65-F5344CB8AC3E}">
        <p14:creationId xmlns:p14="http://schemas.microsoft.com/office/powerpoint/2010/main" val="82603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60AF-121B-A1FB-CA21-8EC54EFC9A48}"/>
              </a:ext>
            </a:extLst>
          </p:cNvPr>
          <p:cNvSpPr>
            <a:spLocks noGrp="1"/>
          </p:cNvSpPr>
          <p:nvPr>
            <p:ph type="title"/>
          </p:nvPr>
        </p:nvSpPr>
        <p:spPr/>
        <p:txBody>
          <a:bodyPr/>
          <a:lstStyle/>
          <a:p>
            <a:pPr marR="0" rtl="0"/>
            <a:r>
              <a:rPr lang="en-IN" b="0" i="0" u="none" strike="noStrike" kern="100" baseline="0">
                <a:solidFill>
                  <a:srgbClr val="2F5496"/>
                </a:solidFill>
                <a:latin typeface="Times New Roman" panose="02020603050405020304" pitchFamily="18" charset="0"/>
              </a:rPr>
              <a:t>Sentence Recognition :</a:t>
            </a:r>
          </a:p>
        </p:txBody>
      </p:sp>
      <p:sp>
        <p:nvSpPr>
          <p:cNvPr id="3" name="Text Placeholder 2">
            <a:extLst>
              <a:ext uri="{FF2B5EF4-FFF2-40B4-BE49-F238E27FC236}">
                <a16:creationId xmlns:a16="http://schemas.microsoft.com/office/drawing/2014/main" id="{4EB3E5EF-D3AA-D90B-3F53-7C137582C129}"/>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If facial recognition fails to identify the person, the system prompts them to speak a pre-defined sentence. The system then verifies the spoken sentence using speech recognition. By converting audio input into text, the system can match the spoken sentence with an authorized phrase stored in the database. If the spoken sentence matches, access is granted. This voice-based layer provides an additional level of security, reducing false denials and offering a reliable backup when facial recognition alone is insufficient.</a:t>
            </a:r>
          </a:p>
        </p:txBody>
      </p:sp>
    </p:spTree>
    <p:extLst>
      <p:ext uri="{BB962C8B-B14F-4D97-AF65-F5344CB8AC3E}">
        <p14:creationId xmlns:p14="http://schemas.microsoft.com/office/powerpoint/2010/main" val="183146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1197</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Title:</vt:lpstr>
      <vt:lpstr>Abstract :</vt:lpstr>
      <vt:lpstr>Keywords :</vt:lpstr>
      <vt:lpstr>Introduction :</vt:lpstr>
      <vt:lpstr>Objectives :</vt:lpstr>
      <vt:lpstr>System Architecture :</vt:lpstr>
      <vt:lpstr>Motion Detection :</vt:lpstr>
      <vt:lpstr>Facial Recognition :</vt:lpstr>
      <vt:lpstr>Sentence Recognition :</vt:lpstr>
      <vt:lpstr>Email Alerts with Video Recording :</vt:lpstr>
      <vt:lpstr>System Workflow :</vt:lpstr>
      <vt:lpstr>Slide 12: Advantages</vt:lpstr>
      <vt:lpstr>Applications :</vt:lpstr>
      <vt:lpstr>Challenges and Limitations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swaroop edupulapati</dc:creator>
  <cp:lastModifiedBy>swaroop edupulapati</cp:lastModifiedBy>
  <cp:revision>1</cp:revision>
  <dcterms:created xsi:type="dcterms:W3CDTF">2024-11-05T17:04:22Z</dcterms:created>
  <dcterms:modified xsi:type="dcterms:W3CDTF">2024-11-05T17:12:20Z</dcterms:modified>
</cp:coreProperties>
</file>